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notesSlides/notesSlide1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9.xml" ContentType="application/vnd.openxmlformats-officedocument.themeOverr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0.xml" ContentType="application/vnd.openxmlformats-officedocument.themeOverr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5" r:id="rId1"/>
  </p:sldMasterIdLst>
  <p:notesMasterIdLst>
    <p:notesMasterId r:id="rId103"/>
  </p:notesMasterIdLst>
  <p:sldIdLst>
    <p:sldId id="421" r:id="rId2"/>
    <p:sldId id="422" r:id="rId3"/>
    <p:sldId id="423" r:id="rId4"/>
    <p:sldId id="424" r:id="rId5"/>
    <p:sldId id="425" r:id="rId6"/>
    <p:sldId id="427" r:id="rId7"/>
    <p:sldId id="428" r:id="rId8"/>
    <p:sldId id="429" r:id="rId9"/>
    <p:sldId id="400" r:id="rId10"/>
    <p:sldId id="350" r:id="rId11"/>
    <p:sldId id="351" r:id="rId12"/>
    <p:sldId id="456" r:id="rId13"/>
    <p:sldId id="352" r:id="rId14"/>
    <p:sldId id="410" r:id="rId15"/>
    <p:sldId id="440" r:id="rId16"/>
    <p:sldId id="443" r:id="rId17"/>
    <p:sldId id="444" r:id="rId18"/>
    <p:sldId id="445" r:id="rId19"/>
    <p:sldId id="446" r:id="rId20"/>
    <p:sldId id="455" r:id="rId21"/>
    <p:sldId id="447" r:id="rId22"/>
    <p:sldId id="449" r:id="rId23"/>
    <p:sldId id="467" r:id="rId24"/>
    <p:sldId id="450" r:id="rId25"/>
    <p:sldId id="451" r:id="rId26"/>
    <p:sldId id="452" r:id="rId27"/>
    <p:sldId id="454" r:id="rId28"/>
    <p:sldId id="453" r:id="rId29"/>
    <p:sldId id="468" r:id="rId30"/>
    <p:sldId id="354" r:id="rId31"/>
    <p:sldId id="394" r:id="rId32"/>
    <p:sldId id="395" r:id="rId33"/>
    <p:sldId id="380" r:id="rId34"/>
    <p:sldId id="326" r:id="rId35"/>
    <p:sldId id="357" r:id="rId36"/>
    <p:sldId id="358" r:id="rId37"/>
    <p:sldId id="458" r:id="rId38"/>
    <p:sldId id="370" r:id="rId39"/>
    <p:sldId id="360" r:id="rId40"/>
    <p:sldId id="459" r:id="rId41"/>
    <p:sldId id="371" r:id="rId42"/>
    <p:sldId id="361" r:id="rId43"/>
    <p:sldId id="362" r:id="rId44"/>
    <p:sldId id="418" r:id="rId45"/>
    <p:sldId id="441" r:id="rId46"/>
    <p:sldId id="457" r:id="rId47"/>
    <p:sldId id="363" r:id="rId48"/>
    <p:sldId id="364" r:id="rId49"/>
    <p:sldId id="373" r:id="rId50"/>
    <p:sldId id="396" r:id="rId51"/>
    <p:sldId id="398" r:id="rId52"/>
    <p:sldId id="397" r:id="rId53"/>
    <p:sldId id="399" r:id="rId54"/>
    <p:sldId id="442" r:id="rId55"/>
    <p:sldId id="366" r:id="rId56"/>
    <p:sldId id="430" r:id="rId57"/>
    <p:sldId id="434" r:id="rId58"/>
    <p:sldId id="431" r:id="rId59"/>
    <p:sldId id="432" r:id="rId60"/>
    <p:sldId id="436" r:id="rId61"/>
    <p:sldId id="433" r:id="rId62"/>
    <p:sldId id="368" r:id="rId63"/>
    <p:sldId id="460" r:id="rId64"/>
    <p:sldId id="264" r:id="rId65"/>
    <p:sldId id="265" r:id="rId66"/>
    <p:sldId id="417" r:id="rId67"/>
    <p:sldId id="461" r:id="rId68"/>
    <p:sldId id="401" r:id="rId69"/>
    <p:sldId id="438" r:id="rId70"/>
    <p:sldId id="439" r:id="rId71"/>
    <p:sldId id="381" r:id="rId72"/>
    <p:sldId id="462" r:id="rId73"/>
    <p:sldId id="382" r:id="rId74"/>
    <p:sldId id="464" r:id="rId75"/>
    <p:sldId id="465" r:id="rId76"/>
    <p:sldId id="385" r:id="rId77"/>
    <p:sldId id="386" r:id="rId78"/>
    <p:sldId id="466" r:id="rId79"/>
    <p:sldId id="407" r:id="rId80"/>
    <p:sldId id="406" r:id="rId81"/>
    <p:sldId id="365" r:id="rId82"/>
    <p:sldId id="331" r:id="rId83"/>
    <p:sldId id="340" r:id="rId84"/>
    <p:sldId id="402" r:id="rId85"/>
    <p:sldId id="403" r:id="rId86"/>
    <p:sldId id="342" r:id="rId87"/>
    <p:sldId id="413" r:id="rId88"/>
    <p:sldId id="414" r:id="rId89"/>
    <p:sldId id="416" r:id="rId90"/>
    <p:sldId id="336" r:id="rId91"/>
    <p:sldId id="341" r:id="rId92"/>
    <p:sldId id="390" r:id="rId93"/>
    <p:sldId id="338" r:id="rId94"/>
    <p:sldId id="391" r:id="rId95"/>
    <p:sldId id="404" r:id="rId96"/>
    <p:sldId id="383" r:id="rId97"/>
    <p:sldId id="384" r:id="rId98"/>
    <p:sldId id="387" r:id="rId99"/>
    <p:sldId id="388" r:id="rId100"/>
    <p:sldId id="389" r:id="rId101"/>
    <p:sldId id="405"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cap" id="{6159EA17-3A05-4A51-81FC-66FB3B7F722B}">
          <p14:sldIdLst>
            <p14:sldId id="421"/>
            <p14:sldId id="422"/>
            <p14:sldId id="423"/>
            <p14:sldId id="424"/>
            <p14:sldId id="425"/>
            <p14:sldId id="427"/>
            <p14:sldId id="428"/>
            <p14:sldId id="429"/>
          </p14:sldIdLst>
        </p14:section>
        <p14:section name="BASICS: SLR CRR" id="{D0EC6D15-0D6E-4D58-A1D2-D8465797814A}">
          <p14:sldIdLst>
            <p14:sldId id="400"/>
            <p14:sldId id="350"/>
            <p14:sldId id="351"/>
            <p14:sldId id="456"/>
            <p14:sldId id="352"/>
            <p14:sldId id="410"/>
            <p14:sldId id="440"/>
            <p14:sldId id="443"/>
            <p14:sldId id="444"/>
            <p14:sldId id="445"/>
            <p14:sldId id="446"/>
            <p14:sldId id="455"/>
            <p14:sldId id="447"/>
            <p14:sldId id="449"/>
            <p14:sldId id="467"/>
            <p14:sldId id="450"/>
            <p14:sldId id="451"/>
            <p14:sldId id="452"/>
            <p14:sldId id="454"/>
          </p14:sldIdLst>
        </p14:section>
        <p14:section name="CRR SLR" id="{F5F298D4-07F5-406C-B390-F661AC460DF8}">
          <p14:sldIdLst>
            <p14:sldId id="453"/>
            <p14:sldId id="468"/>
            <p14:sldId id="354"/>
            <p14:sldId id="394"/>
            <p14:sldId id="395"/>
            <p14:sldId id="380"/>
            <p14:sldId id="326"/>
            <p14:sldId id="357"/>
            <p14:sldId id="358"/>
          </p14:sldIdLst>
        </p14:section>
        <p14:section name="Deposit growth down" id="{C49B1861-8ED8-4D46-A49C-DCF210F9C860}">
          <p14:sldIdLst>
            <p14:sldId id="458"/>
            <p14:sldId id="370"/>
            <p14:sldId id="360"/>
            <p14:sldId id="459"/>
            <p14:sldId id="371"/>
            <p14:sldId id="361"/>
            <p14:sldId id="362"/>
            <p14:sldId id="418"/>
            <p14:sldId id="441"/>
            <p14:sldId id="457"/>
            <p14:sldId id="363"/>
            <p14:sldId id="364"/>
            <p14:sldId id="373"/>
            <p14:sldId id="396"/>
            <p14:sldId id="398"/>
            <p14:sldId id="397"/>
            <p14:sldId id="399"/>
          </p14:sldIdLst>
        </p14:section>
        <p14:section name="Credit Growth Down" id="{815F266F-9808-435A-B75E-279066BA09EF}">
          <p14:sldIdLst>
            <p14:sldId id="442"/>
            <p14:sldId id="366"/>
            <p14:sldId id="430"/>
            <p14:sldId id="434"/>
            <p14:sldId id="431"/>
            <p14:sldId id="432"/>
            <p14:sldId id="436"/>
            <p14:sldId id="433"/>
            <p14:sldId id="368"/>
          </p14:sldIdLst>
        </p14:section>
        <p14:section name="KVP,NSC hurts MP transmission" id="{F1E52E50-28D7-4453-9119-888402F026F8}">
          <p14:sldIdLst>
            <p14:sldId id="460"/>
            <p14:sldId id="264"/>
            <p14:sldId id="265"/>
            <p14:sldId id="417"/>
            <p14:sldId id="461"/>
          </p14:sldIdLst>
        </p14:section>
        <p14:section name="MCLR" id="{4E9CE08A-EC9B-4621-AA7C-90FDCA58B74A}">
          <p14:sldIdLst>
            <p14:sldId id="401"/>
            <p14:sldId id="438"/>
            <p14:sldId id="439"/>
            <p14:sldId id="381"/>
            <p14:sldId id="462"/>
            <p14:sldId id="382"/>
            <p14:sldId id="464"/>
            <p14:sldId id="465"/>
            <p14:sldId id="385"/>
            <p14:sldId id="386"/>
            <p14:sldId id="466"/>
            <p14:sldId id="407"/>
          </p14:sldIdLst>
        </p14:section>
        <p14:section name="PSL_New Norms" id="{905BBAC0-FA87-4057-B402-0882375DFE0C}">
          <p14:sldIdLst>
            <p14:sldId id="406"/>
            <p14:sldId id="365"/>
            <p14:sldId id="331"/>
            <p14:sldId id="340"/>
            <p14:sldId id="402"/>
            <p14:sldId id="403"/>
            <p14:sldId id="342"/>
            <p14:sldId id="413"/>
            <p14:sldId id="414"/>
            <p14:sldId id="416"/>
            <p14:sldId id="336"/>
            <p14:sldId id="341"/>
            <p14:sldId id="390"/>
            <p14:sldId id="338"/>
            <p14:sldId id="391"/>
            <p14:sldId id="404"/>
          </p14:sldIdLst>
        </p14:section>
        <p14:section name="PSLC Certificate" id="{AECFF792-0D32-4FB0-ABDD-8983D9A98AC0}">
          <p14:sldIdLst>
            <p14:sldId id="383"/>
            <p14:sldId id="384"/>
            <p14:sldId id="387"/>
            <p14:sldId id="388"/>
            <p14:sldId id="389"/>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AAB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26" autoAdjust="0"/>
    <p:restoredTop sz="87252" autoAdjust="0"/>
  </p:normalViewPr>
  <p:slideViewPr>
    <p:cSldViewPr snapToGrid="0">
      <p:cViewPr varScale="1">
        <p:scale>
          <a:sx n="76" d="100"/>
          <a:sy n="76" d="100"/>
        </p:scale>
        <p:origin x="643" y="62"/>
      </p:cViewPr>
      <p:guideLst/>
    </p:cSldViewPr>
  </p:slideViewPr>
  <p:notesTextViewPr>
    <p:cViewPr>
      <p:scale>
        <a:sx n="3" d="2"/>
        <a:sy n="3" d="2"/>
      </p:scale>
      <p:origin x="0" y="0"/>
    </p:cViewPr>
  </p:notesTextViewPr>
  <p:sorterViewPr>
    <p:cViewPr>
      <p:scale>
        <a:sx n="100" d="100"/>
        <a:sy n="100" d="100"/>
      </p:scale>
      <p:origin x="0" y="-495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5.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35.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11.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12.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13.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4.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1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845858076103388"/>
          <c:y val="1.643655135268288E-2"/>
          <c:w val="0.62160643027439966"/>
          <c:h val="0.84254941198648514"/>
        </c:manualLayout>
      </c:layout>
      <c:area3DChart>
        <c:grouping val="standard"/>
        <c:varyColors val="0"/>
        <c:ser>
          <c:idx val="0"/>
          <c:order val="0"/>
          <c:tx>
            <c:strRef>
              <c:f>Sheet1!$B$1</c:f>
              <c:strCache>
                <c:ptCount val="1"/>
                <c:pt idx="0">
                  <c:v>RBI Repo</c:v>
                </c:pt>
              </c:strCache>
            </c:strRef>
          </c:tx>
          <c:spPr>
            <a:solidFill>
              <a:srgbClr val="0070C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s>
            <c:dLbl>
              <c:idx val="0"/>
              <c:layout>
                <c:manualLayout>
                  <c:x val="4.1253233791740486E-2"/>
                  <c:y val="-6.21451988128799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B03-482B-8D84-60023A76B369}"/>
                </c:ext>
              </c:extLst>
            </c:dLbl>
            <c:dLbl>
              <c:idx val="1"/>
              <c:layout>
                <c:manualLayout>
                  <c:x val="-8.9090906965141811E-2"/>
                  <c:y val="3.4608178196692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B03-482B-8D84-60023A76B369}"/>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54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2014-Dec</c:v>
                </c:pt>
                <c:pt idx="1">
                  <c:v>2015-Dec</c:v>
                </c:pt>
              </c:strCache>
            </c:strRef>
          </c:cat>
          <c:val>
            <c:numRef>
              <c:f>Sheet1!$B$2:$B$3</c:f>
              <c:numCache>
                <c:formatCode>General</c:formatCode>
                <c:ptCount val="2"/>
                <c:pt idx="0">
                  <c:v>8</c:v>
                </c:pt>
                <c:pt idx="1">
                  <c:v>6.75</c:v>
                </c:pt>
              </c:numCache>
            </c:numRef>
          </c:val>
          <c:extLst>
            <c:ext xmlns:c16="http://schemas.microsoft.com/office/drawing/2014/chart" uri="{C3380CC4-5D6E-409C-BE32-E72D297353CC}">
              <c16:uniqueId val="{00000002-1B03-482B-8D84-60023A76B369}"/>
            </c:ext>
          </c:extLst>
        </c:ser>
        <c:ser>
          <c:idx val="1"/>
          <c:order val="1"/>
          <c:tx>
            <c:strRef>
              <c:f>Sheet1!$C$1</c:f>
              <c:strCache>
                <c:ptCount val="1"/>
                <c:pt idx="0">
                  <c:v>SCB Base</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s>
            <c:dLbl>
              <c:idx val="0"/>
              <c:layout>
                <c:manualLayout>
                  <c:x val="4.9141187777908227E-2"/>
                  <c:y val="-0.2554530906320535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B03-482B-8D84-60023A76B369}"/>
                </c:ext>
              </c:extLst>
            </c:dLbl>
            <c:dLbl>
              <c:idx val="1"/>
              <c:layout>
                <c:manualLayout>
                  <c:x val="-2.8745686927868434E-2"/>
                  <c:y val="-0.210174046079667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B03-482B-8D84-60023A76B369}"/>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40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2014-Dec</c:v>
                </c:pt>
                <c:pt idx="1">
                  <c:v>2015-Dec</c:v>
                </c:pt>
              </c:strCache>
            </c:strRef>
          </c:cat>
          <c:val>
            <c:numRef>
              <c:f>Sheet1!$C$2:$C$3</c:f>
              <c:numCache>
                <c:formatCode>General</c:formatCode>
                <c:ptCount val="2"/>
                <c:pt idx="0">
                  <c:v>10.14</c:v>
                </c:pt>
                <c:pt idx="1">
                  <c:v>9.7100000000000009</c:v>
                </c:pt>
              </c:numCache>
            </c:numRef>
          </c:val>
          <c:extLst>
            <c:ext xmlns:c16="http://schemas.microsoft.com/office/drawing/2014/chart" uri="{C3380CC4-5D6E-409C-BE32-E72D297353CC}">
              <c16:uniqueId val="{00000005-1B03-482B-8D84-60023A76B369}"/>
            </c:ext>
          </c:extLst>
        </c:ser>
        <c:dLbls>
          <c:showLegendKey val="0"/>
          <c:showVal val="1"/>
          <c:showCatName val="0"/>
          <c:showSerName val="0"/>
          <c:showPercent val="0"/>
          <c:showBubbleSize val="0"/>
        </c:dLbls>
        <c:gapDepth val="53"/>
        <c:axId val="-407622896"/>
        <c:axId val="-407620720"/>
        <c:axId val="-403576672"/>
      </c:area3DChart>
      <c:catAx>
        <c:axId val="-407622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Franklin Gothic Demi Cond" panose="020B0706030402020204" pitchFamily="34" charset="0"/>
                <a:ea typeface="+mn-ea"/>
                <a:cs typeface="+mn-cs"/>
              </a:defRPr>
            </a:pPr>
            <a:endParaRPr lang="en-US"/>
          </a:p>
        </c:txPr>
        <c:crossAx val="-407620720"/>
        <c:crosses val="autoZero"/>
        <c:auto val="1"/>
        <c:lblAlgn val="ctr"/>
        <c:lblOffset val="100"/>
        <c:noMultiLvlLbl val="0"/>
      </c:catAx>
      <c:valAx>
        <c:axId val="-407620720"/>
        <c:scaling>
          <c:orientation val="minMax"/>
        </c:scaling>
        <c:delete val="1"/>
        <c:axPos val="l"/>
        <c:numFmt formatCode="General" sourceLinked="1"/>
        <c:majorTickMark val="out"/>
        <c:minorTickMark val="none"/>
        <c:tickLblPos val="nextTo"/>
        <c:crossAx val="-407622896"/>
        <c:crosses val="autoZero"/>
        <c:crossBetween val="midCat"/>
      </c:valAx>
      <c:serAx>
        <c:axId val="-403576672"/>
        <c:scaling>
          <c:orientation val="minMax"/>
        </c:scaling>
        <c:delete val="1"/>
        <c:axPos val="b"/>
        <c:majorTickMark val="none"/>
        <c:minorTickMark val="none"/>
        <c:tickLblPos val="nextTo"/>
        <c:crossAx val="-407620720"/>
        <c:crosses val="autoZero"/>
      </c:serAx>
      <c:spPr>
        <a:noFill/>
        <a:ln>
          <a:noFill/>
        </a:ln>
        <a:effectLst/>
      </c:spPr>
    </c:plotArea>
    <c:legend>
      <c:legendPos val="r"/>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Entry>
      <c:layout>
        <c:manualLayout>
          <c:xMode val="edge"/>
          <c:yMode val="edge"/>
          <c:x val="0.10498477115399377"/>
          <c:y val="0.80785434195662686"/>
          <c:w val="0.74085380129325384"/>
          <c:h val="0.10494445796381689"/>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zero"/>
    <c:showDLblsOverMax val="0"/>
  </c:chart>
  <c:spPr>
    <a:no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2014</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Selected for Mains</c:v>
                </c:pt>
                <c:pt idx="1">
                  <c:v>Selected for Interview</c:v>
                </c:pt>
                <c:pt idx="2">
                  <c:v>Final Vacancies</c:v>
                </c:pt>
              </c:strCache>
            </c:strRef>
          </c:cat>
          <c:val>
            <c:numRef>
              <c:f>Sheet1!$B$2:$B$4</c:f>
              <c:numCache>
                <c:formatCode>General</c:formatCode>
                <c:ptCount val="3"/>
                <c:pt idx="0">
                  <c:v>16900</c:v>
                </c:pt>
                <c:pt idx="1">
                  <c:v>3300</c:v>
                </c:pt>
                <c:pt idx="2">
                  <c:v>1291</c:v>
                </c:pt>
              </c:numCache>
            </c:numRef>
          </c:val>
          <c:extLst>
            <c:ext xmlns:c16="http://schemas.microsoft.com/office/drawing/2014/chart" uri="{C3380CC4-5D6E-409C-BE32-E72D297353CC}">
              <c16:uniqueId val="{00000018-2EBF-4900-836A-E6D3628172DF}"/>
            </c:ext>
          </c:extLst>
        </c:ser>
        <c:ser>
          <c:idx val="1"/>
          <c:order val="1"/>
          <c:tx>
            <c:strRef>
              <c:f>Sheet1!$C$1</c:f>
              <c:strCache>
                <c:ptCount val="1"/>
                <c:pt idx="0">
                  <c:v>2015</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Selected for Mains</c:v>
                </c:pt>
                <c:pt idx="1">
                  <c:v>Selected for Interview</c:v>
                </c:pt>
                <c:pt idx="2">
                  <c:v>Final Vacancies</c:v>
                </c:pt>
              </c:strCache>
            </c:strRef>
          </c:cat>
          <c:val>
            <c:numRef>
              <c:f>Sheet1!$C$2:$C$4</c:f>
              <c:numCache>
                <c:formatCode>General</c:formatCode>
                <c:ptCount val="3"/>
                <c:pt idx="0">
                  <c:v>15008</c:v>
                </c:pt>
                <c:pt idx="1">
                  <c:v>2797</c:v>
                </c:pt>
                <c:pt idx="2">
                  <c:v>1129</c:v>
                </c:pt>
              </c:numCache>
            </c:numRef>
          </c:val>
          <c:extLst>
            <c:ext xmlns:c16="http://schemas.microsoft.com/office/drawing/2014/chart" uri="{C3380CC4-5D6E-409C-BE32-E72D297353CC}">
              <c16:uniqueId val="{0000001A-2EBF-4900-836A-E6D3628172DF}"/>
            </c:ext>
          </c:extLst>
        </c:ser>
        <c:ser>
          <c:idx val="2"/>
          <c:order val="2"/>
          <c:tx>
            <c:strRef>
              <c:f>Sheet1!$D$1</c:f>
              <c:strCache>
                <c:ptCount val="1"/>
                <c:pt idx="0">
                  <c:v>2016</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accent4">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Selected for Mains</c:v>
                </c:pt>
                <c:pt idx="1">
                  <c:v>Selected for Interview</c:v>
                </c:pt>
                <c:pt idx="2">
                  <c:v>Final Vacancies</c:v>
                </c:pt>
              </c:strCache>
            </c:strRef>
          </c:cat>
          <c:val>
            <c:numRef>
              <c:f>Sheet1!$D$2:$D$4</c:f>
              <c:numCache>
                <c:formatCode>General</c:formatCode>
                <c:ptCount val="3"/>
                <c:pt idx="0">
                  <c:v>14343</c:v>
                </c:pt>
                <c:pt idx="1">
                  <c:v>2673</c:v>
                </c:pt>
                <c:pt idx="2">
                  <c:v>1079</c:v>
                </c:pt>
              </c:numCache>
            </c:numRef>
          </c:val>
          <c:extLst>
            <c:ext xmlns:c16="http://schemas.microsoft.com/office/drawing/2014/chart" uri="{C3380CC4-5D6E-409C-BE32-E72D297353CC}">
              <c16:uniqueId val="{00000000-B8CB-4F92-8FF9-BD36AA3FFD74}"/>
            </c:ext>
          </c:extLst>
        </c:ser>
        <c:dLbls>
          <c:dLblPos val="outEnd"/>
          <c:showLegendKey val="0"/>
          <c:showVal val="1"/>
          <c:showCatName val="0"/>
          <c:showSerName val="0"/>
          <c:showPercent val="0"/>
          <c:showBubbleSize val="0"/>
        </c:dLbls>
        <c:gapWidth val="80"/>
        <c:overlap val="25"/>
        <c:axId val="2061933872"/>
        <c:axId val="2061932784"/>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2061933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44525437445319332"/>
          <c:y val="0.19759742816413503"/>
          <c:w val="0.43530118110236221"/>
          <c:h val="0.75291116914907619"/>
        </c:manualLayout>
      </c:layout>
      <c:barChart>
        <c:barDir val="bar"/>
        <c:grouping val="clustered"/>
        <c:varyColors val="1"/>
        <c:ser>
          <c:idx val="0"/>
          <c:order val="0"/>
          <c:tx>
            <c:strRef>
              <c:f>Sheet1!$B$1</c:f>
              <c:strCache>
                <c:ptCount val="1"/>
                <c:pt idx="0">
                  <c:v>Lakh Cr.</c:v>
                </c:pt>
              </c:strCache>
            </c:strRef>
          </c:tx>
          <c:invertIfNegative val="0"/>
          <c:dPt>
            <c:idx val="0"/>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5-DE73-48E5-89C9-7D81AE60C2B2}"/>
              </c:ext>
            </c:extLst>
          </c:dPt>
          <c:dPt>
            <c:idx val="1"/>
            <c:invertIfNegative val="0"/>
            <c:bubble3D val="0"/>
            <c:spPr>
              <a:solidFill>
                <a:schemeClr val="accent2">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7-DE73-48E5-89C9-7D81AE60C2B2}"/>
              </c:ext>
            </c:extLst>
          </c:dPt>
          <c:dPt>
            <c:idx val="2"/>
            <c:invertIfNegative val="0"/>
            <c:bubble3D val="0"/>
            <c:spPr>
              <a:solidFill>
                <a:schemeClr val="accent3">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9-DE73-48E5-89C9-7D81AE60C2B2}"/>
              </c:ext>
            </c:extLst>
          </c:dPt>
          <c:dPt>
            <c:idx val="3"/>
            <c:invertIfNegative val="0"/>
            <c:bubble3D val="0"/>
            <c:spPr>
              <a:solidFill>
                <a:schemeClr val="accent4">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B-DE73-48E5-89C9-7D81AE60C2B2}"/>
              </c:ext>
            </c:extLst>
          </c:dPt>
          <c:dPt>
            <c:idx val="4"/>
            <c:invertIfNegative val="0"/>
            <c:bubble3D val="0"/>
            <c:spPr>
              <a:solidFill>
                <a:schemeClr val="accent5">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D-DE73-48E5-89C9-7D81AE60C2B2}"/>
              </c:ext>
            </c:extLst>
          </c:dPt>
          <c:dPt>
            <c:idx val="5"/>
            <c:invertIfNegative val="0"/>
            <c:bubble3D val="0"/>
            <c:spPr>
              <a:solidFill>
                <a:schemeClr val="accent6">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F-DE73-48E5-89C9-7D81AE60C2B2}"/>
              </c:ext>
            </c:extLst>
          </c:dPt>
          <c:dPt>
            <c:idx val="6"/>
            <c:invertIfNegative val="0"/>
            <c:bubble3D val="0"/>
            <c:spPr>
              <a:solidFill>
                <a:schemeClr val="accent1">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1-DE73-48E5-89C9-7D81AE60C2B2}"/>
              </c:ext>
            </c:extLst>
          </c:dPt>
          <c:dPt>
            <c:idx val="7"/>
            <c:invertIfNegative val="0"/>
            <c:bubble3D val="0"/>
            <c:spPr>
              <a:solidFill>
                <a:schemeClr val="accent2">
                  <a:lumMod val="60000"/>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3-DE73-48E5-89C9-7D81AE60C2B2}"/>
              </c:ext>
            </c:extLst>
          </c:dPt>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Franklin Gothic Demi Cond" panose="020B0706030402020204" pitchFamily="34" charset="0"/>
                    <a:ea typeface="Adobe Gothic Std B" panose="020B0800000000000000" pitchFamily="34" charset="-128"/>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Budget -2015</c:v>
                </c:pt>
                <c:pt idx="1">
                  <c:v>Budget-2016</c:v>
                </c:pt>
              </c:strCache>
            </c:strRef>
          </c:cat>
          <c:val>
            <c:numRef>
              <c:f>Sheet1!$B$2:$B$3</c:f>
              <c:numCache>
                <c:formatCode>General</c:formatCode>
                <c:ptCount val="2"/>
                <c:pt idx="0">
                  <c:v>8.5</c:v>
                </c:pt>
                <c:pt idx="1">
                  <c:v>9</c:v>
                </c:pt>
              </c:numCache>
            </c:numRef>
          </c:val>
          <c:extLst>
            <c:ext xmlns:c16="http://schemas.microsoft.com/office/drawing/2014/chart" uri="{C3380CC4-5D6E-409C-BE32-E72D297353CC}">
              <c16:uniqueId val="{00000014-DE73-48E5-89C9-7D81AE60C2B2}"/>
            </c:ext>
          </c:extLst>
        </c:ser>
        <c:dLbls>
          <c:dLblPos val="inEnd"/>
          <c:showLegendKey val="0"/>
          <c:showVal val="1"/>
          <c:showCatName val="0"/>
          <c:showSerName val="0"/>
          <c:showPercent val="0"/>
          <c:showBubbleSize val="0"/>
        </c:dLbls>
        <c:gapWidth val="17"/>
        <c:overlap val="58"/>
        <c:axId val="1131958384"/>
        <c:axId val="1131954576"/>
      </c:barChart>
      <c:catAx>
        <c:axId val="1131958384"/>
        <c:scaling>
          <c:orientation val="minMax"/>
        </c:scaling>
        <c:delete val="0"/>
        <c:axPos val="l"/>
        <c:numFmt formatCode="General" sourceLinked="1"/>
        <c:majorTickMark val="none"/>
        <c:minorTickMark val="none"/>
        <c:tickLblPos val="nextTo"/>
        <c:spPr>
          <a:solidFill>
            <a:schemeClr val="bg2"/>
          </a:solidFill>
          <a:ln w="19050" cap="flat" cmpd="sng" algn="ctr">
            <a:noFill/>
            <a:round/>
          </a:ln>
          <a:effectLst/>
        </c:spPr>
        <c:txPr>
          <a:bodyPr rot="0" spcFirstLastPara="1" vertOverflow="ellipsis" wrap="square" anchor="ctr" anchorCtr="1"/>
          <a:lstStyle/>
          <a:p>
            <a:pPr>
              <a:defRPr sz="1400" b="0" i="0" u="none" strike="noStrike" kern="1200" cap="all" baseline="0">
                <a:solidFill>
                  <a:schemeClr val="dk1">
                    <a:lumMod val="75000"/>
                    <a:lumOff val="25000"/>
                  </a:schemeClr>
                </a:solidFill>
                <a:latin typeface="Franklin Gothic Demi Cond" panose="020B0706030402020204" pitchFamily="34" charset="0"/>
                <a:ea typeface="+mn-ea"/>
                <a:cs typeface="+mn-cs"/>
              </a:defRPr>
            </a:pPr>
            <a:endParaRPr lang="en-US"/>
          </a:p>
        </c:txPr>
        <c:crossAx val="1131954576"/>
        <c:crosses val="autoZero"/>
        <c:auto val="1"/>
        <c:lblAlgn val="ctr"/>
        <c:lblOffset val="100"/>
        <c:noMultiLvlLbl val="0"/>
      </c:catAx>
      <c:valAx>
        <c:axId val="1131954576"/>
        <c:scaling>
          <c:orientation val="minMax"/>
        </c:scaling>
        <c:delete val="1"/>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131958384"/>
        <c:crosses val="autoZero"/>
        <c:crossBetween val="between"/>
      </c:valAx>
      <c:spPr>
        <a:noFill/>
        <a:ln>
          <a:noFill/>
        </a:ln>
        <a:effectLst/>
      </c:spPr>
    </c:plotArea>
    <c:plotVisOnly val="1"/>
    <c:dispBlanksAs val="gap"/>
    <c:showDLblsOverMax val="0"/>
  </c:chart>
  <c:spPr>
    <a:solidFill>
      <a:schemeClr val="bg2"/>
    </a:soli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Statutory</a:t>
            </a:r>
            <a:r>
              <a:rPr lang="en-US" baseline="0" dirty="0"/>
              <a:t> liquidity norms in India</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SLR</c:v>
                </c:pt>
              </c:strCache>
            </c:strRef>
          </c:tx>
          <c:spPr>
            <a:solidFill>
              <a:schemeClr val="accent1">
                <a:alpha val="85000"/>
              </a:schemeClr>
            </a:solidFill>
            <a:ln w="9525" cap="flat" cmpd="sng" algn="ctr">
              <a:solidFill>
                <a:schemeClr val="lt1">
                  <a:alpha val="50000"/>
                </a:schemeClr>
              </a:solidFill>
              <a:round/>
            </a:ln>
            <a:effectLst/>
          </c:spPr>
          <c:invertIfNegative val="0"/>
          <c:dPt>
            <c:idx val="3"/>
            <c:invertIfNegative val="0"/>
            <c:bubble3D val="0"/>
            <c:spPr>
              <a:solidFill>
                <a:schemeClr val="accent4"/>
              </a:solidFill>
              <a:ln w="25400" cap="flat" cmpd="sng" algn="ctr">
                <a:solidFill>
                  <a:schemeClr val="accent4">
                    <a:shade val="50000"/>
                  </a:schemeClr>
                </a:solidFill>
                <a:prstDash val="solid"/>
                <a:round/>
              </a:ln>
              <a:effectLst/>
            </c:spPr>
            <c:extLst>
              <c:ext xmlns:c16="http://schemas.microsoft.com/office/drawing/2014/chart" uri="{C3380CC4-5D6E-409C-BE32-E72D297353CC}">
                <c16:uniqueId val="{00000001-DAFD-487C-8722-04EE72F33366}"/>
              </c:ext>
            </c:extLst>
          </c:dPt>
          <c:dPt>
            <c:idx val="4"/>
            <c:invertIfNegative val="0"/>
            <c:bubble3D val="0"/>
            <c:spPr>
              <a:solidFill>
                <a:srgbClr val="FF0000"/>
              </a:solidFill>
              <a:ln w="9525" cap="flat" cmpd="sng" algn="ctr">
                <a:solidFill>
                  <a:schemeClr val="lt1">
                    <a:alpha val="50000"/>
                  </a:schemeClr>
                </a:solidFill>
                <a:round/>
              </a:ln>
              <a:effectLst/>
            </c:spPr>
            <c:extLst>
              <c:ext xmlns:c16="http://schemas.microsoft.com/office/drawing/2014/chart" uri="{C3380CC4-5D6E-409C-BE32-E72D297353CC}">
                <c16:uniqueId val="{00000003-0762-47A9-8818-1025C2CE2908}"/>
              </c:ext>
            </c:extLst>
          </c:dPt>
          <c:dLbls>
            <c:spPr>
              <a:noFill/>
              <a:ln>
                <a:noFill/>
              </a:ln>
              <a:effectLst/>
            </c:spPr>
            <c:txPr>
              <a:bodyPr rot="0" spcFirstLastPara="1" vertOverflow="ellipsis" vert="horz" wrap="square" lIns="38100" tIns="19050" rIns="38100" bIns="19050" anchor="ctr" anchorCtr="1">
                <a:spAutoFit/>
              </a:bodyPr>
              <a:lstStyle/>
              <a:p>
                <a:pPr>
                  <a:defRPr sz="3600" b="1" i="0" u="none" strike="noStrike" kern="1200" baseline="0">
                    <a:solidFill>
                      <a:schemeClr val="lt1"/>
                    </a:solidFill>
                    <a:latin typeface="Franklin Gothic Medium Cond" panose="020B060603040202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Sheet1!$A$2:$A$6</c:f>
              <c:strCache>
                <c:ptCount val="5"/>
                <c:pt idx="0">
                  <c:v>Before 1991</c:v>
                </c:pt>
                <c:pt idx="1">
                  <c:v>End of 90s</c:v>
                </c:pt>
                <c:pt idx="2">
                  <c:v>2014</c:v>
                </c:pt>
                <c:pt idx="3">
                  <c:v>2016</c:v>
                </c:pt>
                <c:pt idx="4">
                  <c:v>PSBs-Actual</c:v>
                </c:pt>
              </c:strCache>
            </c:strRef>
          </c:cat>
          <c:val>
            <c:numRef>
              <c:f>Sheet1!$B$2:$B$6</c:f>
              <c:numCache>
                <c:formatCode>0%</c:formatCode>
                <c:ptCount val="5"/>
                <c:pt idx="0">
                  <c:v>0.38</c:v>
                </c:pt>
                <c:pt idx="1">
                  <c:v>0.25</c:v>
                </c:pt>
                <c:pt idx="2">
                  <c:v>0.22</c:v>
                </c:pt>
                <c:pt idx="3" formatCode="0.00%">
                  <c:v>0.21249999999999999</c:v>
                </c:pt>
                <c:pt idx="4">
                  <c:v>0.25</c:v>
                </c:pt>
              </c:numCache>
            </c:numRef>
          </c:val>
          <c:extLst>
            <c:ext xmlns:c16="http://schemas.microsoft.com/office/drawing/2014/chart" uri="{C3380CC4-5D6E-409C-BE32-E72D297353CC}">
              <c16:uniqueId val="{00000000-AF0E-4B4D-AFAC-D1ED9EC30581}"/>
            </c:ext>
          </c:extLst>
        </c:ser>
        <c:dLbls>
          <c:dLblPos val="inEnd"/>
          <c:showLegendKey val="0"/>
          <c:showVal val="1"/>
          <c:showCatName val="0"/>
          <c:showSerName val="0"/>
          <c:showPercent val="0"/>
          <c:showBubbleSize val="0"/>
        </c:dLbls>
        <c:gapWidth val="65"/>
        <c:axId val="-586394016"/>
        <c:axId val="-586393472"/>
      </c:barChart>
      <c:catAx>
        <c:axId val="-58639401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3600" b="0" i="0" u="none" strike="noStrike" kern="1200" cap="all" baseline="0">
                <a:solidFill>
                  <a:schemeClr val="dk1">
                    <a:lumMod val="75000"/>
                    <a:lumOff val="25000"/>
                  </a:schemeClr>
                </a:solidFill>
                <a:latin typeface="Franklin Gothic Medium Cond" panose="020B0606030402020204" pitchFamily="34" charset="0"/>
                <a:ea typeface="+mn-ea"/>
                <a:cs typeface="+mn-cs"/>
              </a:defRPr>
            </a:pPr>
            <a:endParaRPr lang="en-US"/>
          </a:p>
        </c:txPr>
        <c:crossAx val="-586393472"/>
        <c:crosses val="autoZero"/>
        <c:auto val="1"/>
        <c:lblAlgn val="ctr"/>
        <c:lblOffset val="100"/>
        <c:noMultiLvlLbl val="0"/>
      </c:catAx>
      <c:valAx>
        <c:axId val="-58639347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58639401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dirty="0"/>
              <a:t>Higher Education outflow </a:t>
            </a:r>
            <a:r>
              <a:rPr lang="en-US" dirty="0" err="1"/>
              <a:t>Millon</a:t>
            </a:r>
            <a:r>
              <a:rPr lang="en-US" dirty="0"/>
              <a:t>$</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Millon$</c:v>
                </c:pt>
              </c:strCache>
            </c:strRef>
          </c:tx>
          <c:spPr>
            <a:solidFill>
              <a:srgbClr val="FFC000"/>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dPt>
            <c:idx val="0"/>
            <c:invertIfNegative val="0"/>
            <c:bubble3D val="0"/>
            <c:extLst>
              <c:ext xmlns:c16="http://schemas.microsoft.com/office/drawing/2014/chart" uri="{C3380CC4-5D6E-409C-BE32-E72D297353CC}">
                <c16:uniqueId val="{00000000-8E16-4B1C-92E2-929574EF7CF4}"/>
              </c:ext>
            </c:extLst>
          </c:dPt>
          <c:dPt>
            <c:idx val="1"/>
            <c:invertIfNegative val="0"/>
            <c:bubble3D val="0"/>
            <c:extLst>
              <c:ext xmlns:c16="http://schemas.microsoft.com/office/drawing/2014/chart" uri="{C3380CC4-5D6E-409C-BE32-E72D297353CC}">
                <c16:uniqueId val="{00000001-8E16-4B1C-92E2-929574EF7CF4}"/>
              </c:ext>
            </c:extLst>
          </c:dPt>
          <c:dPt>
            <c:idx val="2"/>
            <c:invertIfNegative val="0"/>
            <c:bubble3D val="0"/>
            <c:extLst>
              <c:ext xmlns:c16="http://schemas.microsoft.com/office/drawing/2014/chart" uri="{C3380CC4-5D6E-409C-BE32-E72D297353CC}">
                <c16:uniqueId val="{00000002-8E16-4B1C-92E2-929574EF7CF4}"/>
              </c:ext>
            </c:extLst>
          </c:dPt>
          <c:dPt>
            <c:idx val="3"/>
            <c:invertIfNegative val="0"/>
            <c:bubble3D val="0"/>
            <c:extLst>
              <c:ext xmlns:c16="http://schemas.microsoft.com/office/drawing/2014/chart" uri="{C3380CC4-5D6E-409C-BE32-E72D297353CC}">
                <c16:uniqueId val="{00000003-8E16-4B1C-92E2-929574EF7CF4}"/>
              </c:ext>
            </c:extLst>
          </c:dPt>
          <c:dPt>
            <c:idx val="4"/>
            <c:invertIfNegative val="0"/>
            <c:bubble3D val="0"/>
            <c:extLst>
              <c:ext xmlns:c16="http://schemas.microsoft.com/office/drawing/2014/chart" uri="{C3380CC4-5D6E-409C-BE32-E72D297353CC}">
                <c16:uniqueId val="{00000004-8E16-4B1C-92E2-929574EF7CF4}"/>
              </c:ext>
            </c:extLst>
          </c:dPt>
          <c:dPt>
            <c:idx val="5"/>
            <c:invertIfNegative val="0"/>
            <c:bubble3D val="0"/>
            <c:extLst>
              <c:ext xmlns:c16="http://schemas.microsoft.com/office/drawing/2014/chart" uri="{C3380CC4-5D6E-409C-BE32-E72D297353CC}">
                <c16:uniqueId val="{00000005-8E16-4B1C-92E2-929574EF7CF4}"/>
              </c:ext>
            </c:extLst>
          </c:dPt>
          <c:dPt>
            <c:idx val="6"/>
            <c:invertIfNegative val="0"/>
            <c:bubble3D val="0"/>
            <c:extLst>
              <c:ext xmlns:c16="http://schemas.microsoft.com/office/drawing/2014/chart" uri="{C3380CC4-5D6E-409C-BE32-E72D297353CC}">
                <c16:uniqueId val="{00000006-8E16-4B1C-92E2-929574EF7CF4}"/>
              </c:ext>
            </c:extLst>
          </c:dPt>
          <c:dPt>
            <c:idx val="7"/>
            <c:invertIfNegative val="0"/>
            <c:bubble3D val="0"/>
            <c:extLst>
              <c:ext xmlns:c16="http://schemas.microsoft.com/office/drawing/2014/chart" uri="{C3380CC4-5D6E-409C-BE32-E72D297353CC}">
                <c16:uniqueId val="{00000007-8E16-4B1C-92E2-929574EF7CF4}"/>
              </c:ext>
            </c:extLst>
          </c:dPt>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4000" b="0" i="0" u="none" strike="noStrike" kern="1200" baseline="0">
                    <a:solidFill>
                      <a:schemeClr val="lt1"/>
                    </a:solidFill>
                    <a:latin typeface="Franklin Gothic Medium Cond" panose="020B06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solidFill>
                    <a:schemeClr val="accent1">
                      <a:alpha val="30000"/>
                    </a:schemeClr>
                  </a:solidFill>
                  <a:ln>
                    <a:solidFill>
                      <a:schemeClr val="lt1">
                        <a:alpha val="50000"/>
                      </a:schemeClr>
                    </a:solidFill>
                    <a:round/>
                  </a:ln>
                </c15:spPr>
                <c15:showLeaderLines val="1"/>
                <c15:leaderLines>
                  <c:spPr>
                    <a:ln w="9525">
                      <a:solidFill>
                        <a:schemeClr val="lt1">
                          <a:lumMod val="50000"/>
                        </a:schemeClr>
                      </a:solidFill>
                      <a:round/>
                    </a:ln>
                    <a:effectLst/>
                  </c:spPr>
                </c15:leaderLines>
              </c:ext>
            </c:extLst>
          </c:dLbls>
          <c:cat>
            <c:numRef>
              <c:f>Sheet1!$A$2:$A$3</c:f>
              <c:numCache>
                <c:formatCode>mmm-yy</c:formatCode>
                <c:ptCount val="2"/>
                <c:pt idx="0">
                  <c:v>42095</c:v>
                </c:pt>
                <c:pt idx="1">
                  <c:v>42370</c:v>
                </c:pt>
              </c:numCache>
            </c:numRef>
          </c:cat>
          <c:val>
            <c:numRef>
              <c:f>Sheet1!$B$2:$B$3</c:f>
              <c:numCache>
                <c:formatCode>General</c:formatCode>
                <c:ptCount val="2"/>
                <c:pt idx="0">
                  <c:v>10</c:v>
                </c:pt>
                <c:pt idx="1">
                  <c:v>213</c:v>
                </c:pt>
              </c:numCache>
            </c:numRef>
          </c:val>
          <c:extLst>
            <c:ext xmlns:c16="http://schemas.microsoft.com/office/drawing/2014/chart" uri="{C3380CC4-5D6E-409C-BE32-E72D297353CC}">
              <c16:uniqueId val="{00000008-8E16-4B1C-92E2-929574EF7CF4}"/>
            </c:ext>
          </c:extLst>
        </c:ser>
        <c:dLbls>
          <c:showLegendKey val="0"/>
          <c:showVal val="1"/>
          <c:showCatName val="0"/>
          <c:showSerName val="0"/>
          <c:showPercent val="0"/>
          <c:showBubbleSize val="0"/>
        </c:dLbls>
        <c:gapWidth val="84"/>
        <c:gapDepth val="53"/>
        <c:shape val="box"/>
        <c:axId val="-909830256"/>
        <c:axId val="-909829712"/>
        <c:axId val="0"/>
      </c:bar3DChart>
      <c:dateAx>
        <c:axId val="-909830256"/>
        <c:scaling>
          <c:orientation val="minMax"/>
        </c:scaling>
        <c:delete val="0"/>
        <c:axPos val="l"/>
        <c:numFmt formatCode="mmm-yy" sourceLinked="1"/>
        <c:majorTickMark val="none"/>
        <c:minorTickMark val="none"/>
        <c:tickLblPos val="nextTo"/>
        <c:spPr>
          <a:noFill/>
          <a:ln>
            <a:noFill/>
          </a:ln>
          <a:effectLst/>
        </c:spPr>
        <c:txPr>
          <a:bodyPr rot="-60000000" spcFirstLastPara="1" vertOverflow="ellipsis" vert="horz" wrap="square" anchor="ctr" anchorCtr="1"/>
          <a:lstStyle/>
          <a:p>
            <a:pPr>
              <a:defRPr sz="4400" b="0" i="0" u="none" strike="noStrike" kern="1200" baseline="0">
                <a:solidFill>
                  <a:schemeClr val="lt1">
                    <a:lumMod val="75000"/>
                  </a:schemeClr>
                </a:solidFill>
                <a:latin typeface="Franklin Gothic Medium Cond" panose="020B0606030402020204" pitchFamily="34" charset="0"/>
                <a:ea typeface="+mn-ea"/>
                <a:cs typeface="+mn-cs"/>
              </a:defRPr>
            </a:pPr>
            <a:endParaRPr lang="en-US"/>
          </a:p>
        </c:txPr>
        <c:crossAx val="-909829712"/>
        <c:crosses val="autoZero"/>
        <c:auto val="1"/>
        <c:lblOffset val="100"/>
        <c:baseTimeUnit val="months"/>
      </c:dateAx>
      <c:valAx>
        <c:axId val="-909829712"/>
        <c:scaling>
          <c:orientation val="minMax"/>
        </c:scaling>
        <c:delete val="1"/>
        <c:axPos val="b"/>
        <c:numFmt formatCode="General" sourceLinked="1"/>
        <c:majorTickMark val="out"/>
        <c:minorTickMark val="none"/>
        <c:tickLblPos val="nextTo"/>
        <c:crossAx val="-909830256"/>
        <c:crosses val="autoZero"/>
        <c:crossBetween val="between"/>
      </c:valAx>
      <c:spPr>
        <a:noFill/>
        <a:ln>
          <a:noFill/>
        </a:ln>
        <a:effectLst/>
      </c:spPr>
    </c:plotArea>
    <c:plotVisOnly val="1"/>
    <c:dispBlanksAs val="gap"/>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Rs.Cr. Profit/Loss</c:v>
                </c:pt>
              </c:strCache>
            </c:strRef>
          </c:tx>
          <c:spPr>
            <a:solidFill>
              <a:schemeClr val="accent1">
                <a:alpha val="70000"/>
              </a:schemeClr>
            </a:solidFill>
            <a:ln>
              <a:noFill/>
            </a:ln>
            <a:effectLst/>
          </c:spPr>
          <c:invertIfNegative val="0"/>
          <c:dPt>
            <c:idx val="0"/>
            <c:invertIfNegative val="0"/>
            <c:bubble3D val="0"/>
            <c:spPr>
              <a:solidFill>
                <a:srgbClr val="FFC000"/>
              </a:solidFill>
              <a:ln w="76200">
                <a:solidFill>
                  <a:srgbClr val="FF0000"/>
                </a:solidFill>
              </a:ln>
              <a:effectLst/>
            </c:spPr>
            <c:extLst>
              <c:ext xmlns:c16="http://schemas.microsoft.com/office/drawing/2014/chart" uri="{C3380CC4-5D6E-409C-BE32-E72D297353CC}">
                <c16:uniqueId val="{00000010-820E-4282-83FC-50EBAE04DA78}"/>
              </c:ext>
            </c:extLst>
          </c:dPt>
          <c:dPt>
            <c:idx val="1"/>
            <c:invertIfNegative val="0"/>
            <c:bubble3D val="0"/>
            <c:spPr>
              <a:solidFill>
                <a:srgbClr val="9F2936">
                  <a:lumMod val="40000"/>
                  <a:lumOff val="60000"/>
                </a:srgbClr>
              </a:solidFill>
              <a:ln>
                <a:noFill/>
              </a:ln>
              <a:effectLst/>
            </c:spPr>
            <c:extLst>
              <c:ext xmlns:c16="http://schemas.microsoft.com/office/drawing/2014/chart" uri="{C3380CC4-5D6E-409C-BE32-E72D297353CC}">
                <c16:uniqueId val="{00000011-820E-4282-83FC-50EBAE04DA78}"/>
              </c:ext>
            </c:extLst>
          </c:dPt>
          <c:dPt>
            <c:idx val="2"/>
            <c:invertIfNegative val="0"/>
            <c:bubble3D val="0"/>
            <c:spPr>
              <a:solidFill>
                <a:srgbClr val="9F2936">
                  <a:lumMod val="40000"/>
                  <a:lumOff val="60000"/>
                </a:srgbClr>
              </a:solidFill>
              <a:ln>
                <a:noFill/>
              </a:ln>
              <a:effectLst/>
            </c:spPr>
            <c:extLst>
              <c:ext xmlns:c16="http://schemas.microsoft.com/office/drawing/2014/chart" uri="{C3380CC4-5D6E-409C-BE32-E72D297353CC}">
                <c16:uniqueId val="{00000012-820E-4282-83FC-50EBAE04DA78}"/>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BoB</c:v>
                </c:pt>
                <c:pt idx="1">
                  <c:v>Dena</c:v>
                </c:pt>
                <c:pt idx="2">
                  <c:v>Allahabad </c:v>
                </c:pt>
                <c:pt idx="3">
                  <c:v>PNB</c:v>
                </c:pt>
                <c:pt idx="4">
                  <c:v>SBI</c:v>
                </c:pt>
              </c:strCache>
            </c:strRef>
          </c:cat>
          <c:val>
            <c:numRef>
              <c:f>Sheet1!$B$2:$B$6</c:f>
              <c:numCache>
                <c:formatCode>General</c:formatCode>
                <c:ptCount val="5"/>
                <c:pt idx="0">
                  <c:v>-3342</c:v>
                </c:pt>
                <c:pt idx="1">
                  <c:v>-662.85</c:v>
                </c:pt>
                <c:pt idx="2">
                  <c:v>-486.14</c:v>
                </c:pt>
                <c:pt idx="3">
                  <c:v>51</c:v>
                </c:pt>
                <c:pt idx="4">
                  <c:v>1115</c:v>
                </c:pt>
              </c:numCache>
            </c:numRef>
          </c:val>
          <c:extLst>
            <c:ext xmlns:c16="http://schemas.microsoft.com/office/drawing/2014/chart" uri="{C3380CC4-5D6E-409C-BE32-E72D297353CC}">
              <c16:uniqueId val="{0000000D-820E-4282-83FC-50EBAE04DA78}"/>
            </c:ext>
          </c:extLst>
        </c:ser>
        <c:dLbls>
          <c:dLblPos val="outEnd"/>
          <c:showLegendKey val="0"/>
          <c:showVal val="1"/>
          <c:showCatName val="0"/>
          <c:showSerName val="0"/>
          <c:showPercent val="0"/>
          <c:showBubbleSize val="0"/>
        </c:dLbls>
        <c:gapWidth val="80"/>
        <c:overlap val="25"/>
        <c:axId val="2061933872"/>
        <c:axId val="2061932784"/>
      </c:barChart>
      <c:catAx>
        <c:axId val="2061933872"/>
        <c:scaling>
          <c:orientation val="minMax"/>
        </c:scaling>
        <c:delete val="0"/>
        <c:axPos val="b"/>
        <c:numFmt formatCode="General" sourceLinked="1"/>
        <c:majorTickMark val="none"/>
        <c:minorTickMark val="none"/>
        <c:tickLblPos val="nextTo"/>
        <c:spPr>
          <a:noFill/>
          <a:ln w="15875" cap="flat" cmpd="sng" algn="ctr">
            <a:solidFill>
              <a:srgbClr val="FF0000"/>
            </a:solidFill>
            <a:round/>
          </a:ln>
          <a:effectLst/>
        </c:spPr>
        <c:txPr>
          <a:bodyPr rot="-60000000" spcFirstLastPara="1" vertOverflow="ellipsis" vert="horz" wrap="square" anchor="ctr" anchorCtr="1"/>
          <a:lstStyle/>
          <a:p>
            <a:pPr>
              <a:defRPr sz="2400" b="0" i="0" u="none" strike="noStrike" kern="1200" cap="none" spc="20" normalizeH="0" baseline="0">
                <a:solidFill>
                  <a:schemeClr val="tx1"/>
                </a:solidFill>
                <a:effectLst/>
                <a:latin typeface="Franklin Gothic Heavy" panose="020B09030201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spc="20" baseline="0">
                <a:solidFill>
                  <a:schemeClr val="tx1">
                    <a:lumMod val="65000"/>
                    <a:lumOff val="35000"/>
                  </a:schemeClr>
                </a:solidFill>
                <a:latin typeface="+mn-lt"/>
                <a:ea typeface="+mn-ea"/>
                <a:cs typeface="+mn-cs"/>
              </a:defRPr>
            </a:pPr>
            <a:endParaRPr lang="en-US"/>
          </a:p>
        </c:txPr>
        <c:crossAx val="2061933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845858076103388"/>
          <c:y val="1.643655135268288E-2"/>
          <c:w val="0.62160643027439966"/>
          <c:h val="0.84254941198648514"/>
        </c:manualLayout>
      </c:layout>
      <c:area3DChart>
        <c:grouping val="standard"/>
        <c:varyColors val="0"/>
        <c:ser>
          <c:idx val="0"/>
          <c:order val="0"/>
          <c:tx>
            <c:strRef>
              <c:f>Sheet1!$B$1</c:f>
              <c:strCache>
                <c:ptCount val="1"/>
                <c:pt idx="0">
                  <c:v>RBI Repo</c:v>
                </c:pt>
              </c:strCache>
            </c:strRef>
          </c:tx>
          <c:spPr>
            <a:solidFill>
              <a:srgbClr val="0070C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s>
            <c:dLbl>
              <c:idx val="0"/>
              <c:layout>
                <c:manualLayout>
                  <c:x val="4.1253233791740486E-2"/>
                  <c:y val="-6.21451988128799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B03-482B-8D84-60023A76B369}"/>
                </c:ext>
              </c:extLst>
            </c:dLbl>
            <c:dLbl>
              <c:idx val="1"/>
              <c:layout>
                <c:manualLayout>
                  <c:x val="-8.9090906965141811E-2"/>
                  <c:y val="3.4608178196692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B03-482B-8D84-60023A76B369}"/>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54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2014-Dec</c:v>
                </c:pt>
                <c:pt idx="1">
                  <c:v>2015-Dec</c:v>
                </c:pt>
              </c:strCache>
            </c:strRef>
          </c:cat>
          <c:val>
            <c:numRef>
              <c:f>Sheet1!$B$2:$B$3</c:f>
              <c:numCache>
                <c:formatCode>General</c:formatCode>
                <c:ptCount val="2"/>
                <c:pt idx="0">
                  <c:v>8</c:v>
                </c:pt>
                <c:pt idx="1">
                  <c:v>6.75</c:v>
                </c:pt>
              </c:numCache>
            </c:numRef>
          </c:val>
          <c:extLst>
            <c:ext xmlns:c16="http://schemas.microsoft.com/office/drawing/2014/chart" uri="{C3380CC4-5D6E-409C-BE32-E72D297353CC}">
              <c16:uniqueId val="{00000002-1B03-482B-8D84-60023A76B369}"/>
            </c:ext>
          </c:extLst>
        </c:ser>
        <c:ser>
          <c:idx val="1"/>
          <c:order val="1"/>
          <c:tx>
            <c:strRef>
              <c:f>Sheet1!$C$1</c:f>
              <c:strCache>
                <c:ptCount val="1"/>
                <c:pt idx="0">
                  <c:v>SCB Base</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s>
            <c:dLbl>
              <c:idx val="0"/>
              <c:layout>
                <c:manualLayout>
                  <c:x val="4.9141187777908227E-2"/>
                  <c:y val="-0.2554530906320535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B03-482B-8D84-60023A76B369}"/>
                </c:ext>
              </c:extLst>
            </c:dLbl>
            <c:dLbl>
              <c:idx val="1"/>
              <c:layout>
                <c:manualLayout>
                  <c:x val="-2.8745686927868434E-2"/>
                  <c:y val="-0.210174046079667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B03-482B-8D84-60023A76B369}"/>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40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2014-Dec</c:v>
                </c:pt>
                <c:pt idx="1">
                  <c:v>2015-Dec</c:v>
                </c:pt>
              </c:strCache>
            </c:strRef>
          </c:cat>
          <c:val>
            <c:numRef>
              <c:f>Sheet1!$C$2:$C$3</c:f>
              <c:numCache>
                <c:formatCode>General</c:formatCode>
                <c:ptCount val="2"/>
                <c:pt idx="0">
                  <c:v>10.14</c:v>
                </c:pt>
                <c:pt idx="1">
                  <c:v>9.7100000000000009</c:v>
                </c:pt>
              </c:numCache>
            </c:numRef>
          </c:val>
          <c:extLst>
            <c:ext xmlns:c16="http://schemas.microsoft.com/office/drawing/2014/chart" uri="{C3380CC4-5D6E-409C-BE32-E72D297353CC}">
              <c16:uniqueId val="{00000005-1B03-482B-8D84-60023A76B369}"/>
            </c:ext>
          </c:extLst>
        </c:ser>
        <c:dLbls>
          <c:showLegendKey val="0"/>
          <c:showVal val="1"/>
          <c:showCatName val="0"/>
          <c:showSerName val="0"/>
          <c:showPercent val="0"/>
          <c:showBubbleSize val="0"/>
        </c:dLbls>
        <c:gapDepth val="53"/>
        <c:axId val="-407622896"/>
        <c:axId val="-407620720"/>
        <c:axId val="-403576672"/>
      </c:area3DChart>
      <c:catAx>
        <c:axId val="-407622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Franklin Gothic Demi Cond" panose="020B0706030402020204" pitchFamily="34" charset="0"/>
                <a:ea typeface="+mn-ea"/>
                <a:cs typeface="+mn-cs"/>
              </a:defRPr>
            </a:pPr>
            <a:endParaRPr lang="en-US"/>
          </a:p>
        </c:txPr>
        <c:crossAx val="-407620720"/>
        <c:crosses val="autoZero"/>
        <c:auto val="1"/>
        <c:lblAlgn val="ctr"/>
        <c:lblOffset val="100"/>
        <c:noMultiLvlLbl val="0"/>
      </c:catAx>
      <c:valAx>
        <c:axId val="-407620720"/>
        <c:scaling>
          <c:orientation val="minMax"/>
        </c:scaling>
        <c:delete val="1"/>
        <c:axPos val="l"/>
        <c:numFmt formatCode="General" sourceLinked="1"/>
        <c:majorTickMark val="out"/>
        <c:minorTickMark val="none"/>
        <c:tickLblPos val="nextTo"/>
        <c:crossAx val="-407622896"/>
        <c:crosses val="autoZero"/>
        <c:crossBetween val="midCat"/>
      </c:valAx>
      <c:serAx>
        <c:axId val="-403576672"/>
        <c:scaling>
          <c:orientation val="minMax"/>
        </c:scaling>
        <c:delete val="1"/>
        <c:axPos val="b"/>
        <c:majorTickMark val="none"/>
        <c:minorTickMark val="none"/>
        <c:tickLblPos val="nextTo"/>
        <c:crossAx val="-407620720"/>
        <c:crosses val="autoZero"/>
      </c:serAx>
      <c:spPr>
        <a:noFill/>
        <a:ln>
          <a:noFill/>
        </a:ln>
        <a:effectLst/>
      </c:spPr>
    </c:plotArea>
    <c:legend>
      <c:legendPos val="r"/>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Entry>
      <c:layout>
        <c:manualLayout>
          <c:xMode val="edge"/>
          <c:yMode val="edge"/>
          <c:x val="0.10498477115399377"/>
          <c:y val="0.80785434195662686"/>
          <c:w val="0.74085380129325384"/>
          <c:h val="0.10494445796381689"/>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zero"/>
    <c:showDLblsOverMax val="0"/>
  </c:chart>
  <c:spPr>
    <a:no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314666611437208"/>
          <c:y val="0"/>
          <c:w val="0.56699213631610268"/>
          <c:h val="0.84254941198648514"/>
        </c:manualLayout>
      </c:layout>
      <c:area3DChart>
        <c:grouping val="standard"/>
        <c:varyColors val="0"/>
        <c:ser>
          <c:idx val="0"/>
          <c:order val="0"/>
          <c:tx>
            <c:strRef>
              <c:f>Sheet1!$B$1</c:f>
              <c:strCache>
                <c:ptCount val="1"/>
                <c:pt idx="0">
                  <c:v>RBI Repo</c:v>
                </c:pt>
              </c:strCache>
            </c:strRef>
          </c:tx>
          <c:spPr>
            <a:solidFill>
              <a:srgbClr val="0070C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s>
            <c:dLbl>
              <c:idx val="0"/>
              <c:layout>
                <c:manualLayout>
                  <c:x val="4.1253233791740486E-2"/>
                  <c:y val="-6.21451988128799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942-4F5C-B49B-2B19A538B1DE}"/>
                </c:ext>
              </c:extLst>
            </c:dLbl>
            <c:dLbl>
              <c:idx val="1"/>
              <c:layout>
                <c:manualLayout>
                  <c:x val="-8.9090906965141811E-2"/>
                  <c:y val="3.4608178196692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942-4F5C-B49B-2B19A538B1DE}"/>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60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2014-Dec</c:v>
                </c:pt>
                <c:pt idx="1">
                  <c:v>2015-Dec</c:v>
                </c:pt>
              </c:strCache>
            </c:strRef>
          </c:cat>
          <c:val>
            <c:numRef>
              <c:f>Sheet1!$B$2:$B$3</c:f>
              <c:numCache>
                <c:formatCode>General</c:formatCode>
                <c:ptCount val="2"/>
                <c:pt idx="0">
                  <c:v>8</c:v>
                </c:pt>
                <c:pt idx="1">
                  <c:v>6.75</c:v>
                </c:pt>
              </c:numCache>
            </c:numRef>
          </c:val>
          <c:extLst>
            <c:ext xmlns:c16="http://schemas.microsoft.com/office/drawing/2014/chart" uri="{C3380CC4-5D6E-409C-BE32-E72D297353CC}">
              <c16:uniqueId val="{00000006-0942-4F5C-B49B-2B19A538B1DE}"/>
            </c:ext>
          </c:extLst>
        </c:ser>
        <c:ser>
          <c:idx val="1"/>
          <c:order val="1"/>
          <c:tx>
            <c:strRef>
              <c:f>Sheet1!$C$1</c:f>
              <c:strCache>
                <c:ptCount val="1"/>
                <c:pt idx="0">
                  <c:v>SCB Base</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s>
            <c:dLbl>
              <c:idx val="0"/>
              <c:layout>
                <c:manualLayout>
                  <c:x val="4.9141187777908227E-2"/>
                  <c:y val="-0.2554530906320535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942-4F5C-B49B-2B19A538B1DE}"/>
                </c:ext>
              </c:extLst>
            </c:dLbl>
            <c:dLbl>
              <c:idx val="1"/>
              <c:layout>
                <c:manualLayout>
                  <c:x val="-2.8745686927868434E-2"/>
                  <c:y val="-0.210174046079667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942-4F5C-B49B-2B19A538B1DE}"/>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48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2014-Dec</c:v>
                </c:pt>
                <c:pt idx="1">
                  <c:v>2015-Dec</c:v>
                </c:pt>
              </c:strCache>
            </c:strRef>
          </c:cat>
          <c:val>
            <c:numRef>
              <c:f>Sheet1!$C$2:$C$3</c:f>
              <c:numCache>
                <c:formatCode>General</c:formatCode>
                <c:ptCount val="2"/>
                <c:pt idx="0">
                  <c:v>10.14</c:v>
                </c:pt>
                <c:pt idx="1">
                  <c:v>9.7100000000000009</c:v>
                </c:pt>
              </c:numCache>
            </c:numRef>
          </c:val>
          <c:extLst>
            <c:ext xmlns:c16="http://schemas.microsoft.com/office/drawing/2014/chart" uri="{C3380CC4-5D6E-409C-BE32-E72D297353CC}">
              <c16:uniqueId val="{0000000A-0942-4F5C-B49B-2B19A538B1DE}"/>
            </c:ext>
          </c:extLst>
        </c:ser>
        <c:dLbls>
          <c:showLegendKey val="0"/>
          <c:showVal val="1"/>
          <c:showCatName val="0"/>
          <c:showSerName val="0"/>
          <c:showPercent val="0"/>
          <c:showBubbleSize val="0"/>
        </c:dLbls>
        <c:gapDepth val="53"/>
        <c:axId val="-407622896"/>
        <c:axId val="-407620720"/>
        <c:axId val="-403576672"/>
      </c:area3DChart>
      <c:catAx>
        <c:axId val="-407622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Franklin Gothic Demi Cond" panose="020B0706030402020204" pitchFamily="34" charset="0"/>
                <a:ea typeface="+mn-ea"/>
                <a:cs typeface="+mn-cs"/>
              </a:defRPr>
            </a:pPr>
            <a:endParaRPr lang="en-US"/>
          </a:p>
        </c:txPr>
        <c:crossAx val="-407620720"/>
        <c:crosses val="autoZero"/>
        <c:auto val="1"/>
        <c:lblAlgn val="ctr"/>
        <c:lblOffset val="100"/>
        <c:noMultiLvlLbl val="0"/>
      </c:catAx>
      <c:valAx>
        <c:axId val="-407620720"/>
        <c:scaling>
          <c:orientation val="minMax"/>
        </c:scaling>
        <c:delete val="1"/>
        <c:axPos val="l"/>
        <c:numFmt formatCode="General" sourceLinked="1"/>
        <c:majorTickMark val="out"/>
        <c:minorTickMark val="none"/>
        <c:tickLblPos val="nextTo"/>
        <c:crossAx val="-407622896"/>
        <c:crosses val="autoZero"/>
        <c:crossBetween val="midCat"/>
      </c:valAx>
      <c:serAx>
        <c:axId val="-403576672"/>
        <c:scaling>
          <c:orientation val="minMax"/>
        </c:scaling>
        <c:delete val="1"/>
        <c:axPos val="b"/>
        <c:majorTickMark val="none"/>
        <c:minorTickMark val="none"/>
        <c:tickLblPos val="nextTo"/>
        <c:crossAx val="-407620720"/>
        <c:crosses val="autoZero"/>
      </c:serAx>
      <c:spPr>
        <a:noFill/>
        <a:ln>
          <a:noFill/>
        </a:ln>
        <a:effectLst/>
      </c:spPr>
    </c:plotArea>
    <c:legend>
      <c:legendPos val="r"/>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Entry>
      <c:layout>
        <c:manualLayout>
          <c:xMode val="edge"/>
          <c:yMode val="edge"/>
          <c:x val="0.4363242472019272"/>
          <c:y val="1.0681558929815258E-2"/>
          <c:w val="0.49322107907919827"/>
          <c:h val="0.10494445796381689"/>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zero"/>
    <c:showDLblsOverMax val="0"/>
  </c:chart>
  <c:spPr>
    <a:solidFill>
      <a:schemeClr val="bg1">
        <a:lumMod val="8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845858076103388"/>
          <c:y val="1.643655135268288E-2"/>
          <c:w val="0.62160643027439966"/>
          <c:h val="0.84254941198648514"/>
        </c:manualLayout>
      </c:layout>
      <c:area3DChart>
        <c:grouping val="standard"/>
        <c:varyColors val="0"/>
        <c:ser>
          <c:idx val="0"/>
          <c:order val="0"/>
          <c:tx>
            <c:strRef>
              <c:f>Sheet1!$B$1</c:f>
              <c:strCache>
                <c:ptCount val="1"/>
                <c:pt idx="0">
                  <c:v>RBI Repo</c:v>
                </c:pt>
              </c:strCache>
            </c:strRef>
          </c:tx>
          <c:spPr>
            <a:solidFill>
              <a:srgbClr val="0070C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s>
            <c:dLbl>
              <c:idx val="0"/>
              <c:layout>
                <c:manualLayout>
                  <c:x val="4.1253233791740486E-2"/>
                  <c:y val="-6.21451988128799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B03-482B-8D84-60023A76B369}"/>
                </c:ext>
              </c:extLst>
            </c:dLbl>
            <c:dLbl>
              <c:idx val="1"/>
              <c:layout>
                <c:manualLayout>
                  <c:x val="-8.9090906965141811E-2"/>
                  <c:y val="3.4608178196692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B03-482B-8D84-60023A76B369}"/>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54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2014-Dec</c:v>
                </c:pt>
                <c:pt idx="1">
                  <c:v>2015-Dec</c:v>
                </c:pt>
              </c:strCache>
            </c:strRef>
          </c:cat>
          <c:val>
            <c:numRef>
              <c:f>Sheet1!$B$2:$B$3</c:f>
              <c:numCache>
                <c:formatCode>General</c:formatCode>
                <c:ptCount val="2"/>
                <c:pt idx="0">
                  <c:v>8</c:v>
                </c:pt>
                <c:pt idx="1">
                  <c:v>6.75</c:v>
                </c:pt>
              </c:numCache>
            </c:numRef>
          </c:val>
          <c:extLst>
            <c:ext xmlns:c16="http://schemas.microsoft.com/office/drawing/2014/chart" uri="{C3380CC4-5D6E-409C-BE32-E72D297353CC}">
              <c16:uniqueId val="{00000002-1B03-482B-8D84-60023A76B369}"/>
            </c:ext>
          </c:extLst>
        </c:ser>
        <c:ser>
          <c:idx val="1"/>
          <c:order val="1"/>
          <c:tx>
            <c:strRef>
              <c:f>Sheet1!$C$1</c:f>
              <c:strCache>
                <c:ptCount val="1"/>
                <c:pt idx="0">
                  <c:v>SCB Base</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s>
            <c:dLbl>
              <c:idx val="0"/>
              <c:layout>
                <c:manualLayout>
                  <c:x val="4.9141187777908227E-2"/>
                  <c:y val="-0.2554530906320535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B03-482B-8D84-60023A76B369}"/>
                </c:ext>
              </c:extLst>
            </c:dLbl>
            <c:dLbl>
              <c:idx val="1"/>
              <c:layout>
                <c:manualLayout>
                  <c:x val="-2.8745686927868434E-2"/>
                  <c:y val="-0.210174046079667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B03-482B-8D84-60023A76B369}"/>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40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2014-Dec</c:v>
                </c:pt>
                <c:pt idx="1">
                  <c:v>2015-Dec</c:v>
                </c:pt>
              </c:strCache>
            </c:strRef>
          </c:cat>
          <c:val>
            <c:numRef>
              <c:f>Sheet1!$C$2:$C$3</c:f>
              <c:numCache>
                <c:formatCode>General</c:formatCode>
                <c:ptCount val="2"/>
                <c:pt idx="0">
                  <c:v>10.14</c:v>
                </c:pt>
                <c:pt idx="1">
                  <c:v>9.7100000000000009</c:v>
                </c:pt>
              </c:numCache>
            </c:numRef>
          </c:val>
          <c:extLst>
            <c:ext xmlns:c16="http://schemas.microsoft.com/office/drawing/2014/chart" uri="{C3380CC4-5D6E-409C-BE32-E72D297353CC}">
              <c16:uniqueId val="{00000005-1B03-482B-8D84-60023A76B369}"/>
            </c:ext>
          </c:extLst>
        </c:ser>
        <c:dLbls>
          <c:showLegendKey val="0"/>
          <c:showVal val="1"/>
          <c:showCatName val="0"/>
          <c:showSerName val="0"/>
          <c:showPercent val="0"/>
          <c:showBubbleSize val="0"/>
        </c:dLbls>
        <c:gapDepth val="53"/>
        <c:axId val="-407622896"/>
        <c:axId val="-407620720"/>
        <c:axId val="-403576672"/>
      </c:area3DChart>
      <c:catAx>
        <c:axId val="-407622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Franklin Gothic Demi Cond" panose="020B0706030402020204" pitchFamily="34" charset="0"/>
                <a:ea typeface="+mn-ea"/>
                <a:cs typeface="+mn-cs"/>
              </a:defRPr>
            </a:pPr>
            <a:endParaRPr lang="en-US"/>
          </a:p>
        </c:txPr>
        <c:crossAx val="-407620720"/>
        <c:crosses val="autoZero"/>
        <c:auto val="1"/>
        <c:lblAlgn val="ctr"/>
        <c:lblOffset val="100"/>
        <c:noMultiLvlLbl val="0"/>
      </c:catAx>
      <c:valAx>
        <c:axId val="-407620720"/>
        <c:scaling>
          <c:orientation val="minMax"/>
        </c:scaling>
        <c:delete val="1"/>
        <c:axPos val="l"/>
        <c:numFmt formatCode="General" sourceLinked="1"/>
        <c:majorTickMark val="out"/>
        <c:minorTickMark val="none"/>
        <c:tickLblPos val="nextTo"/>
        <c:crossAx val="-407622896"/>
        <c:crosses val="autoZero"/>
        <c:crossBetween val="midCat"/>
      </c:valAx>
      <c:serAx>
        <c:axId val="-403576672"/>
        <c:scaling>
          <c:orientation val="minMax"/>
        </c:scaling>
        <c:delete val="1"/>
        <c:axPos val="b"/>
        <c:majorTickMark val="none"/>
        <c:minorTickMark val="none"/>
        <c:tickLblPos val="nextTo"/>
        <c:crossAx val="-407620720"/>
        <c:crosses val="autoZero"/>
      </c:serAx>
      <c:spPr>
        <a:noFill/>
        <a:ln>
          <a:noFill/>
        </a:ln>
        <a:effectLst/>
      </c:spPr>
    </c:plotArea>
    <c:legend>
      <c:legendPos val="r"/>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Entry>
      <c:layout>
        <c:manualLayout>
          <c:xMode val="edge"/>
          <c:yMode val="edge"/>
          <c:x val="0.10498477115399377"/>
          <c:y val="0.80785434195662686"/>
          <c:w val="0.74085380129325384"/>
          <c:h val="0.10494445796381689"/>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zero"/>
    <c:showDLblsOverMax val="0"/>
  </c:chart>
  <c:spPr>
    <a:no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6384228252286993E-2"/>
          <c:y val="0.29679386924050594"/>
          <c:w val="0.96170617691093585"/>
          <c:h val="0.35641707514773008"/>
        </c:manualLayout>
      </c:layout>
      <c:barChart>
        <c:barDir val="col"/>
        <c:grouping val="clustered"/>
        <c:varyColors val="0"/>
        <c:ser>
          <c:idx val="0"/>
          <c:order val="0"/>
          <c:tx>
            <c:strRef>
              <c:f>Sheet1!$B$1</c:f>
              <c:strCache>
                <c:ptCount val="1"/>
                <c:pt idx="0">
                  <c:v>Before </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Sheet1!$A$2:$A$8</c:f>
              <c:strCache>
                <c:ptCount val="7"/>
                <c:pt idx="0">
                  <c:v>PPF</c:v>
                </c:pt>
                <c:pt idx="1">
                  <c:v>EPF</c:v>
                </c:pt>
                <c:pt idx="2">
                  <c:v>KVP</c:v>
                </c:pt>
                <c:pt idx="3">
                  <c:v>Sukanya Samridhi</c:v>
                </c:pt>
                <c:pt idx="4">
                  <c:v>Senior citizen small savings</c:v>
                </c:pt>
                <c:pt idx="5">
                  <c:v>NSC</c:v>
                </c:pt>
                <c:pt idx="6">
                  <c:v>Post office term deposit,RD</c:v>
                </c:pt>
              </c:strCache>
            </c:strRef>
          </c:cat>
          <c:val>
            <c:numRef>
              <c:f>Sheet1!$B$2:$B$8</c:f>
              <c:numCache>
                <c:formatCode>General</c:formatCode>
                <c:ptCount val="7"/>
                <c:pt idx="0">
                  <c:v>8.6999999999999993</c:v>
                </c:pt>
                <c:pt idx="1">
                  <c:v>8.8000000000000007</c:v>
                </c:pt>
                <c:pt idx="2">
                  <c:v>8.6999999999999993</c:v>
                </c:pt>
                <c:pt idx="3">
                  <c:v>9.1999999999999993</c:v>
                </c:pt>
                <c:pt idx="4">
                  <c:v>9.3000000000000007</c:v>
                </c:pt>
                <c:pt idx="5">
                  <c:v>8.5</c:v>
                </c:pt>
                <c:pt idx="6">
                  <c:v>8.4</c:v>
                </c:pt>
              </c:numCache>
            </c:numRef>
          </c:val>
          <c:extLst>
            <c:ext xmlns:c16="http://schemas.microsoft.com/office/drawing/2014/chart" uri="{C3380CC4-5D6E-409C-BE32-E72D297353CC}">
              <c16:uniqueId val="{00000004-7593-40CA-BB92-B3C78810676D}"/>
            </c:ext>
          </c:extLst>
        </c:ser>
        <c:ser>
          <c:idx val="1"/>
          <c:order val="1"/>
          <c:tx>
            <c:strRef>
              <c:f>Sheet1!$C$1</c:f>
              <c:strCache>
                <c:ptCount val="1"/>
                <c:pt idx="0">
                  <c:v>After reduction</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Sheet1!$A$2:$A$8</c:f>
              <c:strCache>
                <c:ptCount val="7"/>
                <c:pt idx="0">
                  <c:v>PPF</c:v>
                </c:pt>
                <c:pt idx="1">
                  <c:v>EPF</c:v>
                </c:pt>
                <c:pt idx="2">
                  <c:v>KVP</c:v>
                </c:pt>
                <c:pt idx="3">
                  <c:v>Sukanya Samridhi</c:v>
                </c:pt>
                <c:pt idx="4">
                  <c:v>Senior citizen small savings</c:v>
                </c:pt>
                <c:pt idx="5">
                  <c:v>NSC</c:v>
                </c:pt>
                <c:pt idx="6">
                  <c:v>Post office term deposit,RD</c:v>
                </c:pt>
              </c:strCache>
            </c:strRef>
          </c:cat>
          <c:val>
            <c:numRef>
              <c:f>Sheet1!$C$2:$C$8</c:f>
              <c:numCache>
                <c:formatCode>General</c:formatCode>
                <c:ptCount val="7"/>
                <c:pt idx="0">
                  <c:v>8.1</c:v>
                </c:pt>
                <c:pt idx="1">
                  <c:v>8.6999999999999993</c:v>
                </c:pt>
                <c:pt idx="2">
                  <c:v>7.8</c:v>
                </c:pt>
                <c:pt idx="3">
                  <c:v>8.6</c:v>
                </c:pt>
                <c:pt idx="4">
                  <c:v>8.6</c:v>
                </c:pt>
                <c:pt idx="5">
                  <c:v>8.1</c:v>
                </c:pt>
                <c:pt idx="6">
                  <c:v>7.4</c:v>
                </c:pt>
              </c:numCache>
            </c:numRef>
          </c:val>
          <c:extLst>
            <c:ext xmlns:c16="http://schemas.microsoft.com/office/drawing/2014/chart" uri="{C3380CC4-5D6E-409C-BE32-E72D297353CC}">
              <c16:uniqueId val="{00000006-7593-40CA-BB92-B3C78810676D}"/>
            </c:ext>
          </c:extLst>
        </c:ser>
        <c:dLbls>
          <c:dLblPos val="outEnd"/>
          <c:showLegendKey val="0"/>
          <c:showVal val="1"/>
          <c:showCatName val="0"/>
          <c:showSerName val="0"/>
          <c:showPercent val="0"/>
          <c:showBubbleSize val="0"/>
        </c:dLbls>
        <c:gapWidth val="80"/>
        <c:overlap val="25"/>
        <c:axId val="2061933872"/>
        <c:axId val="2061932784"/>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2061933872"/>
        <c:crosses val="autoZero"/>
        <c:crossBetween val="between"/>
      </c:valAx>
      <c:spPr>
        <a:noFill/>
        <a:ln>
          <a:noFill/>
        </a:ln>
        <a:effectLst/>
      </c:spPr>
    </c:plotArea>
    <c:legend>
      <c:legendPos val="b"/>
      <c:layout>
        <c:manualLayout>
          <c:xMode val="edge"/>
          <c:yMode val="edge"/>
          <c:x val="4.5523637689835285E-2"/>
          <c:y val="0.83788316908106686"/>
          <c:w val="0.36544203863619196"/>
          <c:h val="0.12074181194130472"/>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845858076103388"/>
          <c:y val="1.643655135268288E-2"/>
          <c:w val="0.62160643027439966"/>
          <c:h val="0.84254941198648514"/>
        </c:manualLayout>
      </c:layout>
      <c:area3DChart>
        <c:grouping val="standard"/>
        <c:varyColors val="0"/>
        <c:ser>
          <c:idx val="0"/>
          <c:order val="0"/>
          <c:tx>
            <c:strRef>
              <c:f>Sheet1!$B$1</c:f>
              <c:strCache>
                <c:ptCount val="1"/>
                <c:pt idx="0">
                  <c:v>RBI Repo</c:v>
                </c:pt>
              </c:strCache>
            </c:strRef>
          </c:tx>
          <c:spPr>
            <a:solidFill>
              <a:srgbClr val="0070C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dLbls>
            <c:dLbl>
              <c:idx val="0"/>
              <c:layout>
                <c:manualLayout>
                  <c:x val="4.1253233791740486E-2"/>
                  <c:y val="-6.21451988128799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B03-482B-8D84-60023A76B369}"/>
                </c:ext>
              </c:extLst>
            </c:dLbl>
            <c:dLbl>
              <c:idx val="1"/>
              <c:layout>
                <c:manualLayout>
                  <c:x val="-8.9090906965141811E-2"/>
                  <c:y val="3.4608178196692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B03-482B-8D84-60023A76B369}"/>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54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2014-Dec</c:v>
                </c:pt>
                <c:pt idx="1">
                  <c:v>2015-Dec</c:v>
                </c:pt>
              </c:strCache>
            </c:strRef>
          </c:cat>
          <c:val>
            <c:numRef>
              <c:f>Sheet1!$B$2:$B$3</c:f>
              <c:numCache>
                <c:formatCode>General</c:formatCode>
                <c:ptCount val="2"/>
                <c:pt idx="0">
                  <c:v>8</c:v>
                </c:pt>
                <c:pt idx="1">
                  <c:v>6.75</c:v>
                </c:pt>
              </c:numCache>
            </c:numRef>
          </c:val>
          <c:extLst>
            <c:ext xmlns:c16="http://schemas.microsoft.com/office/drawing/2014/chart" uri="{C3380CC4-5D6E-409C-BE32-E72D297353CC}">
              <c16:uniqueId val="{00000002-1B03-482B-8D84-60023A76B369}"/>
            </c:ext>
          </c:extLst>
        </c:ser>
        <c:ser>
          <c:idx val="1"/>
          <c:order val="1"/>
          <c:tx>
            <c:strRef>
              <c:f>Sheet1!$C$1</c:f>
              <c:strCache>
                <c:ptCount val="1"/>
                <c:pt idx="0">
                  <c:v>SCB Base</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dLbls>
            <c:dLbl>
              <c:idx val="0"/>
              <c:layout>
                <c:manualLayout>
                  <c:x val="4.9141187777908227E-2"/>
                  <c:y val="-0.2554530906320535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B03-482B-8D84-60023A76B369}"/>
                </c:ext>
              </c:extLst>
            </c:dLbl>
            <c:dLbl>
              <c:idx val="1"/>
              <c:layout>
                <c:manualLayout>
                  <c:x val="-2.8745686927868434E-2"/>
                  <c:y val="-0.210174046079667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B03-482B-8D84-60023A76B369}"/>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4000" b="1" i="0" u="none" strike="noStrike" kern="1200" baseline="0">
                    <a:solidFill>
                      <a:schemeClr val="lt1"/>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Sheet1!$A$2:$A$3</c:f>
              <c:strCache>
                <c:ptCount val="2"/>
                <c:pt idx="0">
                  <c:v>2014-Dec</c:v>
                </c:pt>
                <c:pt idx="1">
                  <c:v>2015-Dec</c:v>
                </c:pt>
              </c:strCache>
            </c:strRef>
          </c:cat>
          <c:val>
            <c:numRef>
              <c:f>Sheet1!$C$2:$C$3</c:f>
              <c:numCache>
                <c:formatCode>General</c:formatCode>
                <c:ptCount val="2"/>
                <c:pt idx="0">
                  <c:v>10.14</c:v>
                </c:pt>
                <c:pt idx="1">
                  <c:v>9.7100000000000009</c:v>
                </c:pt>
              </c:numCache>
            </c:numRef>
          </c:val>
          <c:extLst>
            <c:ext xmlns:c16="http://schemas.microsoft.com/office/drawing/2014/chart" uri="{C3380CC4-5D6E-409C-BE32-E72D297353CC}">
              <c16:uniqueId val="{00000005-1B03-482B-8D84-60023A76B369}"/>
            </c:ext>
          </c:extLst>
        </c:ser>
        <c:dLbls>
          <c:showLegendKey val="0"/>
          <c:showVal val="1"/>
          <c:showCatName val="0"/>
          <c:showSerName val="0"/>
          <c:showPercent val="0"/>
          <c:showBubbleSize val="0"/>
        </c:dLbls>
        <c:gapDepth val="53"/>
        <c:axId val="-407622896"/>
        <c:axId val="-407620720"/>
        <c:axId val="-403576672"/>
      </c:area3DChart>
      <c:catAx>
        <c:axId val="-407622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Franklin Gothic Demi Cond" panose="020B0706030402020204" pitchFamily="34" charset="0"/>
                <a:ea typeface="+mn-ea"/>
                <a:cs typeface="+mn-cs"/>
              </a:defRPr>
            </a:pPr>
            <a:endParaRPr lang="en-US"/>
          </a:p>
        </c:txPr>
        <c:crossAx val="-407620720"/>
        <c:crosses val="autoZero"/>
        <c:auto val="1"/>
        <c:lblAlgn val="ctr"/>
        <c:lblOffset val="100"/>
        <c:noMultiLvlLbl val="0"/>
      </c:catAx>
      <c:valAx>
        <c:axId val="-407620720"/>
        <c:scaling>
          <c:orientation val="minMax"/>
        </c:scaling>
        <c:delete val="1"/>
        <c:axPos val="l"/>
        <c:numFmt formatCode="General" sourceLinked="1"/>
        <c:majorTickMark val="out"/>
        <c:minorTickMark val="none"/>
        <c:tickLblPos val="nextTo"/>
        <c:crossAx val="-407622896"/>
        <c:crosses val="autoZero"/>
        <c:crossBetween val="midCat"/>
      </c:valAx>
      <c:serAx>
        <c:axId val="-403576672"/>
        <c:scaling>
          <c:orientation val="minMax"/>
        </c:scaling>
        <c:delete val="1"/>
        <c:axPos val="b"/>
        <c:majorTickMark val="none"/>
        <c:minorTickMark val="none"/>
        <c:tickLblPos val="nextTo"/>
        <c:crossAx val="-407620720"/>
        <c:crosses val="autoZero"/>
      </c:serAx>
      <c:spPr>
        <a:noFill/>
        <a:ln>
          <a:noFill/>
        </a:ln>
        <a:effectLst/>
      </c:spPr>
    </c:plotArea>
    <c:legend>
      <c:legendPos val="r"/>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Entry>
      <c:layout>
        <c:manualLayout>
          <c:xMode val="edge"/>
          <c:yMode val="edge"/>
          <c:x val="0.10498477115399377"/>
          <c:y val="0.80785434195662686"/>
          <c:w val="0.74085380129325384"/>
          <c:h val="0.10494445796381689"/>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zero"/>
    <c:showDLblsOverMax val="0"/>
  </c:chart>
  <c:spPr>
    <a:no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1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6.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7.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diagrams/_rels/data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hyperlink" Target="https://www.youtube.com/watch?v=e6mKj02YGHI&amp;index=4&amp;list=PLAMBum9_RkuPPGvD7HI9wfsDSxWwJYz94" TargetMode="External"/><Relationship Id="rId4" Type="http://schemas.openxmlformats.org/officeDocument/2006/relationships/image" Target="../media/image80.jpeg"/></Relationships>
</file>

<file path=ppt/diagrams/_rels/data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image" Target="../media/image67.png"/></Relationships>
</file>

<file path=ppt/diagrams/_rels/data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image" Target="../media/image67.pn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diagrams/_rels/data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image" Target="../media/image45.jpeg"/><Relationship Id="rId4" Type="http://schemas.openxmlformats.org/officeDocument/2006/relationships/image" Target="../media/image48.png"/></Relationships>
</file>

<file path=ppt/diagrams/_rels/data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image" Target="../media/image139.png"/></Relationships>
</file>

<file path=ppt/diagrams/_rels/data32.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3.jpg"/></Relationships>
</file>

<file path=ppt/diagrams/_rels/data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jpeg"/><Relationship Id="rId1" Type="http://schemas.openxmlformats.org/officeDocument/2006/relationships/image" Target="../media/image148.jpeg"/></Relationships>
</file>

<file path=ppt/diagrams/_rels/data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jpeg"/></Relationships>
</file>

<file path=ppt/diagrams/_rels/data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image" Target="../media/image45.jpeg"/><Relationship Id="rId4" Type="http://schemas.openxmlformats.org/officeDocument/2006/relationships/image" Target="../media/image48.png"/></Relationships>
</file>

<file path=ppt/diagrams/_rels/data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image" Target="../media/image40.jpeg"/></Relationships>
</file>

<file path=ppt/diagrams/_rels/data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image" Target="../media/image45.jpeg"/><Relationship Id="rId4" Type="http://schemas.openxmlformats.org/officeDocument/2006/relationships/image" Target="../media/image48.png"/></Relationships>
</file>

<file path=ppt/diagrams/_rels/data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image" Target="../media/image63.jpeg"/></Relationships>
</file>

<file path=ppt/diagrams/_rels/data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image" Target="../media/image67.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youtube.com/watch?v=e6mKj02YGHI&amp;index=4&amp;list=PLAMBum9_RkuPPGvD7HI9wfsDSxWwJYz94" TargetMode="External"/><Relationship Id="rId1" Type="http://schemas.openxmlformats.org/officeDocument/2006/relationships/image" Target="../media/image78.jpeg"/><Relationship Id="rId4" Type="http://schemas.openxmlformats.org/officeDocument/2006/relationships/image" Target="../media/image80.jpeg"/></Relationships>
</file>

<file path=ppt/diagrams/_rels/drawing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image" Target="../media/image67.png"/></Relationships>
</file>

<file path=ppt/diagrams/_rels/drawing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image" Target="../media/image6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diagrams/_rels/drawing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image" Target="../media/image45.jpeg"/><Relationship Id="rId4" Type="http://schemas.openxmlformats.org/officeDocument/2006/relationships/image" Target="../media/image48.png"/></Relationships>
</file>

<file path=ppt/diagrams/_rels/drawing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image" Target="../media/image139.png"/></Relationships>
</file>

<file path=ppt/diagrams/_rels/drawing32.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3.jpg"/></Relationships>
</file>

<file path=ppt/diagrams/_rels/drawing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jpeg"/><Relationship Id="rId1" Type="http://schemas.openxmlformats.org/officeDocument/2006/relationships/image" Target="../media/image148.jpeg"/></Relationships>
</file>

<file path=ppt/diagrams/_rels/drawing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jpeg"/></Relationships>
</file>

<file path=ppt/diagrams/_rels/drawing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image" Target="../media/image45.jpeg"/><Relationship Id="rId4" Type="http://schemas.openxmlformats.org/officeDocument/2006/relationships/image" Target="../media/image48.png"/></Relationships>
</file>

<file path=ppt/diagrams/_rels/drawing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image" Target="../media/image40.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image" Target="../media/image45.jpeg"/><Relationship Id="rId4" Type="http://schemas.openxmlformats.org/officeDocument/2006/relationships/image" Target="../media/image48.png"/></Relationships>
</file>

<file path=ppt/diagrams/_rels/drawing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image" Target="../media/image63.jpeg"/></Relationships>
</file>

<file path=ppt/diagrams/_rels/drawing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D54B2A-6EE1-4CD5-AACF-FA98D52A3CDE}" type="doc">
      <dgm:prSet loTypeId="urn:microsoft.com/office/officeart/2005/8/layout/arrow1" loCatId="process" qsTypeId="urn:microsoft.com/office/officeart/2005/8/quickstyle/simple1" qsCatId="simple" csTypeId="urn:microsoft.com/office/officeart/2005/8/colors/colorful1" csCatId="colorful" phldr="1"/>
      <dgm:spPr/>
      <dgm:t>
        <a:bodyPr/>
        <a:lstStyle/>
        <a:p>
          <a:endParaRPr lang="en-US"/>
        </a:p>
      </dgm:t>
    </dgm:pt>
    <dgm:pt modelId="{019B7251-670F-4F8A-B8BE-41A0F199D956}">
      <dgm:prSet phldrT="[Text]"/>
      <dgm:spPr/>
      <dgm:t>
        <a:bodyPr/>
        <a:lstStyle/>
        <a:p>
          <a:r>
            <a:rPr lang="en-US" dirty="0">
              <a:latin typeface="Franklin Gothic Medium Cond" panose="020B0606030402020204" pitchFamily="34" charset="0"/>
            </a:rPr>
            <a:t>Past Observations (Vol2)</a:t>
          </a:r>
        </a:p>
      </dgm:t>
    </dgm:pt>
    <dgm:pt modelId="{016D784A-1ABA-4BBA-9DF2-AED64C245D1A}" type="parTrans" cxnId="{CFF7255D-8E1F-40C4-A8E1-C665F1EE22C5}">
      <dgm:prSet/>
      <dgm:spPr/>
      <dgm:t>
        <a:bodyPr/>
        <a:lstStyle/>
        <a:p>
          <a:endParaRPr lang="en-US"/>
        </a:p>
      </dgm:t>
    </dgm:pt>
    <dgm:pt modelId="{8B2B76DB-743B-47E5-BCEF-1303EC083968}" type="sibTrans" cxnId="{CFF7255D-8E1F-40C4-A8E1-C665F1EE22C5}">
      <dgm:prSet/>
      <dgm:spPr/>
      <dgm:t>
        <a:bodyPr/>
        <a:lstStyle/>
        <a:p>
          <a:endParaRPr lang="en-US"/>
        </a:p>
      </dgm:t>
    </dgm:pt>
    <dgm:pt modelId="{83ABEE9F-CBE8-4E3E-B3F7-260DCD93CF74}">
      <dgm:prSet phldrT="[Text]"/>
      <dgm:spPr/>
      <dgm:t>
        <a:bodyPr/>
        <a:lstStyle/>
        <a:p>
          <a:r>
            <a:rPr lang="en-US" dirty="0"/>
            <a:t>Future Suggestions (Vol1)</a:t>
          </a:r>
        </a:p>
      </dgm:t>
    </dgm:pt>
    <dgm:pt modelId="{F21F6220-260D-4F4F-BF30-BAE59BAE0300}" type="parTrans" cxnId="{4CB39074-F55C-43D4-9107-134A830BD66B}">
      <dgm:prSet/>
      <dgm:spPr/>
      <dgm:t>
        <a:bodyPr/>
        <a:lstStyle/>
        <a:p>
          <a:endParaRPr lang="en-US"/>
        </a:p>
      </dgm:t>
    </dgm:pt>
    <dgm:pt modelId="{0E87E764-D9DB-49CC-8F3C-33F0CED2EC2A}" type="sibTrans" cxnId="{4CB39074-F55C-43D4-9107-134A830BD66B}">
      <dgm:prSet/>
      <dgm:spPr/>
      <dgm:t>
        <a:bodyPr/>
        <a:lstStyle/>
        <a:p>
          <a:endParaRPr lang="en-US"/>
        </a:p>
      </dgm:t>
    </dgm:pt>
    <dgm:pt modelId="{2AAB9AD3-3866-4F19-99F5-F7262897FD86}" type="pres">
      <dgm:prSet presAssocID="{A4D54B2A-6EE1-4CD5-AACF-FA98D52A3CDE}" presName="cycle" presStyleCnt="0">
        <dgm:presLayoutVars>
          <dgm:dir/>
          <dgm:resizeHandles val="exact"/>
        </dgm:presLayoutVars>
      </dgm:prSet>
      <dgm:spPr/>
    </dgm:pt>
    <dgm:pt modelId="{604E0DEC-DFBA-4ACB-971B-5E78CDFA12F4}" type="pres">
      <dgm:prSet presAssocID="{019B7251-670F-4F8A-B8BE-41A0F199D956}" presName="arrow" presStyleLbl="node1" presStyleIdx="0" presStyleCnt="2">
        <dgm:presLayoutVars>
          <dgm:bulletEnabled val="1"/>
        </dgm:presLayoutVars>
      </dgm:prSet>
      <dgm:spPr/>
    </dgm:pt>
    <dgm:pt modelId="{EAE4CDC7-F2FF-4E3E-B128-4EA903F055A0}" type="pres">
      <dgm:prSet presAssocID="{83ABEE9F-CBE8-4E3E-B3F7-260DCD93CF74}" presName="arrow" presStyleLbl="node1" presStyleIdx="1" presStyleCnt="2" custRadScaleRad="184227" custRadScaleInc="16140">
        <dgm:presLayoutVars>
          <dgm:bulletEnabled val="1"/>
        </dgm:presLayoutVars>
      </dgm:prSet>
      <dgm:spPr/>
    </dgm:pt>
  </dgm:ptLst>
  <dgm:cxnLst>
    <dgm:cxn modelId="{B000CD54-6B6C-415D-9250-848997DBE660}" type="presOf" srcId="{A4D54B2A-6EE1-4CD5-AACF-FA98D52A3CDE}" destId="{2AAB9AD3-3866-4F19-99F5-F7262897FD86}" srcOrd="0" destOrd="0" presId="urn:microsoft.com/office/officeart/2005/8/layout/arrow1"/>
    <dgm:cxn modelId="{CFF7255D-8E1F-40C4-A8E1-C665F1EE22C5}" srcId="{A4D54B2A-6EE1-4CD5-AACF-FA98D52A3CDE}" destId="{019B7251-670F-4F8A-B8BE-41A0F199D956}" srcOrd="0" destOrd="0" parTransId="{016D784A-1ABA-4BBA-9DF2-AED64C245D1A}" sibTransId="{8B2B76DB-743B-47E5-BCEF-1303EC083968}"/>
    <dgm:cxn modelId="{543F5F81-9D12-4AA0-89E3-403F15907257}" type="presOf" srcId="{019B7251-670F-4F8A-B8BE-41A0F199D956}" destId="{604E0DEC-DFBA-4ACB-971B-5E78CDFA12F4}" srcOrd="0" destOrd="0" presId="urn:microsoft.com/office/officeart/2005/8/layout/arrow1"/>
    <dgm:cxn modelId="{4CB39074-F55C-43D4-9107-134A830BD66B}" srcId="{A4D54B2A-6EE1-4CD5-AACF-FA98D52A3CDE}" destId="{83ABEE9F-CBE8-4E3E-B3F7-260DCD93CF74}" srcOrd="1" destOrd="0" parTransId="{F21F6220-260D-4F4F-BF30-BAE59BAE0300}" sibTransId="{0E87E764-D9DB-49CC-8F3C-33F0CED2EC2A}"/>
    <dgm:cxn modelId="{184319D2-9636-4B15-AF1C-DCD7C6461AEE}" type="presOf" srcId="{83ABEE9F-CBE8-4E3E-B3F7-260DCD93CF74}" destId="{EAE4CDC7-F2FF-4E3E-B128-4EA903F055A0}" srcOrd="0" destOrd="0" presId="urn:microsoft.com/office/officeart/2005/8/layout/arrow1"/>
    <dgm:cxn modelId="{DF9ACDA9-9D95-4DE3-BC59-435FD34A2630}" type="presParOf" srcId="{2AAB9AD3-3866-4F19-99F5-F7262897FD86}" destId="{604E0DEC-DFBA-4ACB-971B-5E78CDFA12F4}" srcOrd="0" destOrd="0" presId="urn:microsoft.com/office/officeart/2005/8/layout/arrow1"/>
    <dgm:cxn modelId="{9E15651C-2437-4AD6-9913-E8020BCBB50D}" type="presParOf" srcId="{2AAB9AD3-3866-4F19-99F5-F7262897FD86}" destId="{EAE4CDC7-F2FF-4E3E-B128-4EA903F055A0}"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8B95B41-C7B4-4F6C-899C-B1F8004BE2EB}"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1A882197-975B-4C02-B2F3-49916693A34C}">
      <dgm:prSet phldrT="[Text]"/>
      <dgm:spPr/>
      <dgm:t>
        <a:bodyPr/>
        <a:lstStyle/>
        <a:p>
          <a:r>
            <a:rPr lang="en-US" dirty="0">
              <a:latin typeface="Franklin Gothic Medium Cond" panose="020B0606030402020204" pitchFamily="34" charset="0"/>
            </a:rPr>
            <a:t>Before Apr’16</a:t>
          </a:r>
        </a:p>
      </dgm:t>
    </dgm:pt>
    <dgm:pt modelId="{7C73193E-60A9-4FD6-81F7-A9F9B73D9FC1}" type="parTrans" cxnId="{20F0F0F0-401E-4120-B551-20F9AC995907}">
      <dgm:prSet/>
      <dgm:spPr/>
      <dgm:t>
        <a:bodyPr/>
        <a:lstStyle/>
        <a:p>
          <a:endParaRPr lang="en-US"/>
        </a:p>
      </dgm:t>
    </dgm:pt>
    <dgm:pt modelId="{68D28C34-0086-4210-9B64-D41CA0DB8660}" type="sibTrans" cxnId="{20F0F0F0-401E-4120-B551-20F9AC995907}">
      <dgm:prSet/>
      <dgm:spPr/>
      <dgm:t>
        <a:bodyPr/>
        <a:lstStyle/>
        <a:p>
          <a:endParaRPr lang="en-US"/>
        </a:p>
      </dgm:t>
    </dgm:pt>
    <dgm:pt modelId="{3E750968-18CA-4C5C-8F25-A77C978FB96A}">
      <dgm:prSet phldrT="[Text]"/>
      <dgm:spPr/>
      <dgm:t>
        <a:bodyPr/>
        <a:lstStyle/>
        <a:p>
          <a:r>
            <a:rPr lang="en-US" dirty="0">
              <a:latin typeface="Franklin Gothic Medium Cond" panose="020B0606030402020204" pitchFamily="34" charset="0"/>
            </a:rPr>
            <a:t>Repo = 6.75%</a:t>
          </a:r>
        </a:p>
      </dgm:t>
    </dgm:pt>
    <dgm:pt modelId="{26430113-5423-451B-83C5-175FB0525546}" type="parTrans" cxnId="{D02263DF-D6C3-44E0-B485-AAF1766FEBBD}">
      <dgm:prSet/>
      <dgm:spPr/>
      <dgm:t>
        <a:bodyPr/>
        <a:lstStyle/>
        <a:p>
          <a:endParaRPr lang="en-US"/>
        </a:p>
      </dgm:t>
    </dgm:pt>
    <dgm:pt modelId="{87AC5F30-C2F9-474C-B9BC-0F379DA8BB3F}" type="sibTrans" cxnId="{D02263DF-D6C3-44E0-B485-AAF1766FEBBD}">
      <dgm:prSet/>
      <dgm:spPr/>
      <dgm:t>
        <a:bodyPr/>
        <a:lstStyle/>
        <a:p>
          <a:endParaRPr lang="en-US"/>
        </a:p>
      </dgm:t>
    </dgm:pt>
    <dgm:pt modelId="{334BAF53-6574-4EDB-B51D-8C333E3DEC98}">
      <dgm:prSet phldrT="[Text]"/>
      <dgm:spPr/>
      <dgm:t>
        <a:bodyPr/>
        <a:lstStyle/>
        <a:p>
          <a:r>
            <a:rPr lang="en-US" dirty="0">
              <a:latin typeface="Franklin Gothic Medium Cond" panose="020B0606030402020204" pitchFamily="34" charset="0"/>
            </a:rPr>
            <a:t>After 2016, April Review</a:t>
          </a:r>
        </a:p>
      </dgm:t>
    </dgm:pt>
    <dgm:pt modelId="{D3879EE2-50E6-45BD-832D-ADEAFFA434DF}" type="parTrans" cxnId="{588413E6-FEF3-4E98-BF08-6C4B73F26A74}">
      <dgm:prSet/>
      <dgm:spPr/>
      <dgm:t>
        <a:bodyPr/>
        <a:lstStyle/>
        <a:p>
          <a:endParaRPr lang="en-US"/>
        </a:p>
      </dgm:t>
    </dgm:pt>
    <dgm:pt modelId="{E7D8EE03-19E8-4495-80BE-69EB05E3C6CF}" type="sibTrans" cxnId="{588413E6-FEF3-4E98-BF08-6C4B73F26A74}">
      <dgm:prSet/>
      <dgm:spPr/>
      <dgm:t>
        <a:bodyPr/>
        <a:lstStyle/>
        <a:p>
          <a:endParaRPr lang="en-US"/>
        </a:p>
      </dgm:t>
    </dgm:pt>
    <dgm:pt modelId="{C9F8D952-569A-4AEE-9C4C-A7314066685A}">
      <dgm:prSet phldrT="[Text]"/>
      <dgm:spPr/>
      <dgm:t>
        <a:bodyPr/>
        <a:lstStyle/>
        <a:p>
          <a:r>
            <a:rPr lang="en-US" dirty="0">
              <a:latin typeface="Franklin Gothic Medium Cond" panose="020B0606030402020204" pitchFamily="34" charset="0"/>
            </a:rPr>
            <a:t>RR =Repo-1%</a:t>
          </a:r>
        </a:p>
      </dgm:t>
    </dgm:pt>
    <dgm:pt modelId="{4B64B8B1-FAE5-4829-AC5A-87EE580799E3}" type="parTrans" cxnId="{B40D2588-3207-4262-841B-98FE3BCAA2D3}">
      <dgm:prSet/>
      <dgm:spPr/>
      <dgm:t>
        <a:bodyPr/>
        <a:lstStyle/>
        <a:p>
          <a:endParaRPr lang="en-US"/>
        </a:p>
      </dgm:t>
    </dgm:pt>
    <dgm:pt modelId="{8BDB878B-A97C-4CC9-BECA-4C19B3DCD724}" type="sibTrans" cxnId="{B40D2588-3207-4262-841B-98FE3BCAA2D3}">
      <dgm:prSet/>
      <dgm:spPr/>
      <dgm:t>
        <a:bodyPr/>
        <a:lstStyle/>
        <a:p>
          <a:endParaRPr lang="en-US"/>
        </a:p>
      </dgm:t>
    </dgm:pt>
    <dgm:pt modelId="{33642CEC-117B-4E6B-B5CA-E195EDA9F331}">
      <dgm:prSet phldrT="[Text]"/>
      <dgm:spPr/>
      <dgm:t>
        <a:bodyPr/>
        <a:lstStyle/>
        <a:p>
          <a:r>
            <a:rPr lang="en-US" dirty="0">
              <a:latin typeface="Franklin Gothic Medium Cond" panose="020B0606030402020204" pitchFamily="34" charset="0"/>
            </a:rPr>
            <a:t>MSF: Repo+1%</a:t>
          </a:r>
        </a:p>
      </dgm:t>
    </dgm:pt>
    <dgm:pt modelId="{46FCE4D6-69CA-453C-97DA-2D9529C0395B}" type="parTrans" cxnId="{5177562F-CC70-4CDE-9322-1325CBE5F5C1}">
      <dgm:prSet/>
      <dgm:spPr/>
      <dgm:t>
        <a:bodyPr/>
        <a:lstStyle/>
        <a:p>
          <a:endParaRPr lang="en-US"/>
        </a:p>
      </dgm:t>
    </dgm:pt>
    <dgm:pt modelId="{2E5B665D-7BE3-4328-AF35-639D92849E55}" type="sibTrans" cxnId="{5177562F-CC70-4CDE-9322-1325CBE5F5C1}">
      <dgm:prSet/>
      <dgm:spPr/>
      <dgm:t>
        <a:bodyPr/>
        <a:lstStyle/>
        <a:p>
          <a:endParaRPr lang="en-US"/>
        </a:p>
      </dgm:t>
    </dgm:pt>
    <dgm:pt modelId="{DB3CBBC0-20CD-431B-B22E-1F761BE61F65}" type="pres">
      <dgm:prSet presAssocID="{58B95B41-C7B4-4F6C-899C-B1F8004BE2EB}" presName="Name0" presStyleCnt="0">
        <dgm:presLayoutVars>
          <dgm:dir/>
          <dgm:animLvl val="lvl"/>
          <dgm:resizeHandles val="exact"/>
        </dgm:presLayoutVars>
      </dgm:prSet>
      <dgm:spPr/>
    </dgm:pt>
    <dgm:pt modelId="{1FC0DDA9-CAEC-44C2-BEA2-5779335BEE33}" type="pres">
      <dgm:prSet presAssocID="{334BAF53-6574-4EDB-B51D-8C333E3DEC98}" presName="boxAndChildren" presStyleCnt="0"/>
      <dgm:spPr/>
    </dgm:pt>
    <dgm:pt modelId="{D2F85E04-D0FD-40CA-9E5A-BD12C4EB0563}" type="pres">
      <dgm:prSet presAssocID="{334BAF53-6574-4EDB-B51D-8C333E3DEC98}" presName="parentTextBox" presStyleLbl="node1" presStyleIdx="0" presStyleCnt="2"/>
      <dgm:spPr/>
    </dgm:pt>
    <dgm:pt modelId="{04BDB9A8-116E-4100-AD72-CA167E7C10AC}" type="pres">
      <dgm:prSet presAssocID="{68D28C34-0086-4210-9B64-D41CA0DB8660}" presName="sp" presStyleCnt="0"/>
      <dgm:spPr/>
    </dgm:pt>
    <dgm:pt modelId="{9424DD64-D103-40B7-A795-233A5DACF1A5}" type="pres">
      <dgm:prSet presAssocID="{1A882197-975B-4C02-B2F3-49916693A34C}" presName="arrowAndChildren" presStyleCnt="0"/>
      <dgm:spPr/>
    </dgm:pt>
    <dgm:pt modelId="{8B74E2E2-B8FD-45A6-BEFD-3097EF51AA85}" type="pres">
      <dgm:prSet presAssocID="{1A882197-975B-4C02-B2F3-49916693A34C}" presName="parentTextArrow" presStyleLbl="node1" presStyleIdx="0" presStyleCnt="2"/>
      <dgm:spPr/>
    </dgm:pt>
    <dgm:pt modelId="{86A4AB83-FAAC-4762-8812-1E5763D58D2E}" type="pres">
      <dgm:prSet presAssocID="{1A882197-975B-4C02-B2F3-49916693A34C}" presName="arrow" presStyleLbl="node1" presStyleIdx="1" presStyleCnt="2"/>
      <dgm:spPr/>
    </dgm:pt>
    <dgm:pt modelId="{A9C18F30-0F76-4791-9BB8-914C5411C407}" type="pres">
      <dgm:prSet presAssocID="{1A882197-975B-4C02-B2F3-49916693A34C}" presName="descendantArrow" presStyleCnt="0"/>
      <dgm:spPr/>
    </dgm:pt>
    <dgm:pt modelId="{7AE6F383-2C0D-4DB9-A0AB-487A226258FB}" type="pres">
      <dgm:prSet presAssocID="{33642CEC-117B-4E6B-B5CA-E195EDA9F331}" presName="childTextArrow" presStyleLbl="fgAccFollowNode1" presStyleIdx="0" presStyleCnt="3">
        <dgm:presLayoutVars>
          <dgm:bulletEnabled val="1"/>
        </dgm:presLayoutVars>
      </dgm:prSet>
      <dgm:spPr/>
    </dgm:pt>
    <dgm:pt modelId="{ED2A5B52-70AE-49AA-B02A-D00734F98CA3}" type="pres">
      <dgm:prSet presAssocID="{3E750968-18CA-4C5C-8F25-A77C978FB96A}" presName="childTextArrow" presStyleLbl="fgAccFollowNode1" presStyleIdx="1" presStyleCnt="3">
        <dgm:presLayoutVars>
          <dgm:bulletEnabled val="1"/>
        </dgm:presLayoutVars>
      </dgm:prSet>
      <dgm:spPr/>
    </dgm:pt>
    <dgm:pt modelId="{79022B13-4B7F-4B0F-87ED-CE0307D8327F}" type="pres">
      <dgm:prSet presAssocID="{C9F8D952-569A-4AEE-9C4C-A7314066685A}" presName="childTextArrow" presStyleLbl="fgAccFollowNode1" presStyleIdx="2" presStyleCnt="3">
        <dgm:presLayoutVars>
          <dgm:bulletEnabled val="1"/>
        </dgm:presLayoutVars>
      </dgm:prSet>
      <dgm:spPr/>
    </dgm:pt>
  </dgm:ptLst>
  <dgm:cxnLst>
    <dgm:cxn modelId="{08EDCDD7-05DF-445A-A0EE-90897C0159CF}" type="presOf" srcId="{3E750968-18CA-4C5C-8F25-A77C978FB96A}" destId="{ED2A5B52-70AE-49AA-B02A-D00734F98CA3}" srcOrd="0" destOrd="0" presId="urn:microsoft.com/office/officeart/2005/8/layout/process4"/>
    <dgm:cxn modelId="{D02263DF-D6C3-44E0-B485-AAF1766FEBBD}" srcId="{1A882197-975B-4C02-B2F3-49916693A34C}" destId="{3E750968-18CA-4C5C-8F25-A77C978FB96A}" srcOrd="1" destOrd="0" parTransId="{26430113-5423-451B-83C5-175FB0525546}" sibTransId="{87AC5F30-C2F9-474C-B9BC-0F379DA8BB3F}"/>
    <dgm:cxn modelId="{5177562F-CC70-4CDE-9322-1325CBE5F5C1}" srcId="{1A882197-975B-4C02-B2F3-49916693A34C}" destId="{33642CEC-117B-4E6B-B5CA-E195EDA9F331}" srcOrd="0" destOrd="0" parTransId="{46FCE4D6-69CA-453C-97DA-2D9529C0395B}" sibTransId="{2E5B665D-7BE3-4328-AF35-639D92849E55}"/>
    <dgm:cxn modelId="{B40D2588-3207-4262-841B-98FE3BCAA2D3}" srcId="{1A882197-975B-4C02-B2F3-49916693A34C}" destId="{C9F8D952-569A-4AEE-9C4C-A7314066685A}" srcOrd="2" destOrd="0" parTransId="{4B64B8B1-FAE5-4829-AC5A-87EE580799E3}" sibTransId="{8BDB878B-A97C-4CC9-BECA-4C19B3DCD724}"/>
    <dgm:cxn modelId="{588413E6-FEF3-4E98-BF08-6C4B73F26A74}" srcId="{58B95B41-C7B4-4F6C-899C-B1F8004BE2EB}" destId="{334BAF53-6574-4EDB-B51D-8C333E3DEC98}" srcOrd="1" destOrd="0" parTransId="{D3879EE2-50E6-45BD-832D-ADEAFFA434DF}" sibTransId="{E7D8EE03-19E8-4495-80BE-69EB05E3C6CF}"/>
    <dgm:cxn modelId="{9F822F06-3769-40AA-867B-E634E4FF1DCF}" type="presOf" srcId="{58B95B41-C7B4-4F6C-899C-B1F8004BE2EB}" destId="{DB3CBBC0-20CD-431B-B22E-1F761BE61F65}" srcOrd="0" destOrd="0" presId="urn:microsoft.com/office/officeart/2005/8/layout/process4"/>
    <dgm:cxn modelId="{3A3C9091-3998-4015-868C-DBA34A4DC373}" type="presOf" srcId="{1A882197-975B-4C02-B2F3-49916693A34C}" destId="{8B74E2E2-B8FD-45A6-BEFD-3097EF51AA85}" srcOrd="0" destOrd="0" presId="urn:microsoft.com/office/officeart/2005/8/layout/process4"/>
    <dgm:cxn modelId="{2D84370D-129E-48B1-841E-6BD0BD80BE86}" type="presOf" srcId="{33642CEC-117B-4E6B-B5CA-E195EDA9F331}" destId="{7AE6F383-2C0D-4DB9-A0AB-487A226258FB}" srcOrd="0" destOrd="0" presId="urn:microsoft.com/office/officeart/2005/8/layout/process4"/>
    <dgm:cxn modelId="{75EDEBBC-260B-4E0A-8C18-48F960D63183}" type="presOf" srcId="{1A882197-975B-4C02-B2F3-49916693A34C}" destId="{86A4AB83-FAAC-4762-8812-1E5763D58D2E}" srcOrd="1" destOrd="0" presId="urn:microsoft.com/office/officeart/2005/8/layout/process4"/>
    <dgm:cxn modelId="{1AD5CB35-48DE-46DD-8374-5239C789C6A8}" type="presOf" srcId="{334BAF53-6574-4EDB-B51D-8C333E3DEC98}" destId="{D2F85E04-D0FD-40CA-9E5A-BD12C4EB0563}" srcOrd="0" destOrd="0" presId="urn:microsoft.com/office/officeart/2005/8/layout/process4"/>
    <dgm:cxn modelId="{20F0F0F0-401E-4120-B551-20F9AC995907}" srcId="{58B95B41-C7B4-4F6C-899C-B1F8004BE2EB}" destId="{1A882197-975B-4C02-B2F3-49916693A34C}" srcOrd="0" destOrd="0" parTransId="{7C73193E-60A9-4FD6-81F7-A9F9B73D9FC1}" sibTransId="{68D28C34-0086-4210-9B64-D41CA0DB8660}"/>
    <dgm:cxn modelId="{2D8BCE2A-275E-43A8-8DB3-AA9817DE1D31}" type="presOf" srcId="{C9F8D952-569A-4AEE-9C4C-A7314066685A}" destId="{79022B13-4B7F-4B0F-87ED-CE0307D8327F}" srcOrd="0" destOrd="0" presId="urn:microsoft.com/office/officeart/2005/8/layout/process4"/>
    <dgm:cxn modelId="{64BDAE3A-496A-460B-BEAA-9409A877D465}" type="presParOf" srcId="{DB3CBBC0-20CD-431B-B22E-1F761BE61F65}" destId="{1FC0DDA9-CAEC-44C2-BEA2-5779335BEE33}" srcOrd="0" destOrd="0" presId="urn:microsoft.com/office/officeart/2005/8/layout/process4"/>
    <dgm:cxn modelId="{702FF4BE-BEB8-440F-A00B-90042D607F65}" type="presParOf" srcId="{1FC0DDA9-CAEC-44C2-BEA2-5779335BEE33}" destId="{D2F85E04-D0FD-40CA-9E5A-BD12C4EB0563}" srcOrd="0" destOrd="0" presId="urn:microsoft.com/office/officeart/2005/8/layout/process4"/>
    <dgm:cxn modelId="{F044B68A-578A-4A97-9ACE-68463FFD160F}" type="presParOf" srcId="{DB3CBBC0-20CD-431B-B22E-1F761BE61F65}" destId="{04BDB9A8-116E-4100-AD72-CA167E7C10AC}" srcOrd="1" destOrd="0" presId="urn:microsoft.com/office/officeart/2005/8/layout/process4"/>
    <dgm:cxn modelId="{A960703A-E5E5-419E-A6D2-97A5F2C5B347}" type="presParOf" srcId="{DB3CBBC0-20CD-431B-B22E-1F761BE61F65}" destId="{9424DD64-D103-40B7-A795-233A5DACF1A5}" srcOrd="2" destOrd="0" presId="urn:microsoft.com/office/officeart/2005/8/layout/process4"/>
    <dgm:cxn modelId="{DB4EF1F1-A115-4E95-9AD0-6272E55894A5}" type="presParOf" srcId="{9424DD64-D103-40B7-A795-233A5DACF1A5}" destId="{8B74E2E2-B8FD-45A6-BEFD-3097EF51AA85}" srcOrd="0" destOrd="0" presId="urn:microsoft.com/office/officeart/2005/8/layout/process4"/>
    <dgm:cxn modelId="{96F3CE54-5D6E-4F9A-A19C-DF84D6E1B29B}" type="presParOf" srcId="{9424DD64-D103-40B7-A795-233A5DACF1A5}" destId="{86A4AB83-FAAC-4762-8812-1E5763D58D2E}" srcOrd="1" destOrd="0" presId="urn:microsoft.com/office/officeart/2005/8/layout/process4"/>
    <dgm:cxn modelId="{76F8E800-1DE1-4581-A4B7-EF61AABA81B4}" type="presParOf" srcId="{9424DD64-D103-40B7-A795-233A5DACF1A5}" destId="{A9C18F30-0F76-4791-9BB8-914C5411C407}" srcOrd="2" destOrd="0" presId="urn:microsoft.com/office/officeart/2005/8/layout/process4"/>
    <dgm:cxn modelId="{BE3EC096-A5CA-4042-9247-54BB960C4E4F}" type="presParOf" srcId="{A9C18F30-0F76-4791-9BB8-914C5411C407}" destId="{7AE6F383-2C0D-4DB9-A0AB-487A226258FB}" srcOrd="0" destOrd="0" presId="urn:microsoft.com/office/officeart/2005/8/layout/process4"/>
    <dgm:cxn modelId="{DF874270-8CF1-4E1E-A184-00E3B2AA7426}" type="presParOf" srcId="{A9C18F30-0F76-4791-9BB8-914C5411C407}" destId="{ED2A5B52-70AE-49AA-B02A-D00734F98CA3}" srcOrd="1" destOrd="0" presId="urn:microsoft.com/office/officeart/2005/8/layout/process4"/>
    <dgm:cxn modelId="{16596509-9FC4-4C26-AA8E-B3F06C9DBC03}" type="presParOf" srcId="{A9C18F30-0F76-4791-9BB8-914C5411C407}" destId="{79022B13-4B7F-4B0F-87ED-CE0307D8327F}"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8B95B41-C7B4-4F6C-899C-B1F8004BE2EB}"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1A882197-975B-4C02-B2F3-49916693A34C}">
      <dgm:prSet phldrT="[Text]"/>
      <dgm:spPr/>
      <dgm:t>
        <a:bodyPr/>
        <a:lstStyle/>
        <a:p>
          <a:r>
            <a:rPr lang="en-US" dirty="0">
              <a:latin typeface="Franklin Gothic Medium Cond" panose="020B0606030402020204" pitchFamily="34" charset="0"/>
            </a:rPr>
            <a:t>Before</a:t>
          </a:r>
        </a:p>
      </dgm:t>
    </dgm:pt>
    <dgm:pt modelId="{7C73193E-60A9-4FD6-81F7-A9F9B73D9FC1}" type="parTrans" cxnId="{20F0F0F0-401E-4120-B551-20F9AC995907}">
      <dgm:prSet/>
      <dgm:spPr/>
      <dgm:t>
        <a:bodyPr/>
        <a:lstStyle/>
        <a:p>
          <a:endParaRPr lang="en-US"/>
        </a:p>
      </dgm:t>
    </dgm:pt>
    <dgm:pt modelId="{68D28C34-0086-4210-9B64-D41CA0DB8660}" type="sibTrans" cxnId="{20F0F0F0-401E-4120-B551-20F9AC995907}">
      <dgm:prSet/>
      <dgm:spPr/>
      <dgm:t>
        <a:bodyPr/>
        <a:lstStyle/>
        <a:p>
          <a:endParaRPr lang="en-US"/>
        </a:p>
      </dgm:t>
    </dgm:pt>
    <dgm:pt modelId="{3E750968-18CA-4C5C-8F25-A77C978FB96A}">
      <dgm:prSet phldrT="[Text]"/>
      <dgm:spPr/>
      <dgm:t>
        <a:bodyPr/>
        <a:lstStyle/>
        <a:p>
          <a:r>
            <a:rPr lang="en-US" dirty="0">
              <a:latin typeface="Franklin Gothic Medium Cond" panose="020B0606030402020204" pitchFamily="34" charset="0"/>
            </a:rPr>
            <a:t>Repo = 6.75%</a:t>
          </a:r>
        </a:p>
      </dgm:t>
    </dgm:pt>
    <dgm:pt modelId="{26430113-5423-451B-83C5-175FB0525546}" type="parTrans" cxnId="{D02263DF-D6C3-44E0-B485-AAF1766FEBBD}">
      <dgm:prSet/>
      <dgm:spPr/>
      <dgm:t>
        <a:bodyPr/>
        <a:lstStyle/>
        <a:p>
          <a:endParaRPr lang="en-US"/>
        </a:p>
      </dgm:t>
    </dgm:pt>
    <dgm:pt modelId="{87AC5F30-C2F9-474C-B9BC-0F379DA8BB3F}" type="sibTrans" cxnId="{D02263DF-D6C3-44E0-B485-AAF1766FEBBD}">
      <dgm:prSet/>
      <dgm:spPr/>
      <dgm:t>
        <a:bodyPr/>
        <a:lstStyle/>
        <a:p>
          <a:endParaRPr lang="en-US"/>
        </a:p>
      </dgm:t>
    </dgm:pt>
    <dgm:pt modelId="{334BAF53-6574-4EDB-B51D-8C333E3DEC98}">
      <dgm:prSet phldrT="[Text]"/>
      <dgm:spPr/>
      <dgm:t>
        <a:bodyPr/>
        <a:lstStyle/>
        <a:p>
          <a:r>
            <a:rPr lang="en-US" dirty="0">
              <a:latin typeface="Franklin Gothic Medium Cond" panose="020B0606030402020204" pitchFamily="34" charset="0"/>
            </a:rPr>
            <a:t>After 2016, April Review</a:t>
          </a:r>
        </a:p>
      </dgm:t>
    </dgm:pt>
    <dgm:pt modelId="{D3879EE2-50E6-45BD-832D-ADEAFFA434DF}" type="parTrans" cxnId="{588413E6-FEF3-4E98-BF08-6C4B73F26A74}">
      <dgm:prSet/>
      <dgm:spPr/>
      <dgm:t>
        <a:bodyPr/>
        <a:lstStyle/>
        <a:p>
          <a:endParaRPr lang="en-US"/>
        </a:p>
      </dgm:t>
    </dgm:pt>
    <dgm:pt modelId="{E7D8EE03-19E8-4495-80BE-69EB05E3C6CF}" type="sibTrans" cxnId="{588413E6-FEF3-4E98-BF08-6C4B73F26A74}">
      <dgm:prSet/>
      <dgm:spPr/>
      <dgm:t>
        <a:bodyPr/>
        <a:lstStyle/>
        <a:p>
          <a:endParaRPr lang="en-US"/>
        </a:p>
      </dgm:t>
    </dgm:pt>
    <dgm:pt modelId="{C9F8D952-569A-4AEE-9C4C-A7314066685A}">
      <dgm:prSet phldrT="[Text]"/>
      <dgm:spPr/>
      <dgm:t>
        <a:bodyPr/>
        <a:lstStyle/>
        <a:p>
          <a:r>
            <a:rPr lang="en-US" dirty="0">
              <a:latin typeface="Franklin Gothic Medium Cond" panose="020B0606030402020204" pitchFamily="34" charset="0"/>
            </a:rPr>
            <a:t>RR =Repo-1%</a:t>
          </a:r>
        </a:p>
      </dgm:t>
    </dgm:pt>
    <dgm:pt modelId="{4B64B8B1-FAE5-4829-AC5A-87EE580799E3}" type="parTrans" cxnId="{B40D2588-3207-4262-841B-98FE3BCAA2D3}">
      <dgm:prSet/>
      <dgm:spPr/>
      <dgm:t>
        <a:bodyPr/>
        <a:lstStyle/>
        <a:p>
          <a:endParaRPr lang="en-US"/>
        </a:p>
      </dgm:t>
    </dgm:pt>
    <dgm:pt modelId="{8BDB878B-A97C-4CC9-BECA-4C19B3DCD724}" type="sibTrans" cxnId="{B40D2588-3207-4262-841B-98FE3BCAA2D3}">
      <dgm:prSet/>
      <dgm:spPr/>
      <dgm:t>
        <a:bodyPr/>
        <a:lstStyle/>
        <a:p>
          <a:endParaRPr lang="en-US"/>
        </a:p>
      </dgm:t>
    </dgm:pt>
    <dgm:pt modelId="{33642CEC-117B-4E6B-B5CA-E195EDA9F331}">
      <dgm:prSet phldrT="[Text]"/>
      <dgm:spPr/>
      <dgm:t>
        <a:bodyPr/>
        <a:lstStyle/>
        <a:p>
          <a:r>
            <a:rPr lang="en-US" dirty="0">
              <a:latin typeface="Franklin Gothic Medium Cond" panose="020B0606030402020204" pitchFamily="34" charset="0"/>
            </a:rPr>
            <a:t>MSF: Repo+1%</a:t>
          </a:r>
        </a:p>
      </dgm:t>
    </dgm:pt>
    <dgm:pt modelId="{46FCE4D6-69CA-453C-97DA-2D9529C0395B}" type="parTrans" cxnId="{5177562F-CC70-4CDE-9322-1325CBE5F5C1}">
      <dgm:prSet/>
      <dgm:spPr/>
      <dgm:t>
        <a:bodyPr/>
        <a:lstStyle/>
        <a:p>
          <a:endParaRPr lang="en-US"/>
        </a:p>
      </dgm:t>
    </dgm:pt>
    <dgm:pt modelId="{2E5B665D-7BE3-4328-AF35-639D92849E55}" type="sibTrans" cxnId="{5177562F-CC70-4CDE-9322-1325CBE5F5C1}">
      <dgm:prSet/>
      <dgm:spPr/>
      <dgm:t>
        <a:bodyPr/>
        <a:lstStyle/>
        <a:p>
          <a:endParaRPr lang="en-US"/>
        </a:p>
      </dgm:t>
    </dgm:pt>
    <dgm:pt modelId="{108513F6-5092-45A5-915C-7D02E8E9FA49}">
      <dgm:prSet phldrT="[Text]"/>
      <dgm:spPr/>
      <dgm:t>
        <a:bodyPr/>
        <a:lstStyle/>
        <a:p>
          <a:r>
            <a:rPr lang="en-US" dirty="0">
              <a:latin typeface="Franklin Gothic Medium Cond" panose="020B0606030402020204" pitchFamily="34" charset="0"/>
            </a:rPr>
            <a:t>MSF: Repo+0.5%</a:t>
          </a:r>
          <a:br>
            <a:rPr lang="en-US" dirty="0">
              <a:latin typeface="Franklin Gothic Medium Cond" panose="020B0606030402020204" pitchFamily="34" charset="0"/>
            </a:rPr>
          </a:br>
          <a:r>
            <a:rPr lang="en-US" dirty="0">
              <a:latin typeface="Franklin Gothic Medium Cond" panose="020B0606030402020204" pitchFamily="34" charset="0"/>
            </a:rPr>
            <a:t>=7%</a:t>
          </a:r>
        </a:p>
      </dgm:t>
    </dgm:pt>
    <dgm:pt modelId="{FDEE8B82-7C30-472B-91AA-60461F850A75}" type="parTrans" cxnId="{01EA42A6-B06E-4695-A46D-3A7B8301EADC}">
      <dgm:prSet/>
      <dgm:spPr/>
      <dgm:t>
        <a:bodyPr/>
        <a:lstStyle/>
        <a:p>
          <a:endParaRPr lang="en-US"/>
        </a:p>
      </dgm:t>
    </dgm:pt>
    <dgm:pt modelId="{24BFFC32-FCAE-40C9-909B-ECE753A0FBB2}" type="sibTrans" cxnId="{01EA42A6-B06E-4695-A46D-3A7B8301EADC}">
      <dgm:prSet/>
      <dgm:spPr/>
      <dgm:t>
        <a:bodyPr/>
        <a:lstStyle/>
        <a:p>
          <a:endParaRPr lang="en-US"/>
        </a:p>
      </dgm:t>
    </dgm:pt>
    <dgm:pt modelId="{F88F5D4C-05C0-4934-AA43-D227E371DEC5}">
      <dgm:prSet phldrT="[Text]"/>
      <dgm:spPr/>
      <dgm:t>
        <a:bodyPr/>
        <a:lstStyle/>
        <a:p>
          <a:r>
            <a:rPr lang="en-US" dirty="0">
              <a:latin typeface="Franklin Gothic Medium Cond" panose="020B0606030402020204" pitchFamily="34" charset="0"/>
            </a:rPr>
            <a:t>Repo = 6.50%</a:t>
          </a:r>
        </a:p>
      </dgm:t>
    </dgm:pt>
    <dgm:pt modelId="{DB1CED5C-E0A1-4799-8504-47A7662A29B8}" type="parTrans" cxnId="{396BD0FA-9A35-4758-8AF7-A8527C198F20}">
      <dgm:prSet/>
      <dgm:spPr/>
      <dgm:t>
        <a:bodyPr/>
        <a:lstStyle/>
        <a:p>
          <a:endParaRPr lang="en-US"/>
        </a:p>
      </dgm:t>
    </dgm:pt>
    <dgm:pt modelId="{F7484839-78A7-4BF5-B3B3-2C2E7C8663FC}" type="sibTrans" cxnId="{396BD0FA-9A35-4758-8AF7-A8527C198F20}">
      <dgm:prSet/>
      <dgm:spPr/>
      <dgm:t>
        <a:bodyPr/>
        <a:lstStyle/>
        <a:p>
          <a:endParaRPr lang="en-US"/>
        </a:p>
      </dgm:t>
    </dgm:pt>
    <dgm:pt modelId="{81D9A18D-DA04-4EE8-9E59-14783FC041AC}">
      <dgm:prSet phldrT="[Text]"/>
      <dgm:spPr/>
      <dgm:t>
        <a:bodyPr/>
        <a:lstStyle/>
        <a:p>
          <a:r>
            <a:rPr lang="en-US" dirty="0">
              <a:latin typeface="Franklin Gothic Medium Cond" panose="020B0606030402020204" pitchFamily="34" charset="0"/>
            </a:rPr>
            <a:t>RR =Repo-0.5% </a:t>
          </a:r>
          <a:br>
            <a:rPr lang="en-US" dirty="0">
              <a:latin typeface="Franklin Gothic Medium Cond" panose="020B0606030402020204" pitchFamily="34" charset="0"/>
            </a:rPr>
          </a:br>
          <a:r>
            <a:rPr lang="en-US" dirty="0">
              <a:latin typeface="Franklin Gothic Medium Cond" panose="020B0606030402020204" pitchFamily="34" charset="0"/>
            </a:rPr>
            <a:t>=6%</a:t>
          </a:r>
        </a:p>
      </dgm:t>
    </dgm:pt>
    <dgm:pt modelId="{DB2A4F77-348A-4E77-ADF6-8DD0C9552464}" type="parTrans" cxnId="{7966840B-556A-4726-9750-CFF86C45FF63}">
      <dgm:prSet/>
      <dgm:spPr/>
      <dgm:t>
        <a:bodyPr/>
        <a:lstStyle/>
        <a:p>
          <a:endParaRPr lang="en-US"/>
        </a:p>
      </dgm:t>
    </dgm:pt>
    <dgm:pt modelId="{794B1A37-E5FD-403B-A67B-42F5F35A351C}" type="sibTrans" cxnId="{7966840B-556A-4726-9750-CFF86C45FF63}">
      <dgm:prSet/>
      <dgm:spPr/>
      <dgm:t>
        <a:bodyPr/>
        <a:lstStyle/>
        <a:p>
          <a:endParaRPr lang="en-US"/>
        </a:p>
      </dgm:t>
    </dgm:pt>
    <dgm:pt modelId="{DB3CBBC0-20CD-431B-B22E-1F761BE61F65}" type="pres">
      <dgm:prSet presAssocID="{58B95B41-C7B4-4F6C-899C-B1F8004BE2EB}" presName="Name0" presStyleCnt="0">
        <dgm:presLayoutVars>
          <dgm:dir/>
          <dgm:animLvl val="lvl"/>
          <dgm:resizeHandles val="exact"/>
        </dgm:presLayoutVars>
      </dgm:prSet>
      <dgm:spPr/>
    </dgm:pt>
    <dgm:pt modelId="{1FC0DDA9-CAEC-44C2-BEA2-5779335BEE33}" type="pres">
      <dgm:prSet presAssocID="{334BAF53-6574-4EDB-B51D-8C333E3DEC98}" presName="boxAndChildren" presStyleCnt="0"/>
      <dgm:spPr/>
    </dgm:pt>
    <dgm:pt modelId="{D2F85E04-D0FD-40CA-9E5A-BD12C4EB0563}" type="pres">
      <dgm:prSet presAssocID="{334BAF53-6574-4EDB-B51D-8C333E3DEC98}" presName="parentTextBox" presStyleLbl="node1" presStyleIdx="0" presStyleCnt="2"/>
      <dgm:spPr/>
    </dgm:pt>
    <dgm:pt modelId="{D7DFE0B6-982C-4EB7-806B-1DC7371177AD}" type="pres">
      <dgm:prSet presAssocID="{334BAF53-6574-4EDB-B51D-8C333E3DEC98}" presName="entireBox" presStyleLbl="node1" presStyleIdx="0" presStyleCnt="2"/>
      <dgm:spPr/>
    </dgm:pt>
    <dgm:pt modelId="{9B7FA867-888D-4B71-B93A-0ACB90D15E84}" type="pres">
      <dgm:prSet presAssocID="{334BAF53-6574-4EDB-B51D-8C333E3DEC98}" presName="descendantBox" presStyleCnt="0"/>
      <dgm:spPr/>
    </dgm:pt>
    <dgm:pt modelId="{FA71C8A1-D0D4-4BAD-BDD7-94E65A93792E}" type="pres">
      <dgm:prSet presAssocID="{108513F6-5092-45A5-915C-7D02E8E9FA49}" presName="childTextBox" presStyleLbl="fgAccFollowNode1" presStyleIdx="0" presStyleCnt="6">
        <dgm:presLayoutVars>
          <dgm:bulletEnabled val="1"/>
        </dgm:presLayoutVars>
      </dgm:prSet>
      <dgm:spPr/>
    </dgm:pt>
    <dgm:pt modelId="{91B4D280-8074-49FA-BB20-262505ED4426}" type="pres">
      <dgm:prSet presAssocID="{F88F5D4C-05C0-4934-AA43-D227E371DEC5}" presName="childTextBox" presStyleLbl="fgAccFollowNode1" presStyleIdx="1" presStyleCnt="6">
        <dgm:presLayoutVars>
          <dgm:bulletEnabled val="1"/>
        </dgm:presLayoutVars>
      </dgm:prSet>
      <dgm:spPr/>
    </dgm:pt>
    <dgm:pt modelId="{04E95510-A11F-426B-A7FC-5D125222DCFB}" type="pres">
      <dgm:prSet presAssocID="{81D9A18D-DA04-4EE8-9E59-14783FC041AC}" presName="childTextBox" presStyleLbl="fgAccFollowNode1" presStyleIdx="2" presStyleCnt="6">
        <dgm:presLayoutVars>
          <dgm:bulletEnabled val="1"/>
        </dgm:presLayoutVars>
      </dgm:prSet>
      <dgm:spPr/>
    </dgm:pt>
    <dgm:pt modelId="{04BDB9A8-116E-4100-AD72-CA167E7C10AC}" type="pres">
      <dgm:prSet presAssocID="{68D28C34-0086-4210-9B64-D41CA0DB8660}" presName="sp" presStyleCnt="0"/>
      <dgm:spPr/>
    </dgm:pt>
    <dgm:pt modelId="{9424DD64-D103-40B7-A795-233A5DACF1A5}" type="pres">
      <dgm:prSet presAssocID="{1A882197-975B-4C02-B2F3-49916693A34C}" presName="arrowAndChildren" presStyleCnt="0"/>
      <dgm:spPr/>
    </dgm:pt>
    <dgm:pt modelId="{8B74E2E2-B8FD-45A6-BEFD-3097EF51AA85}" type="pres">
      <dgm:prSet presAssocID="{1A882197-975B-4C02-B2F3-49916693A34C}" presName="parentTextArrow" presStyleLbl="node1" presStyleIdx="0" presStyleCnt="2"/>
      <dgm:spPr/>
    </dgm:pt>
    <dgm:pt modelId="{86A4AB83-FAAC-4762-8812-1E5763D58D2E}" type="pres">
      <dgm:prSet presAssocID="{1A882197-975B-4C02-B2F3-49916693A34C}" presName="arrow" presStyleLbl="node1" presStyleIdx="1" presStyleCnt="2"/>
      <dgm:spPr/>
    </dgm:pt>
    <dgm:pt modelId="{A9C18F30-0F76-4791-9BB8-914C5411C407}" type="pres">
      <dgm:prSet presAssocID="{1A882197-975B-4C02-B2F3-49916693A34C}" presName="descendantArrow" presStyleCnt="0"/>
      <dgm:spPr/>
    </dgm:pt>
    <dgm:pt modelId="{7AE6F383-2C0D-4DB9-A0AB-487A226258FB}" type="pres">
      <dgm:prSet presAssocID="{33642CEC-117B-4E6B-B5CA-E195EDA9F331}" presName="childTextArrow" presStyleLbl="fgAccFollowNode1" presStyleIdx="3" presStyleCnt="6">
        <dgm:presLayoutVars>
          <dgm:bulletEnabled val="1"/>
        </dgm:presLayoutVars>
      </dgm:prSet>
      <dgm:spPr/>
    </dgm:pt>
    <dgm:pt modelId="{ED2A5B52-70AE-49AA-B02A-D00734F98CA3}" type="pres">
      <dgm:prSet presAssocID="{3E750968-18CA-4C5C-8F25-A77C978FB96A}" presName="childTextArrow" presStyleLbl="fgAccFollowNode1" presStyleIdx="4" presStyleCnt="6">
        <dgm:presLayoutVars>
          <dgm:bulletEnabled val="1"/>
        </dgm:presLayoutVars>
      </dgm:prSet>
      <dgm:spPr/>
    </dgm:pt>
    <dgm:pt modelId="{79022B13-4B7F-4B0F-87ED-CE0307D8327F}" type="pres">
      <dgm:prSet presAssocID="{C9F8D952-569A-4AEE-9C4C-A7314066685A}" presName="childTextArrow" presStyleLbl="fgAccFollowNode1" presStyleIdx="5" presStyleCnt="6">
        <dgm:presLayoutVars>
          <dgm:bulletEnabled val="1"/>
        </dgm:presLayoutVars>
      </dgm:prSet>
      <dgm:spPr/>
    </dgm:pt>
  </dgm:ptLst>
  <dgm:cxnLst>
    <dgm:cxn modelId="{9EB2D827-FD8C-42A2-A69F-E6436E5F622D}" type="presOf" srcId="{81D9A18D-DA04-4EE8-9E59-14783FC041AC}" destId="{04E95510-A11F-426B-A7FC-5D125222DCFB}" srcOrd="0" destOrd="0" presId="urn:microsoft.com/office/officeart/2005/8/layout/process4"/>
    <dgm:cxn modelId="{08EDCDD7-05DF-445A-A0EE-90897C0159CF}" type="presOf" srcId="{3E750968-18CA-4C5C-8F25-A77C978FB96A}" destId="{ED2A5B52-70AE-49AA-B02A-D00734F98CA3}" srcOrd="0" destOrd="0" presId="urn:microsoft.com/office/officeart/2005/8/layout/process4"/>
    <dgm:cxn modelId="{8C15005B-111D-4E12-A03F-41248AB80AA1}" type="presOf" srcId="{F88F5D4C-05C0-4934-AA43-D227E371DEC5}" destId="{91B4D280-8074-49FA-BB20-262505ED4426}" srcOrd="0" destOrd="0" presId="urn:microsoft.com/office/officeart/2005/8/layout/process4"/>
    <dgm:cxn modelId="{D02263DF-D6C3-44E0-B485-AAF1766FEBBD}" srcId="{1A882197-975B-4C02-B2F3-49916693A34C}" destId="{3E750968-18CA-4C5C-8F25-A77C978FB96A}" srcOrd="1" destOrd="0" parTransId="{26430113-5423-451B-83C5-175FB0525546}" sibTransId="{87AC5F30-C2F9-474C-B9BC-0F379DA8BB3F}"/>
    <dgm:cxn modelId="{2CAA0F5C-9B32-4B7E-B264-CBB731C7D818}" type="presOf" srcId="{334BAF53-6574-4EDB-B51D-8C333E3DEC98}" destId="{D7DFE0B6-982C-4EB7-806B-1DC7371177AD}" srcOrd="1" destOrd="0" presId="urn:microsoft.com/office/officeart/2005/8/layout/process4"/>
    <dgm:cxn modelId="{7966840B-556A-4726-9750-CFF86C45FF63}" srcId="{334BAF53-6574-4EDB-B51D-8C333E3DEC98}" destId="{81D9A18D-DA04-4EE8-9E59-14783FC041AC}" srcOrd="2" destOrd="0" parTransId="{DB2A4F77-348A-4E77-ADF6-8DD0C9552464}" sibTransId="{794B1A37-E5FD-403B-A67B-42F5F35A351C}"/>
    <dgm:cxn modelId="{5177562F-CC70-4CDE-9322-1325CBE5F5C1}" srcId="{1A882197-975B-4C02-B2F3-49916693A34C}" destId="{33642CEC-117B-4E6B-B5CA-E195EDA9F331}" srcOrd="0" destOrd="0" parTransId="{46FCE4D6-69CA-453C-97DA-2D9529C0395B}" sibTransId="{2E5B665D-7BE3-4328-AF35-639D92849E55}"/>
    <dgm:cxn modelId="{B40D2588-3207-4262-841B-98FE3BCAA2D3}" srcId="{1A882197-975B-4C02-B2F3-49916693A34C}" destId="{C9F8D952-569A-4AEE-9C4C-A7314066685A}" srcOrd="2" destOrd="0" parTransId="{4B64B8B1-FAE5-4829-AC5A-87EE580799E3}" sibTransId="{8BDB878B-A97C-4CC9-BECA-4C19B3DCD724}"/>
    <dgm:cxn modelId="{588413E6-FEF3-4E98-BF08-6C4B73F26A74}" srcId="{58B95B41-C7B4-4F6C-899C-B1F8004BE2EB}" destId="{334BAF53-6574-4EDB-B51D-8C333E3DEC98}" srcOrd="1" destOrd="0" parTransId="{D3879EE2-50E6-45BD-832D-ADEAFFA434DF}" sibTransId="{E7D8EE03-19E8-4495-80BE-69EB05E3C6CF}"/>
    <dgm:cxn modelId="{01EA42A6-B06E-4695-A46D-3A7B8301EADC}" srcId="{334BAF53-6574-4EDB-B51D-8C333E3DEC98}" destId="{108513F6-5092-45A5-915C-7D02E8E9FA49}" srcOrd="0" destOrd="0" parTransId="{FDEE8B82-7C30-472B-91AA-60461F850A75}" sibTransId="{24BFFC32-FCAE-40C9-909B-ECE753A0FBB2}"/>
    <dgm:cxn modelId="{9F822F06-3769-40AA-867B-E634E4FF1DCF}" type="presOf" srcId="{58B95B41-C7B4-4F6C-899C-B1F8004BE2EB}" destId="{DB3CBBC0-20CD-431B-B22E-1F761BE61F65}" srcOrd="0" destOrd="0" presId="urn:microsoft.com/office/officeart/2005/8/layout/process4"/>
    <dgm:cxn modelId="{3A3C9091-3998-4015-868C-DBA34A4DC373}" type="presOf" srcId="{1A882197-975B-4C02-B2F3-49916693A34C}" destId="{8B74E2E2-B8FD-45A6-BEFD-3097EF51AA85}" srcOrd="0" destOrd="0" presId="urn:microsoft.com/office/officeart/2005/8/layout/process4"/>
    <dgm:cxn modelId="{396BD0FA-9A35-4758-8AF7-A8527C198F20}" srcId="{334BAF53-6574-4EDB-B51D-8C333E3DEC98}" destId="{F88F5D4C-05C0-4934-AA43-D227E371DEC5}" srcOrd="1" destOrd="0" parTransId="{DB1CED5C-E0A1-4799-8504-47A7662A29B8}" sibTransId="{F7484839-78A7-4BF5-B3B3-2C2E7C8663FC}"/>
    <dgm:cxn modelId="{2D84370D-129E-48B1-841E-6BD0BD80BE86}" type="presOf" srcId="{33642CEC-117B-4E6B-B5CA-E195EDA9F331}" destId="{7AE6F383-2C0D-4DB9-A0AB-487A226258FB}" srcOrd="0" destOrd="0" presId="urn:microsoft.com/office/officeart/2005/8/layout/process4"/>
    <dgm:cxn modelId="{EFF4905E-EAB3-4686-AA5C-E4D29A301A3D}" type="presOf" srcId="{108513F6-5092-45A5-915C-7D02E8E9FA49}" destId="{FA71C8A1-D0D4-4BAD-BDD7-94E65A93792E}" srcOrd="0" destOrd="0" presId="urn:microsoft.com/office/officeart/2005/8/layout/process4"/>
    <dgm:cxn modelId="{75EDEBBC-260B-4E0A-8C18-48F960D63183}" type="presOf" srcId="{1A882197-975B-4C02-B2F3-49916693A34C}" destId="{86A4AB83-FAAC-4762-8812-1E5763D58D2E}" srcOrd="1" destOrd="0" presId="urn:microsoft.com/office/officeart/2005/8/layout/process4"/>
    <dgm:cxn modelId="{1AD5CB35-48DE-46DD-8374-5239C789C6A8}" type="presOf" srcId="{334BAF53-6574-4EDB-B51D-8C333E3DEC98}" destId="{D2F85E04-D0FD-40CA-9E5A-BD12C4EB0563}" srcOrd="0" destOrd="0" presId="urn:microsoft.com/office/officeart/2005/8/layout/process4"/>
    <dgm:cxn modelId="{20F0F0F0-401E-4120-B551-20F9AC995907}" srcId="{58B95B41-C7B4-4F6C-899C-B1F8004BE2EB}" destId="{1A882197-975B-4C02-B2F3-49916693A34C}" srcOrd="0" destOrd="0" parTransId="{7C73193E-60A9-4FD6-81F7-A9F9B73D9FC1}" sibTransId="{68D28C34-0086-4210-9B64-D41CA0DB8660}"/>
    <dgm:cxn modelId="{2D8BCE2A-275E-43A8-8DB3-AA9817DE1D31}" type="presOf" srcId="{C9F8D952-569A-4AEE-9C4C-A7314066685A}" destId="{79022B13-4B7F-4B0F-87ED-CE0307D8327F}" srcOrd="0" destOrd="0" presId="urn:microsoft.com/office/officeart/2005/8/layout/process4"/>
    <dgm:cxn modelId="{64BDAE3A-496A-460B-BEAA-9409A877D465}" type="presParOf" srcId="{DB3CBBC0-20CD-431B-B22E-1F761BE61F65}" destId="{1FC0DDA9-CAEC-44C2-BEA2-5779335BEE33}" srcOrd="0" destOrd="0" presId="urn:microsoft.com/office/officeart/2005/8/layout/process4"/>
    <dgm:cxn modelId="{702FF4BE-BEB8-440F-A00B-90042D607F65}" type="presParOf" srcId="{1FC0DDA9-CAEC-44C2-BEA2-5779335BEE33}" destId="{D2F85E04-D0FD-40CA-9E5A-BD12C4EB0563}" srcOrd="0" destOrd="0" presId="urn:microsoft.com/office/officeart/2005/8/layout/process4"/>
    <dgm:cxn modelId="{D57B0D09-0C42-465E-A6D5-9B2338393B67}" type="presParOf" srcId="{1FC0DDA9-CAEC-44C2-BEA2-5779335BEE33}" destId="{D7DFE0B6-982C-4EB7-806B-1DC7371177AD}" srcOrd="1" destOrd="0" presId="urn:microsoft.com/office/officeart/2005/8/layout/process4"/>
    <dgm:cxn modelId="{CA846AD9-BD36-4955-A014-3C89852ADAB9}" type="presParOf" srcId="{1FC0DDA9-CAEC-44C2-BEA2-5779335BEE33}" destId="{9B7FA867-888D-4B71-B93A-0ACB90D15E84}" srcOrd="2" destOrd="0" presId="urn:microsoft.com/office/officeart/2005/8/layout/process4"/>
    <dgm:cxn modelId="{367938E3-0871-4424-9BF4-D91EE1D75202}" type="presParOf" srcId="{9B7FA867-888D-4B71-B93A-0ACB90D15E84}" destId="{FA71C8A1-D0D4-4BAD-BDD7-94E65A93792E}" srcOrd="0" destOrd="0" presId="urn:microsoft.com/office/officeart/2005/8/layout/process4"/>
    <dgm:cxn modelId="{FBC69B1F-7655-4232-963E-34E8653CEE7A}" type="presParOf" srcId="{9B7FA867-888D-4B71-B93A-0ACB90D15E84}" destId="{91B4D280-8074-49FA-BB20-262505ED4426}" srcOrd="1" destOrd="0" presId="urn:microsoft.com/office/officeart/2005/8/layout/process4"/>
    <dgm:cxn modelId="{06B328AD-3638-46F4-8658-25501211D98E}" type="presParOf" srcId="{9B7FA867-888D-4B71-B93A-0ACB90D15E84}" destId="{04E95510-A11F-426B-A7FC-5D125222DCFB}" srcOrd="2" destOrd="0" presId="urn:microsoft.com/office/officeart/2005/8/layout/process4"/>
    <dgm:cxn modelId="{F044B68A-578A-4A97-9ACE-68463FFD160F}" type="presParOf" srcId="{DB3CBBC0-20CD-431B-B22E-1F761BE61F65}" destId="{04BDB9A8-116E-4100-AD72-CA167E7C10AC}" srcOrd="1" destOrd="0" presId="urn:microsoft.com/office/officeart/2005/8/layout/process4"/>
    <dgm:cxn modelId="{A960703A-E5E5-419E-A6D2-97A5F2C5B347}" type="presParOf" srcId="{DB3CBBC0-20CD-431B-B22E-1F761BE61F65}" destId="{9424DD64-D103-40B7-A795-233A5DACF1A5}" srcOrd="2" destOrd="0" presId="urn:microsoft.com/office/officeart/2005/8/layout/process4"/>
    <dgm:cxn modelId="{DB4EF1F1-A115-4E95-9AD0-6272E55894A5}" type="presParOf" srcId="{9424DD64-D103-40B7-A795-233A5DACF1A5}" destId="{8B74E2E2-B8FD-45A6-BEFD-3097EF51AA85}" srcOrd="0" destOrd="0" presId="urn:microsoft.com/office/officeart/2005/8/layout/process4"/>
    <dgm:cxn modelId="{96F3CE54-5D6E-4F9A-A19C-DF84D6E1B29B}" type="presParOf" srcId="{9424DD64-D103-40B7-A795-233A5DACF1A5}" destId="{86A4AB83-FAAC-4762-8812-1E5763D58D2E}" srcOrd="1" destOrd="0" presId="urn:microsoft.com/office/officeart/2005/8/layout/process4"/>
    <dgm:cxn modelId="{76F8E800-1DE1-4581-A4B7-EF61AABA81B4}" type="presParOf" srcId="{9424DD64-D103-40B7-A795-233A5DACF1A5}" destId="{A9C18F30-0F76-4791-9BB8-914C5411C407}" srcOrd="2" destOrd="0" presId="urn:microsoft.com/office/officeart/2005/8/layout/process4"/>
    <dgm:cxn modelId="{BE3EC096-A5CA-4042-9247-54BB960C4E4F}" type="presParOf" srcId="{A9C18F30-0F76-4791-9BB8-914C5411C407}" destId="{7AE6F383-2C0D-4DB9-A0AB-487A226258FB}" srcOrd="0" destOrd="0" presId="urn:microsoft.com/office/officeart/2005/8/layout/process4"/>
    <dgm:cxn modelId="{DF874270-8CF1-4E1E-A184-00E3B2AA7426}" type="presParOf" srcId="{A9C18F30-0F76-4791-9BB8-914C5411C407}" destId="{ED2A5B52-70AE-49AA-B02A-D00734F98CA3}" srcOrd="1" destOrd="0" presId="urn:microsoft.com/office/officeart/2005/8/layout/process4"/>
    <dgm:cxn modelId="{16596509-9FC4-4C26-AA8E-B3F06C9DBC03}" type="presParOf" srcId="{A9C18F30-0F76-4791-9BB8-914C5411C407}" destId="{79022B13-4B7F-4B0F-87ED-CE0307D8327F}"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99944F4-2F90-40A5-9794-3916299BA393}"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43C3D5DB-D6EB-4071-8766-7E4BDF183C6D}">
      <dgm:prSet phldrT="[Text]"/>
      <dgm:spPr/>
      <dgm:t>
        <a:bodyPr/>
        <a:lstStyle/>
        <a:p>
          <a:r>
            <a:rPr lang="en-US" dirty="0">
              <a:latin typeface="Franklin Gothic Medium Cond" panose="020B0606030402020204" pitchFamily="34" charset="0"/>
            </a:rPr>
            <a:t>2014: Urjit Patel Committee Report-More @</a:t>
          </a:r>
          <a:r>
            <a:rPr lang="en-US" dirty="0">
              <a:latin typeface="Franklin Gothic Medium Cond" panose="020B0606030402020204" pitchFamily="34" charset="0"/>
              <a:hlinkClick xmlns:r="http://schemas.openxmlformats.org/officeDocument/2006/relationships" r:id="rId1"/>
            </a:rPr>
            <a:t>L1/P4</a:t>
          </a:r>
          <a:endParaRPr lang="en-US" dirty="0">
            <a:latin typeface="Franklin Gothic Medium Cond" panose="020B0606030402020204" pitchFamily="34" charset="0"/>
          </a:endParaRPr>
        </a:p>
      </dgm:t>
    </dgm:pt>
    <dgm:pt modelId="{136EAA60-9B0C-424B-958B-CE2057518E83}" type="parTrans" cxnId="{313BD1EF-9712-4B3F-9B48-BA5B4493380C}">
      <dgm:prSet/>
      <dgm:spPr/>
      <dgm:t>
        <a:bodyPr/>
        <a:lstStyle/>
        <a:p>
          <a:endParaRPr lang="en-US"/>
        </a:p>
      </dgm:t>
    </dgm:pt>
    <dgm:pt modelId="{07E0808C-3871-4D83-BBFA-1E839CE865D8}" type="sibTrans" cxnId="{313BD1EF-9712-4B3F-9B48-BA5B4493380C}">
      <dgm:prSet/>
      <dgm:spPr/>
      <dgm:t>
        <a:bodyPr/>
        <a:lstStyle/>
        <a:p>
          <a:endParaRPr lang="en-US"/>
        </a:p>
      </dgm:t>
    </dgm:pt>
    <dgm:pt modelId="{3127655F-34FC-4315-A60E-9D44EB13F479}">
      <dgm:prSet phldrT="[Text]"/>
      <dgm:spPr/>
      <dgm:t>
        <a:bodyPr/>
        <a:lstStyle/>
        <a:p>
          <a:r>
            <a:rPr lang="en-US" dirty="0">
              <a:latin typeface="Franklin Gothic Medium Cond" panose="020B0606030402020204" pitchFamily="34" charset="0"/>
            </a:rPr>
            <a:t>2015, Feb: MP Framework between RBI-</a:t>
          </a:r>
          <a:r>
            <a:rPr lang="en-US" dirty="0" err="1">
              <a:latin typeface="Franklin Gothic Medium Cond" panose="020B0606030402020204" pitchFamily="34" charset="0"/>
            </a:rPr>
            <a:t>Gov</a:t>
          </a:r>
          <a:endParaRPr lang="en-US" dirty="0">
            <a:latin typeface="Franklin Gothic Medium Cond" panose="020B0606030402020204" pitchFamily="34" charset="0"/>
          </a:endParaRPr>
        </a:p>
      </dgm:t>
    </dgm:pt>
    <dgm:pt modelId="{9DD08826-E587-43CD-8E0A-6E6C3C89EA2D}" type="parTrans" cxnId="{07BB80F5-A749-469C-9931-D5CDCF7D4F79}">
      <dgm:prSet/>
      <dgm:spPr/>
      <dgm:t>
        <a:bodyPr/>
        <a:lstStyle/>
        <a:p>
          <a:endParaRPr lang="en-US"/>
        </a:p>
      </dgm:t>
    </dgm:pt>
    <dgm:pt modelId="{4A63CF4B-3FCD-48EF-AD60-422D8385C7CD}" type="sibTrans" cxnId="{07BB80F5-A749-469C-9931-D5CDCF7D4F79}">
      <dgm:prSet/>
      <dgm:spPr/>
      <dgm:t>
        <a:bodyPr/>
        <a:lstStyle/>
        <a:p>
          <a:endParaRPr lang="en-US"/>
        </a:p>
      </dgm:t>
    </dgm:pt>
    <dgm:pt modelId="{449441D8-8145-426B-88F4-A74934FED71F}">
      <dgm:prSet phldrT="[Text]"/>
      <dgm:spPr/>
      <dgm:t>
        <a:bodyPr/>
        <a:lstStyle/>
        <a:p>
          <a:r>
            <a:rPr lang="en-US" dirty="0">
              <a:latin typeface="Franklin Gothic Medium Cond" panose="020B0606030402020204" pitchFamily="34" charset="0"/>
            </a:rPr>
            <a:t>2016, Feb: Budget promises to amend RBI  Act for </a:t>
          </a:r>
          <a:r>
            <a:rPr lang="en-US" dirty="0" err="1">
              <a:latin typeface="Franklin Gothic Medium Cond" panose="020B0606030402020204" pitchFamily="34" charset="0"/>
            </a:rPr>
            <a:t>M.Policy</a:t>
          </a:r>
          <a:r>
            <a:rPr lang="en-US" dirty="0">
              <a:latin typeface="Franklin Gothic Medium Cond" panose="020B0606030402020204" pitchFamily="34" charset="0"/>
            </a:rPr>
            <a:t> reforms</a:t>
          </a:r>
        </a:p>
      </dgm:t>
    </dgm:pt>
    <dgm:pt modelId="{CE74FE38-6411-442E-8D2F-C29C29390AA1}" type="parTrans" cxnId="{5A086C15-A0F4-4D08-A5D6-466B470ACF5A}">
      <dgm:prSet/>
      <dgm:spPr/>
      <dgm:t>
        <a:bodyPr/>
        <a:lstStyle/>
        <a:p>
          <a:endParaRPr lang="en-US"/>
        </a:p>
      </dgm:t>
    </dgm:pt>
    <dgm:pt modelId="{DA1BB79E-24E3-40B8-818B-5EE0067C479E}" type="sibTrans" cxnId="{5A086C15-A0F4-4D08-A5D6-466B470ACF5A}">
      <dgm:prSet/>
      <dgm:spPr/>
      <dgm:t>
        <a:bodyPr/>
        <a:lstStyle/>
        <a:p>
          <a:endParaRPr lang="en-US"/>
        </a:p>
      </dgm:t>
    </dgm:pt>
    <dgm:pt modelId="{8F22E87E-EF6B-41D8-BD4A-628BD07B6FCE}" type="pres">
      <dgm:prSet presAssocID="{999944F4-2F90-40A5-9794-3916299BA393}" presName="Name0" presStyleCnt="0">
        <dgm:presLayoutVars>
          <dgm:dir/>
          <dgm:resizeHandles val="exact"/>
        </dgm:presLayoutVars>
      </dgm:prSet>
      <dgm:spPr/>
    </dgm:pt>
    <dgm:pt modelId="{F5B176D6-2A82-4AD6-84FD-423BF53F1CC4}" type="pres">
      <dgm:prSet presAssocID="{43C3D5DB-D6EB-4071-8766-7E4BDF183C6D}" presName="compNode" presStyleCnt="0"/>
      <dgm:spPr/>
    </dgm:pt>
    <dgm:pt modelId="{5EA23AB9-44F5-43A2-A1B8-83E63F00A484}" type="pres">
      <dgm:prSet presAssocID="{43C3D5DB-D6EB-4071-8766-7E4BDF183C6D}" presName="pictRect" presStyleLbl="node1" presStyleIdx="0" presStyleCnt="3" custScaleX="52472"/>
      <dgm:spPr>
        <a:blipFill rotWithShape="1">
          <a:blip xmlns:r="http://schemas.openxmlformats.org/officeDocument/2006/relationships" r:embed="rId2"/>
          <a:stretch>
            <a:fillRect/>
          </a:stretch>
        </a:blipFill>
      </dgm:spPr>
    </dgm:pt>
    <dgm:pt modelId="{D25727AC-FC2B-406C-AAA2-F3381F13E650}" type="pres">
      <dgm:prSet presAssocID="{43C3D5DB-D6EB-4071-8766-7E4BDF183C6D}" presName="textRect" presStyleLbl="revTx" presStyleIdx="0" presStyleCnt="3">
        <dgm:presLayoutVars>
          <dgm:bulletEnabled val="1"/>
        </dgm:presLayoutVars>
      </dgm:prSet>
      <dgm:spPr/>
    </dgm:pt>
    <dgm:pt modelId="{BF93CE67-94B2-4572-B6B7-5CA0E9752C42}" type="pres">
      <dgm:prSet presAssocID="{07E0808C-3871-4D83-BBFA-1E839CE865D8}" presName="sibTrans" presStyleLbl="sibTrans2D1" presStyleIdx="0" presStyleCnt="0"/>
      <dgm:spPr/>
    </dgm:pt>
    <dgm:pt modelId="{AB99CADE-9655-4EA3-974B-837FA739E8A9}" type="pres">
      <dgm:prSet presAssocID="{3127655F-34FC-4315-A60E-9D44EB13F479}" presName="compNode" presStyleCnt="0"/>
      <dgm:spPr/>
    </dgm:pt>
    <dgm:pt modelId="{3950599B-9ECD-4F21-AF4D-B9449DDBEC9C}" type="pres">
      <dgm:prSet presAssocID="{3127655F-34FC-4315-A60E-9D44EB13F479}" presName="pictRect" presStyleLbl="node1" presStyleIdx="1" presStyleCnt="3" custScaleX="92128"/>
      <dgm:spPr>
        <a:blipFill rotWithShape="1">
          <a:blip xmlns:r="http://schemas.openxmlformats.org/officeDocument/2006/relationships" r:embed="rId3"/>
          <a:stretch>
            <a:fillRect/>
          </a:stretch>
        </a:blipFill>
      </dgm:spPr>
    </dgm:pt>
    <dgm:pt modelId="{FA26B376-8DDC-4A97-AB38-28CB6358BF47}" type="pres">
      <dgm:prSet presAssocID="{3127655F-34FC-4315-A60E-9D44EB13F479}" presName="textRect" presStyleLbl="revTx" presStyleIdx="1" presStyleCnt="3">
        <dgm:presLayoutVars>
          <dgm:bulletEnabled val="1"/>
        </dgm:presLayoutVars>
      </dgm:prSet>
      <dgm:spPr/>
    </dgm:pt>
    <dgm:pt modelId="{BB670C0A-844D-46AF-A241-43761CEA293C}" type="pres">
      <dgm:prSet presAssocID="{4A63CF4B-3FCD-48EF-AD60-422D8385C7CD}" presName="sibTrans" presStyleLbl="sibTrans2D1" presStyleIdx="0" presStyleCnt="0"/>
      <dgm:spPr/>
    </dgm:pt>
    <dgm:pt modelId="{A62CDA5C-478C-43A5-80DD-7AFAA0D6BB53}" type="pres">
      <dgm:prSet presAssocID="{449441D8-8145-426B-88F4-A74934FED71F}" presName="compNode" presStyleCnt="0"/>
      <dgm:spPr/>
    </dgm:pt>
    <dgm:pt modelId="{35664DCB-36A7-4F43-8952-DB1A7492C7C5}" type="pres">
      <dgm:prSet presAssocID="{449441D8-8145-426B-88F4-A74934FED71F}" presName="pictRect" presStyleLbl="node1" presStyleIdx="2" presStyleCnt="3" custScaleX="42436" custLinFactNeighborY="2778"/>
      <dgm:spPr>
        <a:blipFill rotWithShape="1">
          <a:blip xmlns:r="http://schemas.openxmlformats.org/officeDocument/2006/relationships" r:embed="rId4"/>
          <a:stretch>
            <a:fillRect/>
          </a:stretch>
        </a:blipFill>
      </dgm:spPr>
    </dgm:pt>
    <dgm:pt modelId="{CE618A08-BDA2-44B4-BFE0-C5A234F8701A}" type="pres">
      <dgm:prSet presAssocID="{449441D8-8145-426B-88F4-A74934FED71F}" presName="textRect" presStyleLbl="revTx" presStyleIdx="2" presStyleCnt="3">
        <dgm:presLayoutVars>
          <dgm:bulletEnabled val="1"/>
        </dgm:presLayoutVars>
      </dgm:prSet>
      <dgm:spPr/>
    </dgm:pt>
  </dgm:ptLst>
  <dgm:cxnLst>
    <dgm:cxn modelId="{5A086C15-A0F4-4D08-A5D6-466B470ACF5A}" srcId="{999944F4-2F90-40A5-9794-3916299BA393}" destId="{449441D8-8145-426B-88F4-A74934FED71F}" srcOrd="2" destOrd="0" parTransId="{CE74FE38-6411-442E-8D2F-C29C29390AA1}" sibTransId="{DA1BB79E-24E3-40B8-818B-5EE0067C479E}"/>
    <dgm:cxn modelId="{58407359-519A-42A1-8B8C-0C926E8A8483}" type="presOf" srcId="{3127655F-34FC-4315-A60E-9D44EB13F479}" destId="{FA26B376-8DDC-4A97-AB38-28CB6358BF47}" srcOrd="0" destOrd="0" presId="urn:microsoft.com/office/officeart/2005/8/layout/pList1"/>
    <dgm:cxn modelId="{C364538D-6F40-4E71-B387-CB36DB52FD98}" type="presOf" srcId="{43C3D5DB-D6EB-4071-8766-7E4BDF183C6D}" destId="{D25727AC-FC2B-406C-AAA2-F3381F13E650}" srcOrd="0" destOrd="0" presId="urn:microsoft.com/office/officeart/2005/8/layout/pList1"/>
    <dgm:cxn modelId="{DF4A0EB1-B2FA-4941-A0FB-1B02E3A360C8}" type="presOf" srcId="{07E0808C-3871-4D83-BBFA-1E839CE865D8}" destId="{BF93CE67-94B2-4572-B6B7-5CA0E9752C42}" srcOrd="0" destOrd="0" presId="urn:microsoft.com/office/officeart/2005/8/layout/pList1"/>
    <dgm:cxn modelId="{07BB80F5-A749-469C-9931-D5CDCF7D4F79}" srcId="{999944F4-2F90-40A5-9794-3916299BA393}" destId="{3127655F-34FC-4315-A60E-9D44EB13F479}" srcOrd="1" destOrd="0" parTransId="{9DD08826-E587-43CD-8E0A-6E6C3C89EA2D}" sibTransId="{4A63CF4B-3FCD-48EF-AD60-422D8385C7CD}"/>
    <dgm:cxn modelId="{2F0F73E6-10CF-4207-BEFA-2D1099D7EEAE}" type="presOf" srcId="{4A63CF4B-3FCD-48EF-AD60-422D8385C7CD}" destId="{BB670C0A-844D-46AF-A241-43761CEA293C}" srcOrd="0" destOrd="0" presId="urn:microsoft.com/office/officeart/2005/8/layout/pList1"/>
    <dgm:cxn modelId="{99A363C4-C6BC-44D2-8F9F-75D98E8AD1CA}" type="presOf" srcId="{999944F4-2F90-40A5-9794-3916299BA393}" destId="{8F22E87E-EF6B-41D8-BD4A-628BD07B6FCE}" srcOrd="0" destOrd="0" presId="urn:microsoft.com/office/officeart/2005/8/layout/pList1"/>
    <dgm:cxn modelId="{82699374-2882-4F55-BFCD-3B8589CDD3F9}" type="presOf" srcId="{449441D8-8145-426B-88F4-A74934FED71F}" destId="{CE618A08-BDA2-44B4-BFE0-C5A234F8701A}" srcOrd="0" destOrd="0" presId="urn:microsoft.com/office/officeart/2005/8/layout/pList1"/>
    <dgm:cxn modelId="{313BD1EF-9712-4B3F-9B48-BA5B4493380C}" srcId="{999944F4-2F90-40A5-9794-3916299BA393}" destId="{43C3D5DB-D6EB-4071-8766-7E4BDF183C6D}" srcOrd="0" destOrd="0" parTransId="{136EAA60-9B0C-424B-958B-CE2057518E83}" sibTransId="{07E0808C-3871-4D83-BBFA-1E839CE865D8}"/>
    <dgm:cxn modelId="{A33657D8-77A3-45F7-B78A-18C2E0CB1A82}" type="presParOf" srcId="{8F22E87E-EF6B-41D8-BD4A-628BD07B6FCE}" destId="{F5B176D6-2A82-4AD6-84FD-423BF53F1CC4}" srcOrd="0" destOrd="0" presId="urn:microsoft.com/office/officeart/2005/8/layout/pList1"/>
    <dgm:cxn modelId="{545FC843-D974-40AE-BD79-DF1B656D181C}" type="presParOf" srcId="{F5B176D6-2A82-4AD6-84FD-423BF53F1CC4}" destId="{5EA23AB9-44F5-43A2-A1B8-83E63F00A484}" srcOrd="0" destOrd="0" presId="urn:microsoft.com/office/officeart/2005/8/layout/pList1"/>
    <dgm:cxn modelId="{26805934-007A-4FE6-A310-ABA38E273904}" type="presParOf" srcId="{F5B176D6-2A82-4AD6-84FD-423BF53F1CC4}" destId="{D25727AC-FC2B-406C-AAA2-F3381F13E650}" srcOrd="1" destOrd="0" presId="urn:microsoft.com/office/officeart/2005/8/layout/pList1"/>
    <dgm:cxn modelId="{80BD5616-658D-45AA-B5F5-7979BB404B66}" type="presParOf" srcId="{8F22E87E-EF6B-41D8-BD4A-628BD07B6FCE}" destId="{BF93CE67-94B2-4572-B6B7-5CA0E9752C42}" srcOrd="1" destOrd="0" presId="urn:microsoft.com/office/officeart/2005/8/layout/pList1"/>
    <dgm:cxn modelId="{C3061434-B1C4-4A97-A9A8-A923DA5884BE}" type="presParOf" srcId="{8F22E87E-EF6B-41D8-BD4A-628BD07B6FCE}" destId="{AB99CADE-9655-4EA3-974B-837FA739E8A9}" srcOrd="2" destOrd="0" presId="urn:microsoft.com/office/officeart/2005/8/layout/pList1"/>
    <dgm:cxn modelId="{7D6D7102-D34A-4B3E-B78B-675006CB81CE}" type="presParOf" srcId="{AB99CADE-9655-4EA3-974B-837FA739E8A9}" destId="{3950599B-9ECD-4F21-AF4D-B9449DDBEC9C}" srcOrd="0" destOrd="0" presId="urn:microsoft.com/office/officeart/2005/8/layout/pList1"/>
    <dgm:cxn modelId="{3D28DB70-1149-4390-B1D8-C7E54ED46E0A}" type="presParOf" srcId="{AB99CADE-9655-4EA3-974B-837FA739E8A9}" destId="{FA26B376-8DDC-4A97-AB38-28CB6358BF47}" srcOrd="1" destOrd="0" presId="urn:microsoft.com/office/officeart/2005/8/layout/pList1"/>
    <dgm:cxn modelId="{D7CEBFCE-358A-4C6F-AF8C-A500A0507612}" type="presParOf" srcId="{8F22E87E-EF6B-41D8-BD4A-628BD07B6FCE}" destId="{BB670C0A-844D-46AF-A241-43761CEA293C}" srcOrd="3" destOrd="0" presId="urn:microsoft.com/office/officeart/2005/8/layout/pList1"/>
    <dgm:cxn modelId="{FFD3C8DE-181A-4FF7-8644-BE7C34189648}" type="presParOf" srcId="{8F22E87E-EF6B-41D8-BD4A-628BD07B6FCE}" destId="{A62CDA5C-478C-43A5-80DD-7AFAA0D6BB53}" srcOrd="4" destOrd="0" presId="urn:microsoft.com/office/officeart/2005/8/layout/pList1"/>
    <dgm:cxn modelId="{332E7416-96C0-467F-B2A9-CFCA81D4FAD0}" type="presParOf" srcId="{A62CDA5C-478C-43A5-80DD-7AFAA0D6BB53}" destId="{35664DCB-36A7-4F43-8952-DB1A7492C7C5}" srcOrd="0" destOrd="0" presId="urn:microsoft.com/office/officeart/2005/8/layout/pList1"/>
    <dgm:cxn modelId="{80935D52-ABC9-4978-8B8B-D223FE660B50}" type="presParOf" srcId="{A62CDA5C-478C-43A5-80DD-7AFAA0D6BB53}" destId="{CE618A08-BDA2-44B4-BFE0-C5A234F8701A}"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950B78CE-2D42-4270-B46F-F4322BB3D2F3}">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Margin / LTV </a:t>
          </a:r>
        </a:p>
      </dgm:t>
    </dgm:pt>
    <dgm:pt modelId="{FFB2C535-495F-4E56-8074-6DF28B634981}" type="parTrans" cxnId="{39FEDB97-651D-4C49-BCC3-39A605DE3B87}">
      <dgm:prSet/>
      <dgm:spPr/>
      <dgm:t>
        <a:bodyPr/>
        <a:lstStyle/>
        <a:p>
          <a:endParaRPr lang="en-US"/>
        </a:p>
      </dgm:t>
    </dgm:pt>
    <dgm:pt modelId="{DF984230-9065-493A-AC38-DA4E71BB9CAC}" type="sibTrans" cxnId="{39FEDB97-651D-4C49-BCC3-39A605DE3B87}">
      <dgm:prSet/>
      <dgm:spPr/>
      <dgm:t>
        <a:bodyPr/>
        <a:lstStyle/>
        <a:p>
          <a:endParaRPr lang="en-US"/>
        </a:p>
      </dgm:t>
    </dgm:pt>
    <dgm:pt modelId="{87E2BD46-0118-4A9E-BF97-62CB1CB78B93}">
      <dgm:prSet/>
      <dgm:spPr/>
      <dgm:t>
        <a:bodyPr/>
        <a:lstStyle/>
        <a:p>
          <a:pPr>
            <a:buNone/>
          </a:pPr>
          <a:r>
            <a:rPr lang="en-US" dirty="0">
              <a:solidFill>
                <a:sysClr val="window" lastClr="FFFFFF"/>
              </a:solidFill>
              <a:latin typeface="Franklin Gothic Medium Cond" panose="020B0606030402020204" pitchFamily="34" charset="0"/>
              <a:ea typeface="+mn-ea"/>
              <a:cs typeface="+mn-cs"/>
            </a:rPr>
            <a:t>OMO: Open market operations</a:t>
          </a: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683B50E7-23B1-46DA-892D-829A5D92590D}">
      <dgm:prSet/>
      <dgm:spPr/>
      <dgm:t>
        <a:bodyPr/>
        <a:lstStyle/>
        <a:p>
          <a:pPr>
            <a:buNone/>
          </a:pPr>
          <a:r>
            <a:rPr lang="en-US" dirty="0">
              <a:solidFill>
                <a:sysClr val="window" lastClr="FFFFFF"/>
              </a:solidFill>
              <a:latin typeface="Franklin Gothic Medium Cond" panose="020B0606030402020204" pitchFamily="34" charset="0"/>
              <a:ea typeface="+mn-ea"/>
              <a:cs typeface="+mn-cs"/>
            </a:rPr>
            <a:t>Consumer Credit control / EMI</a:t>
          </a:r>
        </a:p>
      </dgm:t>
    </dgm:pt>
    <dgm:pt modelId="{E925364C-5160-48C2-AA0E-9C1E649E9E3A}" type="parTrans" cxnId="{EE2201F1-8CC1-45EC-8394-3BAB010B903A}">
      <dgm:prSet/>
      <dgm:spPr/>
      <dgm:t>
        <a:bodyPr/>
        <a:lstStyle/>
        <a:p>
          <a:endParaRPr lang="en-US"/>
        </a:p>
      </dgm:t>
    </dgm:pt>
    <dgm:pt modelId="{DF51BA05-C15C-4C98-9B32-7077B4BE111F}" type="sibTrans" cxnId="{EE2201F1-8CC1-45EC-8394-3BAB010B903A}">
      <dgm:prSet/>
      <dgm:spPr/>
      <dgm:t>
        <a:bodyPr/>
        <a:lstStyle/>
        <a:p>
          <a:endParaRPr lang="en-US"/>
        </a:p>
      </dgm:t>
    </dgm:pt>
    <dgm:pt modelId="{403C6F33-E66A-4D60-B41A-9560CCD783A2}">
      <dgm:prSet/>
      <dgm:spPr/>
      <dgm:t>
        <a:bodyPr/>
        <a:lstStyle/>
        <a:p>
          <a:pPr>
            <a:buNone/>
          </a:pPr>
          <a:r>
            <a:rPr lang="en-US" dirty="0">
              <a:solidFill>
                <a:sysClr val="window" lastClr="FFFFFF"/>
              </a:solidFill>
              <a:latin typeface="Franklin Gothic Medium Cond" panose="020B0606030402020204" pitchFamily="34" charset="0"/>
              <a:ea typeface="+mn-ea"/>
              <a:cs typeface="+mn-cs"/>
            </a:rPr>
            <a:t>Credit Rationing  /PSL</a:t>
          </a: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dgm:spPr/>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a:stretch>
            <a:fillRect/>
          </a:stretch>
        </a:blipFill>
      </dgm:spPr>
    </dgm:pt>
    <dgm:pt modelId="{85565C56-143A-4630-B476-DB52129771DB}" type="pres">
      <dgm:prSet presAssocID="{90C1CFE9-B1A6-4B2B-8238-CFCC25176E00}" presName="text" presStyleLbl="node1" presStyleIdx="0" presStyleCnt="2">
        <dgm:presLayoutVars>
          <dgm:bulletEnabled val="1"/>
        </dgm:presLayoutVars>
      </dgm:prSet>
      <dgm:spPr/>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pt>
    <dgm:pt modelId="{0699BE69-639C-4ECE-B3BF-B56477592864}" type="pres">
      <dgm:prSet presAssocID="{B5E7C52D-FAB4-42E9-9181-D662FC70933E}" presName="img" presStyleLbl="fgImgPlace1" presStyleIdx="1" presStyleCnt="2"/>
      <dgm:spPr>
        <a:blipFill rotWithShape="1">
          <a:blip xmlns:r="http://schemas.openxmlformats.org/officeDocument/2006/relationships" r:embed="rId2"/>
          <a:stretch>
            <a:fillRect/>
          </a:stretch>
        </a:blipFill>
      </dgm:spPr>
    </dgm:pt>
    <dgm:pt modelId="{D47389BE-DC75-4EF3-BEA6-37D69BABEED5}" type="pres">
      <dgm:prSet presAssocID="{B5E7C52D-FAB4-42E9-9181-D662FC70933E}" presName="text" presStyleLbl="node1" presStyleIdx="1" presStyleCnt="2">
        <dgm:presLayoutVars>
          <dgm:bulletEnabled val="1"/>
        </dgm:presLayoutVars>
      </dgm:prSet>
      <dgm:spPr/>
    </dgm:pt>
  </dgm:ptLst>
  <dgm:cxnLst>
    <dgm:cxn modelId="{39441C47-F4B4-43AB-948F-526E6A7EAE4B}" srcId="{B5E7C52D-FAB4-42E9-9181-D662FC70933E}" destId="{403C6F33-E66A-4D60-B41A-9560CCD783A2}" srcOrd="2" destOrd="0" parTransId="{8E2DA6EA-DE11-4D93-90B5-8834B9E33B1F}" sibTransId="{8C31EC1F-B09C-4654-BF47-73D70228F3C3}"/>
    <dgm:cxn modelId="{A8237340-4DDE-4839-B34A-59CF1931C915}" type="presOf" srcId="{403C6F33-E66A-4D60-B41A-9560CCD783A2}" destId="{D47389BE-DC75-4EF3-BEA6-37D69BABEED5}" srcOrd="1" destOrd="3" presId="urn:microsoft.com/office/officeart/2005/8/layout/vList4"/>
    <dgm:cxn modelId="{86963B51-7F43-4617-BBC5-38E7317FBD16}" type="presOf" srcId="{5266C817-9BD3-4039-9582-15A85EC2FBD4}" destId="{BE49013F-3FE3-47B4-891D-F63CD62B100D}" srcOrd="0" destOrd="0" presId="urn:microsoft.com/office/officeart/2005/8/layout/vList4"/>
    <dgm:cxn modelId="{2ED1558C-2094-425D-8594-DC652CD08396}" srcId="{90C1CFE9-B1A6-4B2B-8238-CFCC25176E00}" destId="{B339E8DF-D633-4DC0-BCE6-C05DB1510C5A}" srcOrd="0" destOrd="0" parTransId="{1F51839F-ADDB-49D9-81F8-E8263180A94A}" sibTransId="{D09C590C-21D5-4555-A152-DF9A37A52F73}"/>
    <dgm:cxn modelId="{E511D65D-1FDB-487F-B64F-6C1E944E7433}" type="presOf" srcId="{B339E8DF-D633-4DC0-BCE6-C05DB1510C5A}" destId="{7010B559-FB08-4893-B1DA-5F8BF00CF383}" srcOrd="0" destOrd="1"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F9702B34-94C3-4998-945B-BCD60EC0AC6D}" type="presOf" srcId="{4B2288E3-E3D6-4541-ACBC-15708AA8FEFD}" destId="{839B7839-990A-43CC-A7E1-6883DC84DFE5}" srcOrd="0" destOrd="5" presId="urn:microsoft.com/office/officeart/2005/8/layout/vList4"/>
    <dgm:cxn modelId="{DE570BD8-0C30-4A8E-BB66-43BF3C21139B}" type="presOf" srcId="{4B2288E3-E3D6-4541-ACBC-15708AA8FEFD}" destId="{D47389BE-DC75-4EF3-BEA6-37D69BABEED5}" srcOrd="1" destOrd="5" presId="urn:microsoft.com/office/officeart/2005/8/layout/vList4"/>
    <dgm:cxn modelId="{39FEDB97-651D-4C49-BCC3-39A605DE3B87}" srcId="{B5E7C52D-FAB4-42E9-9181-D662FC70933E}" destId="{950B78CE-2D42-4270-B46F-F4322BB3D2F3}" srcOrd="0" destOrd="0" parTransId="{FFB2C535-495F-4E56-8074-6DF28B634981}" sibTransId="{DF984230-9065-493A-AC38-DA4E71BB9CAC}"/>
    <dgm:cxn modelId="{D0308A2C-26B7-442F-A035-4624DF6D8FA6}" type="presOf" srcId="{87E2BD46-0118-4A9E-BF97-62CB1CB78B93}" destId="{85565C56-143A-4630-B476-DB52129771DB}" srcOrd="1" destOrd="2" presId="urn:microsoft.com/office/officeart/2005/8/layout/vList4"/>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BAED2299-4C8E-438C-B847-4EA1536F1466}" type="presOf" srcId="{B5E7C52D-FAB4-42E9-9181-D662FC70933E}" destId="{839B7839-990A-43CC-A7E1-6883DC84DFE5}" srcOrd="0" destOrd="0" presId="urn:microsoft.com/office/officeart/2005/8/layout/vList4"/>
    <dgm:cxn modelId="{0159B9D4-0DE7-4FBA-8CC7-98E35AE47CA1}" type="presOf" srcId="{90C1CFE9-B1A6-4B2B-8238-CFCC25176E00}" destId="{7010B559-FB08-4893-B1DA-5F8BF00CF383}" srcOrd="0" destOrd="0" presId="urn:microsoft.com/office/officeart/2005/8/layout/vList4"/>
    <dgm:cxn modelId="{EE2201F1-8CC1-45EC-8394-3BAB010B903A}" srcId="{B5E7C52D-FAB4-42E9-9181-D662FC70933E}" destId="{683B50E7-23B1-46DA-892D-829A5D92590D}" srcOrd="1" destOrd="0" parTransId="{E925364C-5160-48C2-AA0E-9C1E649E9E3A}" sibTransId="{DF51BA05-C15C-4C98-9B32-7077B4BE111F}"/>
    <dgm:cxn modelId="{1242E106-2E9D-47F8-8F34-DDEDC53C2C8D}" type="presOf" srcId="{66344C7F-285C-4A31-9902-B1CA856478AD}" destId="{D47389BE-DC75-4EF3-BEA6-37D69BABEED5}" srcOrd="1" destOrd="4" presId="urn:microsoft.com/office/officeart/2005/8/layout/vList4"/>
    <dgm:cxn modelId="{2E465F54-22BD-4D6E-B436-5FD4BE42DBF8}" type="presOf" srcId="{CC0E054C-8032-4CD7-93EE-D175BBDAE787}" destId="{85565C56-143A-4630-B476-DB52129771DB}" srcOrd="1" destOrd="3"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0565A6FA-A799-425A-9FA6-5F16564DDAE0}" srcId="{5266C817-9BD3-4039-9582-15A85EC2FBD4}" destId="{90C1CFE9-B1A6-4B2B-8238-CFCC25176E00}" srcOrd="0" destOrd="0" parTransId="{37FEB5EF-77C6-4394-B4E7-A60ED486D033}" sibTransId="{DADDB62F-7D86-4DF7-9A71-F4730E23BB35}"/>
    <dgm:cxn modelId="{9D99D513-FE9B-409E-B6CA-F7F064F6655E}" type="presOf" srcId="{87E2BD46-0118-4A9E-BF97-62CB1CB78B93}" destId="{7010B559-FB08-4893-B1DA-5F8BF00CF383}" srcOrd="0" destOrd="2" presId="urn:microsoft.com/office/officeart/2005/8/layout/vList4"/>
    <dgm:cxn modelId="{518F35FA-43D0-4752-BB66-2F8D94AEE2B5}" type="presOf" srcId="{683B50E7-23B1-46DA-892D-829A5D92590D}" destId="{D47389BE-DC75-4EF3-BEA6-37D69BABEED5}" srcOrd="1" destOrd="2"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733E3118-A332-4557-8F34-B4D45B080497}" type="presOf" srcId="{403C6F33-E66A-4D60-B41A-9560CCD783A2}" destId="{839B7839-990A-43CC-A7E1-6883DC84DFE5}" srcOrd="0" destOrd="3" presId="urn:microsoft.com/office/officeart/2005/8/layout/vList4"/>
    <dgm:cxn modelId="{BC5BF112-63D2-4BBC-9191-717748F944AA}" type="presOf" srcId="{B5E7C52D-FAB4-42E9-9181-D662FC70933E}" destId="{D47389BE-DC75-4EF3-BEA6-37D69BABEED5}" srcOrd="1" destOrd="0" presId="urn:microsoft.com/office/officeart/2005/8/layout/vList4"/>
    <dgm:cxn modelId="{7C660748-C440-4457-B4EC-646103D66D68}" type="presOf" srcId="{950B78CE-2D42-4270-B46F-F4322BB3D2F3}" destId="{D47389BE-DC75-4EF3-BEA6-37D69BABEED5}" srcOrd="1" destOrd="1" presId="urn:microsoft.com/office/officeart/2005/8/layout/vList4"/>
    <dgm:cxn modelId="{F980F573-2B49-4378-80E7-44DC95BD193F}" type="presOf" srcId="{683B50E7-23B1-46DA-892D-829A5D92590D}" destId="{839B7839-990A-43CC-A7E1-6883DC84DFE5}" srcOrd="0" destOrd="2"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57108145-C773-41A2-BBD1-88EB320D6F09}" type="presOf" srcId="{66344C7F-285C-4A31-9902-B1CA856478AD}" destId="{839B7839-990A-43CC-A7E1-6883DC84DFE5}" srcOrd="0" destOrd="4" presId="urn:microsoft.com/office/officeart/2005/8/layout/vList4"/>
    <dgm:cxn modelId="{54AC2333-C122-49EC-B36C-CD8C50EB34D0}" type="presOf" srcId="{950B78CE-2D42-4270-B46F-F4322BB3D2F3}" destId="{839B7839-990A-43CC-A7E1-6883DC84DFE5}" srcOrd="0" destOrd="1" presId="urn:microsoft.com/office/officeart/2005/8/layout/vList4"/>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EA3785E-13EE-4CE1-94D6-FBD80E6DFBC7}" type="doc">
      <dgm:prSet loTypeId="urn:microsoft.com/office/officeart/2005/8/layout/arrow4" loCatId="process" qsTypeId="urn:microsoft.com/office/officeart/2005/8/quickstyle/simple1" qsCatId="simple" csTypeId="urn:microsoft.com/office/officeart/2005/8/colors/accent1_2" csCatId="accent1" phldr="1"/>
      <dgm:spPr/>
      <dgm:t>
        <a:bodyPr/>
        <a:lstStyle/>
        <a:p>
          <a:endParaRPr lang="en-US"/>
        </a:p>
      </dgm:t>
    </dgm:pt>
    <dgm:pt modelId="{A1091231-F576-4C68-8CA1-62FF3FA43EF2}">
      <dgm:prSet phldrT="[Text]"/>
      <dgm:spPr/>
      <dgm:t>
        <a:bodyPr/>
        <a:lstStyle/>
        <a:p>
          <a:r>
            <a:rPr lang="en-US" dirty="0"/>
            <a:t>Liabilities</a:t>
          </a:r>
        </a:p>
      </dgm:t>
    </dgm:pt>
    <dgm:pt modelId="{BD94F67B-86EF-4401-98A8-ED8AE1F457DE}" type="parTrans" cxnId="{AB4E3C03-F1EC-492A-A8BB-E294F3D8FD63}">
      <dgm:prSet/>
      <dgm:spPr/>
      <dgm:t>
        <a:bodyPr/>
        <a:lstStyle/>
        <a:p>
          <a:endParaRPr lang="en-US"/>
        </a:p>
      </dgm:t>
    </dgm:pt>
    <dgm:pt modelId="{B16892A0-A84C-4CFD-BB2D-5A248F06766D}" type="sibTrans" cxnId="{AB4E3C03-F1EC-492A-A8BB-E294F3D8FD63}">
      <dgm:prSet/>
      <dgm:spPr/>
      <dgm:t>
        <a:bodyPr/>
        <a:lstStyle/>
        <a:p>
          <a:endParaRPr lang="en-US"/>
        </a:p>
      </dgm:t>
    </dgm:pt>
    <dgm:pt modelId="{2346E8A2-8092-4DA9-8EA1-5E081C0FF608}">
      <dgm:prSet phldrT="[Text]"/>
      <dgm:spPr/>
      <dgm:t>
        <a:bodyPr/>
        <a:lstStyle/>
        <a:p>
          <a:r>
            <a:rPr lang="en-US" dirty="0"/>
            <a:t>Assets</a:t>
          </a:r>
        </a:p>
      </dgm:t>
    </dgm:pt>
    <dgm:pt modelId="{FB0A4F0E-B5C1-4243-8389-F62D516CFD10}" type="parTrans" cxnId="{09FBA955-1279-4B79-B20F-F3DAD5B416EC}">
      <dgm:prSet/>
      <dgm:spPr/>
      <dgm:t>
        <a:bodyPr/>
        <a:lstStyle/>
        <a:p>
          <a:endParaRPr lang="en-US"/>
        </a:p>
      </dgm:t>
    </dgm:pt>
    <dgm:pt modelId="{1B2819AB-7623-4F89-AC21-AC41BA036BA6}" type="sibTrans" cxnId="{09FBA955-1279-4B79-B20F-F3DAD5B416EC}">
      <dgm:prSet/>
      <dgm:spPr/>
      <dgm:t>
        <a:bodyPr/>
        <a:lstStyle/>
        <a:p>
          <a:endParaRPr lang="en-US"/>
        </a:p>
      </dgm:t>
    </dgm:pt>
    <dgm:pt modelId="{8C45FBD5-E192-43C7-A672-473199F27199}">
      <dgm:prSet phldrT="[Text]"/>
      <dgm:spPr/>
      <dgm:t>
        <a:bodyPr/>
        <a:lstStyle/>
        <a:p>
          <a:r>
            <a:rPr lang="en-US" dirty="0"/>
            <a:t>Demand Deposit</a:t>
          </a:r>
        </a:p>
      </dgm:t>
    </dgm:pt>
    <dgm:pt modelId="{66FBB7D4-7278-4D52-B978-50FE7241702C}" type="parTrans" cxnId="{B7FFE5FC-C162-41CF-94CC-91E6C5DC56B6}">
      <dgm:prSet/>
      <dgm:spPr/>
      <dgm:t>
        <a:bodyPr/>
        <a:lstStyle/>
        <a:p>
          <a:endParaRPr lang="en-US"/>
        </a:p>
      </dgm:t>
    </dgm:pt>
    <dgm:pt modelId="{DA6F9F07-3210-4953-8D48-65717069C7A9}" type="sibTrans" cxnId="{B7FFE5FC-C162-41CF-94CC-91E6C5DC56B6}">
      <dgm:prSet/>
      <dgm:spPr/>
      <dgm:t>
        <a:bodyPr/>
        <a:lstStyle/>
        <a:p>
          <a:endParaRPr lang="en-US"/>
        </a:p>
      </dgm:t>
    </dgm:pt>
    <dgm:pt modelId="{2BE6E509-D8CA-4DAB-9F2C-5C3C070125AE}">
      <dgm:prSet phldrT="[Text]"/>
      <dgm:spPr/>
      <dgm:t>
        <a:bodyPr/>
        <a:lstStyle/>
        <a:p>
          <a:r>
            <a:rPr lang="en-US" dirty="0"/>
            <a:t>Loans</a:t>
          </a:r>
        </a:p>
      </dgm:t>
    </dgm:pt>
    <dgm:pt modelId="{85B5044D-C303-4DFF-9A45-68D379E4DCD4}" type="parTrans" cxnId="{308A0CD4-C352-4FB9-84E3-A9F7DBB15A8C}">
      <dgm:prSet/>
      <dgm:spPr/>
      <dgm:t>
        <a:bodyPr/>
        <a:lstStyle/>
        <a:p>
          <a:endParaRPr lang="en-US"/>
        </a:p>
      </dgm:t>
    </dgm:pt>
    <dgm:pt modelId="{40063A41-611E-4F92-A4AB-9C2007CA6153}" type="sibTrans" cxnId="{308A0CD4-C352-4FB9-84E3-A9F7DBB15A8C}">
      <dgm:prSet/>
      <dgm:spPr/>
      <dgm:t>
        <a:bodyPr/>
        <a:lstStyle/>
        <a:p>
          <a:endParaRPr lang="en-US"/>
        </a:p>
      </dgm:t>
    </dgm:pt>
    <dgm:pt modelId="{F9ED51C5-9193-4A6D-91AF-2C542A8BF88B}">
      <dgm:prSet phldrT="[Text]"/>
      <dgm:spPr/>
      <dgm:t>
        <a:bodyPr/>
        <a:lstStyle/>
        <a:p>
          <a:r>
            <a:rPr lang="en-US" dirty="0"/>
            <a:t>Time Deposit</a:t>
          </a:r>
        </a:p>
      </dgm:t>
    </dgm:pt>
    <dgm:pt modelId="{87644F80-1627-4B1B-9A21-E000E0A8F7EE}" type="parTrans" cxnId="{F3BEA5BC-D93E-48FE-B972-32A4D942C00B}">
      <dgm:prSet/>
      <dgm:spPr/>
      <dgm:t>
        <a:bodyPr/>
        <a:lstStyle/>
        <a:p>
          <a:endParaRPr lang="en-US"/>
        </a:p>
      </dgm:t>
    </dgm:pt>
    <dgm:pt modelId="{713096DA-3FA0-4817-B017-35D4DC9622B1}" type="sibTrans" cxnId="{F3BEA5BC-D93E-48FE-B972-32A4D942C00B}">
      <dgm:prSet/>
      <dgm:spPr/>
      <dgm:t>
        <a:bodyPr/>
        <a:lstStyle/>
        <a:p>
          <a:endParaRPr lang="en-US"/>
        </a:p>
      </dgm:t>
    </dgm:pt>
    <dgm:pt modelId="{D3B0ABF3-42DD-4837-8D1D-E40F4808A799}" type="pres">
      <dgm:prSet presAssocID="{8EA3785E-13EE-4CE1-94D6-FBD80E6DFBC7}" presName="compositeShape" presStyleCnt="0">
        <dgm:presLayoutVars>
          <dgm:chMax val="2"/>
          <dgm:dir/>
          <dgm:resizeHandles val="exact"/>
        </dgm:presLayoutVars>
      </dgm:prSet>
      <dgm:spPr/>
    </dgm:pt>
    <dgm:pt modelId="{16078218-3B7B-48C4-BBD9-EFDD1699ACDF}" type="pres">
      <dgm:prSet presAssocID="{A1091231-F576-4C68-8CA1-62FF3FA43EF2}" presName="upArrow" presStyleLbl="node1" presStyleIdx="0" presStyleCnt="2"/>
      <dgm:spPr/>
    </dgm:pt>
    <dgm:pt modelId="{ADA331E9-BEE4-46F3-AFD6-658BCCB68A1A}" type="pres">
      <dgm:prSet presAssocID="{A1091231-F576-4C68-8CA1-62FF3FA43EF2}" presName="upArrowText" presStyleLbl="revTx" presStyleIdx="0" presStyleCnt="2">
        <dgm:presLayoutVars>
          <dgm:chMax val="0"/>
          <dgm:bulletEnabled val="1"/>
        </dgm:presLayoutVars>
      </dgm:prSet>
      <dgm:spPr/>
    </dgm:pt>
    <dgm:pt modelId="{A435CA0C-5A34-419A-B52B-5322202DF03A}" type="pres">
      <dgm:prSet presAssocID="{2346E8A2-8092-4DA9-8EA1-5E081C0FF608}" presName="downArrow" presStyleLbl="node1" presStyleIdx="1" presStyleCnt="2"/>
      <dgm:spPr/>
    </dgm:pt>
    <dgm:pt modelId="{4C1E7BBA-1293-481D-A08B-EC4D7659D971}" type="pres">
      <dgm:prSet presAssocID="{2346E8A2-8092-4DA9-8EA1-5E081C0FF608}" presName="downArrowText" presStyleLbl="revTx" presStyleIdx="1" presStyleCnt="2">
        <dgm:presLayoutVars>
          <dgm:chMax val="0"/>
          <dgm:bulletEnabled val="1"/>
        </dgm:presLayoutVars>
      </dgm:prSet>
      <dgm:spPr/>
    </dgm:pt>
  </dgm:ptLst>
  <dgm:cxnLst>
    <dgm:cxn modelId="{CB8C2E60-5A29-4422-8A78-CD3F72267475}" type="presOf" srcId="{2346E8A2-8092-4DA9-8EA1-5E081C0FF608}" destId="{4C1E7BBA-1293-481D-A08B-EC4D7659D971}" srcOrd="0" destOrd="0" presId="urn:microsoft.com/office/officeart/2005/8/layout/arrow4"/>
    <dgm:cxn modelId="{20CABB04-238C-4223-8B94-21483C142FA0}" type="presOf" srcId="{A1091231-F576-4C68-8CA1-62FF3FA43EF2}" destId="{ADA331E9-BEE4-46F3-AFD6-658BCCB68A1A}" srcOrd="0" destOrd="0" presId="urn:microsoft.com/office/officeart/2005/8/layout/arrow4"/>
    <dgm:cxn modelId="{B7FFE5FC-C162-41CF-94CC-91E6C5DC56B6}" srcId="{A1091231-F576-4C68-8CA1-62FF3FA43EF2}" destId="{8C45FBD5-E192-43C7-A672-473199F27199}" srcOrd="0" destOrd="0" parTransId="{66FBB7D4-7278-4D52-B978-50FE7241702C}" sibTransId="{DA6F9F07-3210-4953-8D48-65717069C7A9}"/>
    <dgm:cxn modelId="{308A0CD4-C352-4FB9-84E3-A9F7DBB15A8C}" srcId="{2346E8A2-8092-4DA9-8EA1-5E081C0FF608}" destId="{2BE6E509-D8CA-4DAB-9F2C-5C3C070125AE}" srcOrd="0" destOrd="0" parTransId="{85B5044D-C303-4DFF-9A45-68D379E4DCD4}" sibTransId="{40063A41-611E-4F92-A4AB-9C2007CA6153}"/>
    <dgm:cxn modelId="{FABEC7BB-A42F-4570-A2DF-9DAE570E624F}" type="presOf" srcId="{F9ED51C5-9193-4A6D-91AF-2C542A8BF88B}" destId="{ADA331E9-BEE4-46F3-AFD6-658BCCB68A1A}" srcOrd="0" destOrd="2" presId="urn:microsoft.com/office/officeart/2005/8/layout/arrow4"/>
    <dgm:cxn modelId="{4F816B94-5C2E-4F98-A930-3DAEFC2E5D22}" type="presOf" srcId="{8EA3785E-13EE-4CE1-94D6-FBD80E6DFBC7}" destId="{D3B0ABF3-42DD-4837-8D1D-E40F4808A799}" srcOrd="0" destOrd="0" presId="urn:microsoft.com/office/officeart/2005/8/layout/arrow4"/>
    <dgm:cxn modelId="{09FBA955-1279-4B79-B20F-F3DAD5B416EC}" srcId="{8EA3785E-13EE-4CE1-94D6-FBD80E6DFBC7}" destId="{2346E8A2-8092-4DA9-8EA1-5E081C0FF608}" srcOrd="1" destOrd="0" parTransId="{FB0A4F0E-B5C1-4243-8389-F62D516CFD10}" sibTransId="{1B2819AB-7623-4F89-AC21-AC41BA036BA6}"/>
    <dgm:cxn modelId="{F3BEA5BC-D93E-48FE-B972-32A4D942C00B}" srcId="{A1091231-F576-4C68-8CA1-62FF3FA43EF2}" destId="{F9ED51C5-9193-4A6D-91AF-2C542A8BF88B}" srcOrd="1" destOrd="0" parTransId="{87644F80-1627-4B1B-9A21-E000E0A8F7EE}" sibTransId="{713096DA-3FA0-4817-B017-35D4DC9622B1}"/>
    <dgm:cxn modelId="{0FDC97A1-C0D1-48B0-B415-BAB8FECFD95F}" type="presOf" srcId="{2BE6E509-D8CA-4DAB-9F2C-5C3C070125AE}" destId="{4C1E7BBA-1293-481D-A08B-EC4D7659D971}" srcOrd="0" destOrd="1" presId="urn:microsoft.com/office/officeart/2005/8/layout/arrow4"/>
    <dgm:cxn modelId="{CD0339F6-8876-4B66-944C-0756D39458C8}" type="presOf" srcId="{8C45FBD5-E192-43C7-A672-473199F27199}" destId="{ADA331E9-BEE4-46F3-AFD6-658BCCB68A1A}" srcOrd="0" destOrd="1" presId="urn:microsoft.com/office/officeart/2005/8/layout/arrow4"/>
    <dgm:cxn modelId="{AB4E3C03-F1EC-492A-A8BB-E294F3D8FD63}" srcId="{8EA3785E-13EE-4CE1-94D6-FBD80E6DFBC7}" destId="{A1091231-F576-4C68-8CA1-62FF3FA43EF2}" srcOrd="0" destOrd="0" parTransId="{BD94F67B-86EF-4401-98A8-ED8AE1F457DE}" sibTransId="{B16892A0-A84C-4CFD-BB2D-5A248F06766D}"/>
    <dgm:cxn modelId="{10AFFB37-DB11-4DC2-9DD6-8A281E067D4E}" type="presParOf" srcId="{D3B0ABF3-42DD-4837-8D1D-E40F4808A799}" destId="{16078218-3B7B-48C4-BBD9-EFDD1699ACDF}" srcOrd="0" destOrd="0" presId="urn:microsoft.com/office/officeart/2005/8/layout/arrow4"/>
    <dgm:cxn modelId="{6586B87E-4FFD-4490-B96A-694D005D66E9}" type="presParOf" srcId="{D3B0ABF3-42DD-4837-8D1D-E40F4808A799}" destId="{ADA331E9-BEE4-46F3-AFD6-658BCCB68A1A}" srcOrd="1" destOrd="0" presId="urn:microsoft.com/office/officeart/2005/8/layout/arrow4"/>
    <dgm:cxn modelId="{A290FFD2-CF4D-47F0-9298-DBED905F6186}" type="presParOf" srcId="{D3B0ABF3-42DD-4837-8D1D-E40F4808A799}" destId="{A435CA0C-5A34-419A-B52B-5322202DF03A}" srcOrd="2" destOrd="0" presId="urn:microsoft.com/office/officeart/2005/8/layout/arrow4"/>
    <dgm:cxn modelId="{15226564-E3B2-4A61-AE5A-DDB820AEB6C7}" type="presParOf" srcId="{D3B0ABF3-42DD-4837-8D1D-E40F4808A799}" destId="{4C1E7BBA-1293-481D-A08B-EC4D7659D971}"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07E09A6-4153-45DC-B617-3D7B96C2A267}" type="doc">
      <dgm:prSet loTypeId="urn:microsoft.com/office/officeart/2005/8/layout/process2" loCatId="process" qsTypeId="urn:microsoft.com/office/officeart/2005/8/quickstyle/simple1" qsCatId="simple" csTypeId="urn:microsoft.com/office/officeart/2005/8/colors/colorful1" csCatId="colorful" phldr="1"/>
      <dgm:spPr/>
      <dgm:t>
        <a:bodyPr/>
        <a:lstStyle/>
        <a:p>
          <a:endParaRPr lang="en-US"/>
        </a:p>
      </dgm:t>
    </dgm:pt>
    <dgm:pt modelId="{4734D5B0-0A65-4CDF-B821-D49B6813E753}">
      <dgm:prSet phldrT="[Text]"/>
      <dgm:spPr/>
      <dgm:t>
        <a:bodyPr/>
        <a:lstStyle/>
        <a:p>
          <a:r>
            <a:rPr lang="en-US" dirty="0">
              <a:latin typeface="Franklin Gothic Medium Cond" panose="020B0606030402020204" pitchFamily="34" charset="0"/>
            </a:rPr>
            <a:t>Depositor</a:t>
          </a:r>
          <a:br>
            <a:rPr lang="en-US" dirty="0">
              <a:latin typeface="Franklin Gothic Medium Cond" panose="020B0606030402020204" pitchFamily="34" charset="0"/>
            </a:rPr>
          </a:br>
          <a:r>
            <a:rPr lang="en-US" dirty="0">
              <a:latin typeface="Franklin Gothic Medium Cond" panose="020B0606030402020204" pitchFamily="34" charset="0"/>
            </a:rPr>
            <a:t>(4-7%)</a:t>
          </a:r>
        </a:p>
      </dgm:t>
    </dgm:pt>
    <dgm:pt modelId="{5D0EE33E-9DBD-4F4D-811A-71CB45E2BD5F}" type="parTrans" cxnId="{AAD8B4D3-403B-40AC-A531-EC8C0B543A0E}">
      <dgm:prSet/>
      <dgm:spPr/>
      <dgm:t>
        <a:bodyPr/>
        <a:lstStyle/>
        <a:p>
          <a:endParaRPr lang="en-US"/>
        </a:p>
      </dgm:t>
    </dgm:pt>
    <dgm:pt modelId="{D284F00A-579B-4569-9563-E199CED4DFE9}" type="sibTrans" cxnId="{AAD8B4D3-403B-40AC-A531-EC8C0B543A0E}">
      <dgm:prSet/>
      <dgm:spPr/>
      <dgm:t>
        <a:bodyPr/>
        <a:lstStyle/>
        <a:p>
          <a:endParaRPr lang="en-US"/>
        </a:p>
      </dgm:t>
    </dgm:pt>
    <dgm:pt modelId="{302BA226-1937-40B9-AC9C-BDCC370A0D0E}">
      <dgm:prSet phldrT="[Text]"/>
      <dgm:spPr/>
      <dgm:t>
        <a:bodyPr/>
        <a:lstStyle/>
        <a:p>
          <a:r>
            <a:rPr lang="en-US" dirty="0">
              <a:latin typeface="Franklin Gothic Medium Cond" panose="020B0606030402020204" pitchFamily="34" charset="0"/>
            </a:rPr>
            <a:t>Bank (Margin)</a:t>
          </a:r>
        </a:p>
      </dgm:t>
    </dgm:pt>
    <dgm:pt modelId="{A2F611E4-693A-49F4-BE69-FB284AF4EC9C}" type="parTrans" cxnId="{AA5452E2-4D8F-4649-A028-C48ADEBDAADA}">
      <dgm:prSet/>
      <dgm:spPr/>
      <dgm:t>
        <a:bodyPr/>
        <a:lstStyle/>
        <a:p>
          <a:endParaRPr lang="en-US"/>
        </a:p>
      </dgm:t>
    </dgm:pt>
    <dgm:pt modelId="{FD8F4E7B-D864-485D-AC57-D9BC4B684BEC}" type="sibTrans" cxnId="{AA5452E2-4D8F-4649-A028-C48ADEBDAADA}">
      <dgm:prSet/>
      <dgm:spPr/>
      <dgm:t>
        <a:bodyPr/>
        <a:lstStyle/>
        <a:p>
          <a:endParaRPr lang="en-US"/>
        </a:p>
      </dgm:t>
    </dgm:pt>
    <dgm:pt modelId="{A7E6B2DC-8A3F-4E01-BA85-F43FB843BA3C}">
      <dgm:prSet phldrT="[Text]"/>
      <dgm:spPr/>
      <dgm:t>
        <a:bodyPr/>
        <a:lstStyle/>
        <a:p>
          <a:r>
            <a:rPr lang="en-US" dirty="0">
              <a:latin typeface="Franklin Gothic Medium Cond" panose="020B0606030402020204" pitchFamily="34" charset="0"/>
            </a:rPr>
            <a:t>G-sec (8%)</a:t>
          </a:r>
        </a:p>
      </dgm:t>
    </dgm:pt>
    <dgm:pt modelId="{FFAAF339-FAE3-4DFE-8593-17BE2FF01D93}" type="parTrans" cxnId="{51B9AA98-D26D-4BA0-A7AD-A43F2FD73062}">
      <dgm:prSet/>
      <dgm:spPr/>
      <dgm:t>
        <a:bodyPr/>
        <a:lstStyle/>
        <a:p>
          <a:endParaRPr lang="en-US"/>
        </a:p>
      </dgm:t>
    </dgm:pt>
    <dgm:pt modelId="{A223CF85-A7B0-4345-864D-583B0FF4A460}" type="sibTrans" cxnId="{51B9AA98-D26D-4BA0-A7AD-A43F2FD73062}">
      <dgm:prSet/>
      <dgm:spPr/>
      <dgm:t>
        <a:bodyPr/>
        <a:lstStyle/>
        <a:p>
          <a:endParaRPr lang="en-US"/>
        </a:p>
      </dgm:t>
    </dgm:pt>
    <dgm:pt modelId="{376483BF-32BC-4EB5-B07B-CFC98608E97E}" type="pres">
      <dgm:prSet presAssocID="{E07E09A6-4153-45DC-B617-3D7B96C2A267}" presName="linearFlow" presStyleCnt="0">
        <dgm:presLayoutVars>
          <dgm:resizeHandles val="exact"/>
        </dgm:presLayoutVars>
      </dgm:prSet>
      <dgm:spPr/>
    </dgm:pt>
    <dgm:pt modelId="{0EB911F7-E074-4097-B7FA-1DB474C27414}" type="pres">
      <dgm:prSet presAssocID="{4734D5B0-0A65-4CDF-B821-D49B6813E753}" presName="node" presStyleLbl="node1" presStyleIdx="0" presStyleCnt="3">
        <dgm:presLayoutVars>
          <dgm:bulletEnabled val="1"/>
        </dgm:presLayoutVars>
      </dgm:prSet>
      <dgm:spPr/>
    </dgm:pt>
    <dgm:pt modelId="{7BF598A0-6C27-4B51-88A8-CFC08F8888B3}" type="pres">
      <dgm:prSet presAssocID="{D284F00A-579B-4569-9563-E199CED4DFE9}" presName="sibTrans" presStyleLbl="sibTrans2D1" presStyleIdx="0" presStyleCnt="2"/>
      <dgm:spPr/>
    </dgm:pt>
    <dgm:pt modelId="{925EDB42-54F9-475A-8A53-B9312E4A7394}" type="pres">
      <dgm:prSet presAssocID="{D284F00A-579B-4569-9563-E199CED4DFE9}" presName="connectorText" presStyleLbl="sibTrans2D1" presStyleIdx="0" presStyleCnt="2"/>
      <dgm:spPr/>
    </dgm:pt>
    <dgm:pt modelId="{2D3400AE-EC94-477F-AF22-377D8F30A6CE}" type="pres">
      <dgm:prSet presAssocID="{302BA226-1937-40B9-AC9C-BDCC370A0D0E}" presName="node" presStyleLbl="node1" presStyleIdx="1" presStyleCnt="3">
        <dgm:presLayoutVars>
          <dgm:bulletEnabled val="1"/>
        </dgm:presLayoutVars>
      </dgm:prSet>
      <dgm:spPr/>
    </dgm:pt>
    <dgm:pt modelId="{31BB3FE0-5BD3-4C47-96DD-DC4857DFBC73}" type="pres">
      <dgm:prSet presAssocID="{FD8F4E7B-D864-485D-AC57-D9BC4B684BEC}" presName="sibTrans" presStyleLbl="sibTrans2D1" presStyleIdx="1" presStyleCnt="2"/>
      <dgm:spPr/>
    </dgm:pt>
    <dgm:pt modelId="{EA2FB99D-518A-4714-A234-16CDE69D2FE9}" type="pres">
      <dgm:prSet presAssocID="{FD8F4E7B-D864-485D-AC57-D9BC4B684BEC}" presName="connectorText" presStyleLbl="sibTrans2D1" presStyleIdx="1" presStyleCnt="2"/>
      <dgm:spPr/>
    </dgm:pt>
    <dgm:pt modelId="{A7A8979A-B4DC-4F01-BCE5-77F5E88C20CB}" type="pres">
      <dgm:prSet presAssocID="{A7E6B2DC-8A3F-4E01-BA85-F43FB843BA3C}" presName="node" presStyleLbl="node1" presStyleIdx="2" presStyleCnt="3">
        <dgm:presLayoutVars>
          <dgm:bulletEnabled val="1"/>
        </dgm:presLayoutVars>
      </dgm:prSet>
      <dgm:spPr/>
    </dgm:pt>
  </dgm:ptLst>
  <dgm:cxnLst>
    <dgm:cxn modelId="{AAD8B4D3-403B-40AC-A531-EC8C0B543A0E}" srcId="{E07E09A6-4153-45DC-B617-3D7B96C2A267}" destId="{4734D5B0-0A65-4CDF-B821-D49B6813E753}" srcOrd="0" destOrd="0" parTransId="{5D0EE33E-9DBD-4F4D-811A-71CB45E2BD5F}" sibTransId="{D284F00A-579B-4569-9563-E199CED4DFE9}"/>
    <dgm:cxn modelId="{9FBB0972-9CCF-4EDE-B926-2D6F3A14C7BB}" type="presOf" srcId="{D284F00A-579B-4569-9563-E199CED4DFE9}" destId="{925EDB42-54F9-475A-8A53-B9312E4A7394}" srcOrd="1" destOrd="0" presId="urn:microsoft.com/office/officeart/2005/8/layout/process2"/>
    <dgm:cxn modelId="{831517EF-8813-4194-888D-E4D4B84B35E2}" type="presOf" srcId="{4734D5B0-0A65-4CDF-B821-D49B6813E753}" destId="{0EB911F7-E074-4097-B7FA-1DB474C27414}" srcOrd="0" destOrd="0" presId="urn:microsoft.com/office/officeart/2005/8/layout/process2"/>
    <dgm:cxn modelId="{21A1675A-7223-4767-B274-6CF9EE5DA2CD}" type="presOf" srcId="{302BA226-1937-40B9-AC9C-BDCC370A0D0E}" destId="{2D3400AE-EC94-477F-AF22-377D8F30A6CE}" srcOrd="0" destOrd="0" presId="urn:microsoft.com/office/officeart/2005/8/layout/process2"/>
    <dgm:cxn modelId="{DE3BD44F-8503-430E-9B6E-EB0485C433BA}" type="presOf" srcId="{FD8F4E7B-D864-485D-AC57-D9BC4B684BEC}" destId="{31BB3FE0-5BD3-4C47-96DD-DC4857DFBC73}" srcOrd="0" destOrd="0" presId="urn:microsoft.com/office/officeart/2005/8/layout/process2"/>
    <dgm:cxn modelId="{E906FA4A-BFFA-4D9B-8C64-B994FB973087}" type="presOf" srcId="{D284F00A-579B-4569-9563-E199CED4DFE9}" destId="{7BF598A0-6C27-4B51-88A8-CFC08F8888B3}" srcOrd="0" destOrd="0" presId="urn:microsoft.com/office/officeart/2005/8/layout/process2"/>
    <dgm:cxn modelId="{AA5452E2-4D8F-4649-A028-C48ADEBDAADA}" srcId="{E07E09A6-4153-45DC-B617-3D7B96C2A267}" destId="{302BA226-1937-40B9-AC9C-BDCC370A0D0E}" srcOrd="1" destOrd="0" parTransId="{A2F611E4-693A-49F4-BE69-FB284AF4EC9C}" sibTransId="{FD8F4E7B-D864-485D-AC57-D9BC4B684BEC}"/>
    <dgm:cxn modelId="{72F225DC-825B-40C5-8698-92F21168C741}" type="presOf" srcId="{FD8F4E7B-D864-485D-AC57-D9BC4B684BEC}" destId="{EA2FB99D-518A-4714-A234-16CDE69D2FE9}" srcOrd="1" destOrd="0" presId="urn:microsoft.com/office/officeart/2005/8/layout/process2"/>
    <dgm:cxn modelId="{51B9AA98-D26D-4BA0-A7AD-A43F2FD73062}" srcId="{E07E09A6-4153-45DC-B617-3D7B96C2A267}" destId="{A7E6B2DC-8A3F-4E01-BA85-F43FB843BA3C}" srcOrd="2" destOrd="0" parTransId="{FFAAF339-FAE3-4DFE-8593-17BE2FF01D93}" sibTransId="{A223CF85-A7B0-4345-864D-583B0FF4A460}"/>
    <dgm:cxn modelId="{32FE8A7C-33DD-47CB-A19A-8816D957935B}" type="presOf" srcId="{E07E09A6-4153-45DC-B617-3D7B96C2A267}" destId="{376483BF-32BC-4EB5-B07B-CFC98608E97E}" srcOrd="0" destOrd="0" presId="urn:microsoft.com/office/officeart/2005/8/layout/process2"/>
    <dgm:cxn modelId="{B598115E-8693-4F9E-951C-3409AC266A2A}" type="presOf" srcId="{A7E6B2DC-8A3F-4E01-BA85-F43FB843BA3C}" destId="{A7A8979A-B4DC-4F01-BCE5-77F5E88C20CB}" srcOrd="0" destOrd="0" presId="urn:microsoft.com/office/officeart/2005/8/layout/process2"/>
    <dgm:cxn modelId="{BD36633D-C176-4F34-8033-B0BAB439D1C0}" type="presParOf" srcId="{376483BF-32BC-4EB5-B07B-CFC98608E97E}" destId="{0EB911F7-E074-4097-B7FA-1DB474C27414}" srcOrd="0" destOrd="0" presId="urn:microsoft.com/office/officeart/2005/8/layout/process2"/>
    <dgm:cxn modelId="{1EDCA938-81B5-43F7-BB84-891E70A3B052}" type="presParOf" srcId="{376483BF-32BC-4EB5-B07B-CFC98608E97E}" destId="{7BF598A0-6C27-4B51-88A8-CFC08F8888B3}" srcOrd="1" destOrd="0" presId="urn:microsoft.com/office/officeart/2005/8/layout/process2"/>
    <dgm:cxn modelId="{556E26D9-1084-4FA9-A1B8-A6E190B8AE51}" type="presParOf" srcId="{7BF598A0-6C27-4B51-88A8-CFC08F8888B3}" destId="{925EDB42-54F9-475A-8A53-B9312E4A7394}" srcOrd="0" destOrd="0" presId="urn:microsoft.com/office/officeart/2005/8/layout/process2"/>
    <dgm:cxn modelId="{13F31C6C-FA82-4C4D-84E6-514DF9BC3A24}" type="presParOf" srcId="{376483BF-32BC-4EB5-B07B-CFC98608E97E}" destId="{2D3400AE-EC94-477F-AF22-377D8F30A6CE}" srcOrd="2" destOrd="0" presId="urn:microsoft.com/office/officeart/2005/8/layout/process2"/>
    <dgm:cxn modelId="{74762FFA-AD4A-49CA-BDDA-3A969C8EFDCA}" type="presParOf" srcId="{376483BF-32BC-4EB5-B07B-CFC98608E97E}" destId="{31BB3FE0-5BD3-4C47-96DD-DC4857DFBC73}" srcOrd="3" destOrd="0" presId="urn:microsoft.com/office/officeart/2005/8/layout/process2"/>
    <dgm:cxn modelId="{B8CF5CD4-9E05-4572-9BF4-ACA249A18AFE}" type="presParOf" srcId="{31BB3FE0-5BD3-4C47-96DD-DC4857DFBC73}" destId="{EA2FB99D-518A-4714-A234-16CDE69D2FE9}" srcOrd="0" destOrd="0" presId="urn:microsoft.com/office/officeart/2005/8/layout/process2"/>
    <dgm:cxn modelId="{A4988D5C-482D-4A24-86FD-4F037C4D30C0}" type="presParOf" srcId="{376483BF-32BC-4EB5-B07B-CFC98608E97E}" destId="{A7A8979A-B4DC-4F01-BCE5-77F5E88C20CB}"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8B95B41-C7B4-4F6C-899C-B1F8004BE2EB}"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1A882197-975B-4C02-B2F3-49916693A34C}">
      <dgm:prSet phldrT="[Text]"/>
      <dgm:spPr/>
      <dgm:t>
        <a:bodyPr/>
        <a:lstStyle/>
        <a:p>
          <a:r>
            <a:rPr lang="en-US" dirty="0">
              <a:latin typeface="Franklin Gothic Medium Cond" panose="020B0606030402020204" pitchFamily="34" charset="0"/>
            </a:rPr>
            <a:t>1</a:t>
          </a:r>
          <a:r>
            <a:rPr lang="en-US" baseline="30000" dirty="0">
              <a:latin typeface="Franklin Gothic Medium Cond" panose="020B0606030402020204" pitchFamily="34" charset="0"/>
            </a:rPr>
            <a:t>st</a:t>
          </a:r>
          <a:r>
            <a:rPr lang="en-US" dirty="0">
              <a:latin typeface="Franklin Gothic Medium Cond" panose="020B0606030402020204" pitchFamily="34" charset="0"/>
            </a:rPr>
            <a:t> Jan</a:t>
          </a:r>
        </a:p>
      </dgm:t>
    </dgm:pt>
    <dgm:pt modelId="{7C73193E-60A9-4FD6-81F7-A9F9B73D9FC1}" type="parTrans" cxnId="{20F0F0F0-401E-4120-B551-20F9AC995907}">
      <dgm:prSet/>
      <dgm:spPr/>
      <dgm:t>
        <a:bodyPr/>
        <a:lstStyle/>
        <a:p>
          <a:endParaRPr lang="en-US"/>
        </a:p>
      </dgm:t>
    </dgm:pt>
    <dgm:pt modelId="{68D28C34-0086-4210-9B64-D41CA0DB8660}" type="sibTrans" cxnId="{20F0F0F0-401E-4120-B551-20F9AC995907}">
      <dgm:prSet/>
      <dgm:spPr/>
      <dgm:t>
        <a:bodyPr/>
        <a:lstStyle/>
        <a:p>
          <a:endParaRPr lang="en-US"/>
        </a:p>
      </dgm:t>
    </dgm:pt>
    <dgm:pt modelId="{3E750968-18CA-4C5C-8F25-A77C978FB96A}">
      <dgm:prSet phldrT="[Text]"/>
      <dgm:spPr/>
      <dgm:t>
        <a:bodyPr/>
        <a:lstStyle/>
        <a:p>
          <a:r>
            <a:rPr lang="en-US" dirty="0">
              <a:latin typeface="Franklin Gothic Medium Cond" panose="020B0606030402020204" pitchFamily="34" charset="0"/>
            </a:rPr>
            <a:t>Rs.100</a:t>
          </a:r>
        </a:p>
      </dgm:t>
    </dgm:pt>
    <dgm:pt modelId="{26430113-5423-451B-83C5-175FB0525546}" type="parTrans" cxnId="{D02263DF-D6C3-44E0-B485-AAF1766FEBBD}">
      <dgm:prSet/>
      <dgm:spPr/>
      <dgm:t>
        <a:bodyPr/>
        <a:lstStyle/>
        <a:p>
          <a:endParaRPr lang="en-US"/>
        </a:p>
      </dgm:t>
    </dgm:pt>
    <dgm:pt modelId="{87AC5F30-C2F9-474C-B9BC-0F379DA8BB3F}" type="sibTrans" cxnId="{D02263DF-D6C3-44E0-B485-AAF1766FEBBD}">
      <dgm:prSet/>
      <dgm:spPr/>
      <dgm:t>
        <a:bodyPr/>
        <a:lstStyle/>
        <a:p>
          <a:endParaRPr lang="en-US"/>
        </a:p>
      </dgm:t>
    </dgm:pt>
    <dgm:pt modelId="{7BD1069A-21AB-49CA-BB43-FB2BCE16CA3B}">
      <dgm:prSet phldrT="[Text]"/>
      <dgm:spPr/>
      <dgm:t>
        <a:bodyPr/>
        <a:lstStyle/>
        <a:p>
          <a:r>
            <a:rPr lang="en-US" dirty="0">
              <a:latin typeface="Franklin Gothic Medium Cond" panose="020B0606030402020204" pitchFamily="34" charset="0"/>
            </a:rPr>
            <a:t>Onion 20 per kg</a:t>
          </a:r>
        </a:p>
      </dgm:t>
    </dgm:pt>
    <dgm:pt modelId="{42A64ADE-EA65-4019-A66E-B42CB69FB2C8}" type="parTrans" cxnId="{77483BC0-5985-42ED-BB31-5F9DFD430665}">
      <dgm:prSet/>
      <dgm:spPr/>
      <dgm:t>
        <a:bodyPr/>
        <a:lstStyle/>
        <a:p>
          <a:endParaRPr lang="en-US"/>
        </a:p>
      </dgm:t>
    </dgm:pt>
    <dgm:pt modelId="{6189E45C-8FC4-4F74-9A1F-3182247B8AC7}" type="sibTrans" cxnId="{77483BC0-5985-42ED-BB31-5F9DFD430665}">
      <dgm:prSet/>
      <dgm:spPr/>
      <dgm:t>
        <a:bodyPr/>
        <a:lstStyle/>
        <a:p>
          <a:endParaRPr lang="en-US"/>
        </a:p>
      </dgm:t>
    </dgm:pt>
    <dgm:pt modelId="{334BAF53-6574-4EDB-B51D-8C333E3DEC98}">
      <dgm:prSet phldrT="[Text]"/>
      <dgm:spPr/>
      <dgm:t>
        <a:bodyPr/>
        <a:lstStyle/>
        <a:p>
          <a:r>
            <a:rPr lang="en-US" dirty="0">
              <a:latin typeface="Franklin Gothic Medium Cond" panose="020B0606030402020204" pitchFamily="34" charset="0"/>
            </a:rPr>
            <a:t>31</a:t>
          </a:r>
          <a:r>
            <a:rPr lang="en-US" baseline="30000" dirty="0">
              <a:latin typeface="Franklin Gothic Medium Cond" panose="020B0606030402020204" pitchFamily="34" charset="0"/>
            </a:rPr>
            <a:t>st</a:t>
          </a:r>
          <a:r>
            <a:rPr lang="en-US" dirty="0">
              <a:latin typeface="Franklin Gothic Medium Cond" panose="020B0606030402020204" pitchFamily="34" charset="0"/>
            </a:rPr>
            <a:t> Dec.</a:t>
          </a:r>
        </a:p>
      </dgm:t>
    </dgm:pt>
    <dgm:pt modelId="{D3879EE2-50E6-45BD-832D-ADEAFFA434DF}" type="parTrans" cxnId="{588413E6-FEF3-4E98-BF08-6C4B73F26A74}">
      <dgm:prSet/>
      <dgm:spPr/>
      <dgm:t>
        <a:bodyPr/>
        <a:lstStyle/>
        <a:p>
          <a:endParaRPr lang="en-US"/>
        </a:p>
      </dgm:t>
    </dgm:pt>
    <dgm:pt modelId="{E7D8EE03-19E8-4495-80BE-69EB05E3C6CF}" type="sibTrans" cxnId="{588413E6-FEF3-4E98-BF08-6C4B73F26A74}">
      <dgm:prSet/>
      <dgm:spPr/>
      <dgm:t>
        <a:bodyPr/>
        <a:lstStyle/>
        <a:p>
          <a:endParaRPr lang="en-US"/>
        </a:p>
      </dgm:t>
    </dgm:pt>
    <dgm:pt modelId="{EA0E4BD8-8D78-48DE-8BAF-3FBBEA67B628}">
      <dgm:prSet phldrT="[Text]"/>
      <dgm:spPr/>
      <dgm:t>
        <a:bodyPr/>
        <a:lstStyle/>
        <a:p>
          <a:r>
            <a:rPr lang="en-US" dirty="0">
              <a:latin typeface="Franklin Gothic Medium Cond" panose="020B0606030402020204" pitchFamily="34" charset="0"/>
            </a:rPr>
            <a:t>Rs.104 (SA -Demand)</a:t>
          </a:r>
          <a:br>
            <a:rPr lang="en-US" dirty="0">
              <a:latin typeface="Franklin Gothic Medium Cond" panose="020B0606030402020204" pitchFamily="34" charset="0"/>
            </a:rPr>
          </a:br>
          <a:r>
            <a:rPr lang="en-US" dirty="0">
              <a:latin typeface="Franklin Gothic Medium Cond" panose="020B0606030402020204" pitchFamily="34" charset="0"/>
            </a:rPr>
            <a:t>Rs. 108 (FD-Time)</a:t>
          </a:r>
        </a:p>
      </dgm:t>
    </dgm:pt>
    <dgm:pt modelId="{FBA146CC-DD03-492B-A64C-06095497DADD}" type="parTrans" cxnId="{1C9E698A-5AA3-4E4D-8B3F-01D76042905E}">
      <dgm:prSet/>
      <dgm:spPr/>
      <dgm:t>
        <a:bodyPr/>
        <a:lstStyle/>
        <a:p>
          <a:endParaRPr lang="en-US"/>
        </a:p>
      </dgm:t>
    </dgm:pt>
    <dgm:pt modelId="{EF7AD087-0381-4388-B5E0-633360EBD99E}" type="sibTrans" cxnId="{1C9E698A-5AA3-4E4D-8B3F-01D76042905E}">
      <dgm:prSet/>
      <dgm:spPr/>
      <dgm:t>
        <a:bodyPr/>
        <a:lstStyle/>
        <a:p>
          <a:endParaRPr lang="en-US"/>
        </a:p>
      </dgm:t>
    </dgm:pt>
    <dgm:pt modelId="{AF8870E5-6417-43F1-A12F-2F1AD6E54707}">
      <dgm:prSet phldrT="[Text]"/>
      <dgm:spPr/>
      <dgm:t>
        <a:bodyPr/>
        <a:lstStyle/>
        <a:p>
          <a:r>
            <a:rPr lang="en-US" dirty="0">
              <a:latin typeface="Franklin Gothic Medium Cond" panose="020B0606030402020204" pitchFamily="34" charset="0"/>
            </a:rPr>
            <a:t>Onion 22 per kg</a:t>
          </a:r>
        </a:p>
      </dgm:t>
    </dgm:pt>
    <dgm:pt modelId="{33212A77-E120-47FF-B330-53004309F466}" type="parTrans" cxnId="{1D9BB084-0F27-40E8-9F68-DB37227A3D4F}">
      <dgm:prSet/>
      <dgm:spPr/>
      <dgm:t>
        <a:bodyPr/>
        <a:lstStyle/>
        <a:p>
          <a:endParaRPr lang="en-US"/>
        </a:p>
      </dgm:t>
    </dgm:pt>
    <dgm:pt modelId="{11E88FE1-5A43-4C9A-9B16-84204EDFB4F8}" type="sibTrans" cxnId="{1D9BB084-0F27-40E8-9F68-DB37227A3D4F}">
      <dgm:prSet/>
      <dgm:spPr/>
      <dgm:t>
        <a:bodyPr/>
        <a:lstStyle/>
        <a:p>
          <a:endParaRPr lang="en-US"/>
        </a:p>
      </dgm:t>
    </dgm:pt>
    <dgm:pt modelId="{6DA75D71-F6D0-40A0-A27B-ED56F4DB764F}">
      <dgm:prSet phldrT="[Text]"/>
      <dgm:spPr/>
      <dgm:t>
        <a:bodyPr/>
        <a:lstStyle/>
        <a:p>
          <a:r>
            <a:rPr lang="en-US" dirty="0">
              <a:latin typeface="Franklin Gothic Medium Cond" panose="020B0606030402020204" pitchFamily="34" charset="0"/>
            </a:rPr>
            <a:t>Can buy 4.55 kg</a:t>
          </a:r>
          <a:br>
            <a:rPr lang="en-US" dirty="0">
              <a:latin typeface="Franklin Gothic Medium Cond" panose="020B0606030402020204" pitchFamily="34" charset="0"/>
            </a:rPr>
          </a:br>
          <a:r>
            <a:rPr lang="en-US" dirty="0">
              <a:latin typeface="Franklin Gothic Medium Cond" panose="020B0606030402020204" pitchFamily="34" charset="0"/>
            </a:rPr>
            <a:t>Can buy 4.91 kg</a:t>
          </a:r>
        </a:p>
      </dgm:t>
    </dgm:pt>
    <dgm:pt modelId="{CBCD3FDE-FA98-4A22-AFFF-68E8F5AB9E22}" type="parTrans" cxnId="{6BA3657C-1A39-4E58-AE6A-162D03DB60D1}">
      <dgm:prSet/>
      <dgm:spPr/>
      <dgm:t>
        <a:bodyPr/>
        <a:lstStyle/>
        <a:p>
          <a:endParaRPr lang="en-US"/>
        </a:p>
      </dgm:t>
    </dgm:pt>
    <dgm:pt modelId="{5759A5CD-3829-4FCA-B84D-7B03291D2867}" type="sibTrans" cxnId="{6BA3657C-1A39-4E58-AE6A-162D03DB60D1}">
      <dgm:prSet/>
      <dgm:spPr/>
      <dgm:t>
        <a:bodyPr/>
        <a:lstStyle/>
        <a:p>
          <a:endParaRPr lang="en-US"/>
        </a:p>
      </dgm:t>
    </dgm:pt>
    <dgm:pt modelId="{8ADC294E-51BD-40A8-B10F-5D39836E98D6}">
      <dgm:prSet phldrT="[Text]"/>
      <dgm:spPr/>
      <dgm:t>
        <a:bodyPr/>
        <a:lstStyle/>
        <a:p>
          <a:r>
            <a:rPr lang="en-US" dirty="0">
              <a:latin typeface="Franklin Gothic Medium Cond" panose="020B0606030402020204" pitchFamily="34" charset="0"/>
            </a:rPr>
            <a:t>Can buy 5 kg</a:t>
          </a:r>
        </a:p>
      </dgm:t>
    </dgm:pt>
    <dgm:pt modelId="{1357A04D-F68D-4D4A-AE83-8ABA730CDDD7}" type="parTrans" cxnId="{DD806077-6A30-411E-9EE4-ED1D9E066F8C}">
      <dgm:prSet/>
      <dgm:spPr/>
      <dgm:t>
        <a:bodyPr/>
        <a:lstStyle/>
        <a:p>
          <a:endParaRPr lang="en-US"/>
        </a:p>
      </dgm:t>
    </dgm:pt>
    <dgm:pt modelId="{E5D59052-B919-4F38-A7BE-B8804A3F5D38}" type="sibTrans" cxnId="{DD806077-6A30-411E-9EE4-ED1D9E066F8C}">
      <dgm:prSet/>
      <dgm:spPr/>
      <dgm:t>
        <a:bodyPr/>
        <a:lstStyle/>
        <a:p>
          <a:endParaRPr lang="en-US"/>
        </a:p>
      </dgm:t>
    </dgm:pt>
    <dgm:pt modelId="{DB3CBBC0-20CD-431B-B22E-1F761BE61F65}" type="pres">
      <dgm:prSet presAssocID="{58B95B41-C7B4-4F6C-899C-B1F8004BE2EB}" presName="Name0" presStyleCnt="0">
        <dgm:presLayoutVars>
          <dgm:dir/>
          <dgm:animLvl val="lvl"/>
          <dgm:resizeHandles val="exact"/>
        </dgm:presLayoutVars>
      </dgm:prSet>
      <dgm:spPr/>
    </dgm:pt>
    <dgm:pt modelId="{1FC0DDA9-CAEC-44C2-BEA2-5779335BEE33}" type="pres">
      <dgm:prSet presAssocID="{334BAF53-6574-4EDB-B51D-8C333E3DEC98}" presName="boxAndChildren" presStyleCnt="0"/>
      <dgm:spPr/>
    </dgm:pt>
    <dgm:pt modelId="{D2F85E04-D0FD-40CA-9E5A-BD12C4EB0563}" type="pres">
      <dgm:prSet presAssocID="{334BAF53-6574-4EDB-B51D-8C333E3DEC98}" presName="parentTextBox" presStyleLbl="node1" presStyleIdx="0" presStyleCnt="2"/>
      <dgm:spPr/>
    </dgm:pt>
    <dgm:pt modelId="{D7DFE0B6-982C-4EB7-806B-1DC7371177AD}" type="pres">
      <dgm:prSet presAssocID="{334BAF53-6574-4EDB-B51D-8C333E3DEC98}" presName="entireBox" presStyleLbl="node1" presStyleIdx="0" presStyleCnt="2"/>
      <dgm:spPr/>
    </dgm:pt>
    <dgm:pt modelId="{9B7FA867-888D-4B71-B93A-0ACB90D15E84}" type="pres">
      <dgm:prSet presAssocID="{334BAF53-6574-4EDB-B51D-8C333E3DEC98}" presName="descendantBox" presStyleCnt="0"/>
      <dgm:spPr/>
    </dgm:pt>
    <dgm:pt modelId="{D9A53333-5DCD-48E8-A6CE-0E7A5DF8D41E}" type="pres">
      <dgm:prSet presAssocID="{EA0E4BD8-8D78-48DE-8BAF-3FBBEA67B628}" presName="childTextBox" presStyleLbl="fgAccFollowNode1" presStyleIdx="0" presStyleCnt="6">
        <dgm:presLayoutVars>
          <dgm:bulletEnabled val="1"/>
        </dgm:presLayoutVars>
      </dgm:prSet>
      <dgm:spPr/>
    </dgm:pt>
    <dgm:pt modelId="{5646B87A-8C17-4AE9-A79B-63CE8613739A}" type="pres">
      <dgm:prSet presAssocID="{AF8870E5-6417-43F1-A12F-2F1AD6E54707}" presName="childTextBox" presStyleLbl="fgAccFollowNode1" presStyleIdx="1" presStyleCnt="6">
        <dgm:presLayoutVars>
          <dgm:bulletEnabled val="1"/>
        </dgm:presLayoutVars>
      </dgm:prSet>
      <dgm:spPr/>
    </dgm:pt>
    <dgm:pt modelId="{361292E2-CC64-410E-BE3E-93A588834F8D}" type="pres">
      <dgm:prSet presAssocID="{6DA75D71-F6D0-40A0-A27B-ED56F4DB764F}" presName="childTextBox" presStyleLbl="fgAccFollowNode1" presStyleIdx="2" presStyleCnt="6">
        <dgm:presLayoutVars>
          <dgm:bulletEnabled val="1"/>
        </dgm:presLayoutVars>
      </dgm:prSet>
      <dgm:spPr/>
    </dgm:pt>
    <dgm:pt modelId="{04BDB9A8-116E-4100-AD72-CA167E7C10AC}" type="pres">
      <dgm:prSet presAssocID="{68D28C34-0086-4210-9B64-D41CA0DB8660}" presName="sp" presStyleCnt="0"/>
      <dgm:spPr/>
    </dgm:pt>
    <dgm:pt modelId="{9424DD64-D103-40B7-A795-233A5DACF1A5}" type="pres">
      <dgm:prSet presAssocID="{1A882197-975B-4C02-B2F3-49916693A34C}" presName="arrowAndChildren" presStyleCnt="0"/>
      <dgm:spPr/>
    </dgm:pt>
    <dgm:pt modelId="{8B74E2E2-B8FD-45A6-BEFD-3097EF51AA85}" type="pres">
      <dgm:prSet presAssocID="{1A882197-975B-4C02-B2F3-49916693A34C}" presName="parentTextArrow" presStyleLbl="node1" presStyleIdx="0" presStyleCnt="2"/>
      <dgm:spPr/>
    </dgm:pt>
    <dgm:pt modelId="{86A4AB83-FAAC-4762-8812-1E5763D58D2E}" type="pres">
      <dgm:prSet presAssocID="{1A882197-975B-4C02-B2F3-49916693A34C}" presName="arrow" presStyleLbl="node1" presStyleIdx="1" presStyleCnt="2"/>
      <dgm:spPr/>
    </dgm:pt>
    <dgm:pt modelId="{A9C18F30-0F76-4791-9BB8-914C5411C407}" type="pres">
      <dgm:prSet presAssocID="{1A882197-975B-4C02-B2F3-49916693A34C}" presName="descendantArrow" presStyleCnt="0"/>
      <dgm:spPr/>
    </dgm:pt>
    <dgm:pt modelId="{ED2A5B52-70AE-49AA-B02A-D00734F98CA3}" type="pres">
      <dgm:prSet presAssocID="{3E750968-18CA-4C5C-8F25-A77C978FB96A}" presName="childTextArrow" presStyleLbl="fgAccFollowNode1" presStyleIdx="3" presStyleCnt="6">
        <dgm:presLayoutVars>
          <dgm:bulletEnabled val="1"/>
        </dgm:presLayoutVars>
      </dgm:prSet>
      <dgm:spPr/>
    </dgm:pt>
    <dgm:pt modelId="{4EF927B9-02F4-4ECE-AC3B-B7EB3EDD308B}" type="pres">
      <dgm:prSet presAssocID="{7BD1069A-21AB-49CA-BB43-FB2BCE16CA3B}" presName="childTextArrow" presStyleLbl="fgAccFollowNode1" presStyleIdx="4" presStyleCnt="6">
        <dgm:presLayoutVars>
          <dgm:bulletEnabled val="1"/>
        </dgm:presLayoutVars>
      </dgm:prSet>
      <dgm:spPr/>
    </dgm:pt>
    <dgm:pt modelId="{8637CC8A-2220-4A22-91E0-74E1375F3812}" type="pres">
      <dgm:prSet presAssocID="{8ADC294E-51BD-40A8-B10F-5D39836E98D6}" presName="childTextArrow" presStyleLbl="fgAccFollowNode1" presStyleIdx="5" presStyleCnt="6">
        <dgm:presLayoutVars>
          <dgm:bulletEnabled val="1"/>
        </dgm:presLayoutVars>
      </dgm:prSet>
      <dgm:spPr/>
    </dgm:pt>
  </dgm:ptLst>
  <dgm:cxnLst>
    <dgm:cxn modelId="{08EDCDD7-05DF-445A-A0EE-90897C0159CF}" type="presOf" srcId="{3E750968-18CA-4C5C-8F25-A77C978FB96A}" destId="{ED2A5B52-70AE-49AA-B02A-D00734F98CA3}" srcOrd="0" destOrd="0" presId="urn:microsoft.com/office/officeart/2005/8/layout/process4"/>
    <dgm:cxn modelId="{D02263DF-D6C3-44E0-B485-AAF1766FEBBD}" srcId="{1A882197-975B-4C02-B2F3-49916693A34C}" destId="{3E750968-18CA-4C5C-8F25-A77C978FB96A}" srcOrd="0" destOrd="0" parTransId="{26430113-5423-451B-83C5-175FB0525546}" sibTransId="{87AC5F30-C2F9-474C-B9BC-0F379DA8BB3F}"/>
    <dgm:cxn modelId="{DD806077-6A30-411E-9EE4-ED1D9E066F8C}" srcId="{1A882197-975B-4C02-B2F3-49916693A34C}" destId="{8ADC294E-51BD-40A8-B10F-5D39836E98D6}" srcOrd="2" destOrd="0" parTransId="{1357A04D-F68D-4D4A-AE83-8ABA730CDDD7}" sibTransId="{E5D59052-B919-4F38-A7BE-B8804A3F5D38}"/>
    <dgm:cxn modelId="{4C013C30-B664-4554-8078-D9FBED3FBF3E}" type="presOf" srcId="{6DA75D71-F6D0-40A0-A27B-ED56F4DB764F}" destId="{361292E2-CC64-410E-BE3E-93A588834F8D}" srcOrd="0" destOrd="0" presId="urn:microsoft.com/office/officeart/2005/8/layout/process4"/>
    <dgm:cxn modelId="{77483BC0-5985-42ED-BB31-5F9DFD430665}" srcId="{1A882197-975B-4C02-B2F3-49916693A34C}" destId="{7BD1069A-21AB-49CA-BB43-FB2BCE16CA3B}" srcOrd="1" destOrd="0" parTransId="{42A64ADE-EA65-4019-A66E-B42CB69FB2C8}" sibTransId="{6189E45C-8FC4-4F74-9A1F-3182247B8AC7}"/>
    <dgm:cxn modelId="{1ACB9488-B525-4894-8C41-3930A50DD87E}" type="presOf" srcId="{334BAF53-6574-4EDB-B51D-8C333E3DEC98}" destId="{D7DFE0B6-982C-4EB7-806B-1DC7371177AD}" srcOrd="1" destOrd="0" presId="urn:microsoft.com/office/officeart/2005/8/layout/process4"/>
    <dgm:cxn modelId="{57BA018E-719C-4ECC-B911-DAB7281B36C2}" type="presOf" srcId="{EA0E4BD8-8D78-48DE-8BAF-3FBBEA67B628}" destId="{D9A53333-5DCD-48E8-A6CE-0E7A5DF8D41E}" srcOrd="0" destOrd="0" presId="urn:microsoft.com/office/officeart/2005/8/layout/process4"/>
    <dgm:cxn modelId="{588413E6-FEF3-4E98-BF08-6C4B73F26A74}" srcId="{58B95B41-C7B4-4F6C-899C-B1F8004BE2EB}" destId="{334BAF53-6574-4EDB-B51D-8C333E3DEC98}" srcOrd="1" destOrd="0" parTransId="{D3879EE2-50E6-45BD-832D-ADEAFFA434DF}" sibTransId="{E7D8EE03-19E8-4495-80BE-69EB05E3C6CF}"/>
    <dgm:cxn modelId="{6BA3657C-1A39-4E58-AE6A-162D03DB60D1}" srcId="{334BAF53-6574-4EDB-B51D-8C333E3DEC98}" destId="{6DA75D71-F6D0-40A0-A27B-ED56F4DB764F}" srcOrd="2" destOrd="0" parTransId="{CBCD3FDE-FA98-4A22-AFFF-68E8F5AB9E22}" sibTransId="{5759A5CD-3829-4FCA-B84D-7B03291D2867}"/>
    <dgm:cxn modelId="{32E323B8-58E0-487C-8FF6-DE3DA145F012}" type="presOf" srcId="{AF8870E5-6417-43F1-A12F-2F1AD6E54707}" destId="{5646B87A-8C17-4AE9-A79B-63CE8613739A}" srcOrd="0" destOrd="0" presId="urn:microsoft.com/office/officeart/2005/8/layout/process4"/>
    <dgm:cxn modelId="{3A3C9091-3998-4015-868C-DBA34A4DC373}" type="presOf" srcId="{1A882197-975B-4C02-B2F3-49916693A34C}" destId="{8B74E2E2-B8FD-45A6-BEFD-3097EF51AA85}" srcOrd="0" destOrd="0" presId="urn:microsoft.com/office/officeart/2005/8/layout/process4"/>
    <dgm:cxn modelId="{9F822F06-3769-40AA-867B-E634E4FF1DCF}" type="presOf" srcId="{58B95B41-C7B4-4F6C-899C-B1F8004BE2EB}" destId="{DB3CBBC0-20CD-431B-B22E-1F761BE61F65}" srcOrd="0" destOrd="0" presId="urn:microsoft.com/office/officeart/2005/8/layout/process4"/>
    <dgm:cxn modelId="{9EDC4E32-87D0-4E97-940A-6447548AACAB}" type="presOf" srcId="{8ADC294E-51BD-40A8-B10F-5D39836E98D6}" destId="{8637CC8A-2220-4A22-91E0-74E1375F3812}" srcOrd="0" destOrd="0" presId="urn:microsoft.com/office/officeart/2005/8/layout/process4"/>
    <dgm:cxn modelId="{7713A4F6-70F5-472C-8A71-9528E3D73484}" type="presOf" srcId="{334BAF53-6574-4EDB-B51D-8C333E3DEC98}" destId="{D2F85E04-D0FD-40CA-9E5A-BD12C4EB0563}" srcOrd="0" destOrd="0" presId="urn:microsoft.com/office/officeart/2005/8/layout/process4"/>
    <dgm:cxn modelId="{75EDEBBC-260B-4E0A-8C18-48F960D63183}" type="presOf" srcId="{1A882197-975B-4C02-B2F3-49916693A34C}" destId="{86A4AB83-FAAC-4762-8812-1E5763D58D2E}" srcOrd="1" destOrd="0" presId="urn:microsoft.com/office/officeart/2005/8/layout/process4"/>
    <dgm:cxn modelId="{20F0F0F0-401E-4120-B551-20F9AC995907}" srcId="{58B95B41-C7B4-4F6C-899C-B1F8004BE2EB}" destId="{1A882197-975B-4C02-B2F3-49916693A34C}" srcOrd="0" destOrd="0" parTransId="{7C73193E-60A9-4FD6-81F7-A9F9B73D9FC1}" sibTransId="{68D28C34-0086-4210-9B64-D41CA0DB8660}"/>
    <dgm:cxn modelId="{1C9E698A-5AA3-4E4D-8B3F-01D76042905E}" srcId="{334BAF53-6574-4EDB-B51D-8C333E3DEC98}" destId="{EA0E4BD8-8D78-48DE-8BAF-3FBBEA67B628}" srcOrd="0" destOrd="0" parTransId="{FBA146CC-DD03-492B-A64C-06095497DADD}" sibTransId="{EF7AD087-0381-4388-B5E0-633360EBD99E}"/>
    <dgm:cxn modelId="{1D9BB084-0F27-40E8-9F68-DB37227A3D4F}" srcId="{334BAF53-6574-4EDB-B51D-8C333E3DEC98}" destId="{AF8870E5-6417-43F1-A12F-2F1AD6E54707}" srcOrd="1" destOrd="0" parTransId="{33212A77-E120-47FF-B330-53004309F466}" sibTransId="{11E88FE1-5A43-4C9A-9B16-84204EDFB4F8}"/>
    <dgm:cxn modelId="{AC3F08EB-7B5F-470F-9F72-DFFDABD43A40}" type="presOf" srcId="{7BD1069A-21AB-49CA-BB43-FB2BCE16CA3B}" destId="{4EF927B9-02F4-4ECE-AC3B-B7EB3EDD308B}" srcOrd="0" destOrd="0" presId="urn:microsoft.com/office/officeart/2005/8/layout/process4"/>
    <dgm:cxn modelId="{D26DEF86-1C21-4F03-B1B9-A8F575FC5847}" type="presParOf" srcId="{DB3CBBC0-20CD-431B-B22E-1F761BE61F65}" destId="{1FC0DDA9-CAEC-44C2-BEA2-5779335BEE33}" srcOrd="0" destOrd="0" presId="urn:microsoft.com/office/officeart/2005/8/layout/process4"/>
    <dgm:cxn modelId="{0E8C60B8-A258-45E2-BA3F-21C6A94766C5}" type="presParOf" srcId="{1FC0DDA9-CAEC-44C2-BEA2-5779335BEE33}" destId="{D2F85E04-D0FD-40CA-9E5A-BD12C4EB0563}" srcOrd="0" destOrd="0" presId="urn:microsoft.com/office/officeart/2005/8/layout/process4"/>
    <dgm:cxn modelId="{834C01FB-3B7A-4ABD-BEDC-CC67A8FD3E2D}" type="presParOf" srcId="{1FC0DDA9-CAEC-44C2-BEA2-5779335BEE33}" destId="{D7DFE0B6-982C-4EB7-806B-1DC7371177AD}" srcOrd="1" destOrd="0" presId="urn:microsoft.com/office/officeart/2005/8/layout/process4"/>
    <dgm:cxn modelId="{8930A48B-117D-4913-8099-95ECBC50EAFC}" type="presParOf" srcId="{1FC0DDA9-CAEC-44C2-BEA2-5779335BEE33}" destId="{9B7FA867-888D-4B71-B93A-0ACB90D15E84}" srcOrd="2" destOrd="0" presId="urn:microsoft.com/office/officeart/2005/8/layout/process4"/>
    <dgm:cxn modelId="{60B08844-03C6-4470-8D53-052B0E2D9537}" type="presParOf" srcId="{9B7FA867-888D-4B71-B93A-0ACB90D15E84}" destId="{D9A53333-5DCD-48E8-A6CE-0E7A5DF8D41E}" srcOrd="0" destOrd="0" presId="urn:microsoft.com/office/officeart/2005/8/layout/process4"/>
    <dgm:cxn modelId="{86850A53-3B9E-431A-8FEA-34295871C12B}" type="presParOf" srcId="{9B7FA867-888D-4B71-B93A-0ACB90D15E84}" destId="{5646B87A-8C17-4AE9-A79B-63CE8613739A}" srcOrd="1" destOrd="0" presId="urn:microsoft.com/office/officeart/2005/8/layout/process4"/>
    <dgm:cxn modelId="{757D7588-2565-4E7B-9E79-0614DD710BBC}" type="presParOf" srcId="{9B7FA867-888D-4B71-B93A-0ACB90D15E84}" destId="{361292E2-CC64-410E-BE3E-93A588834F8D}" srcOrd="2" destOrd="0" presId="urn:microsoft.com/office/officeart/2005/8/layout/process4"/>
    <dgm:cxn modelId="{F044B68A-578A-4A97-9ACE-68463FFD160F}" type="presParOf" srcId="{DB3CBBC0-20CD-431B-B22E-1F761BE61F65}" destId="{04BDB9A8-116E-4100-AD72-CA167E7C10AC}" srcOrd="1" destOrd="0" presId="urn:microsoft.com/office/officeart/2005/8/layout/process4"/>
    <dgm:cxn modelId="{A960703A-E5E5-419E-A6D2-97A5F2C5B347}" type="presParOf" srcId="{DB3CBBC0-20CD-431B-B22E-1F761BE61F65}" destId="{9424DD64-D103-40B7-A795-233A5DACF1A5}" srcOrd="2" destOrd="0" presId="urn:microsoft.com/office/officeart/2005/8/layout/process4"/>
    <dgm:cxn modelId="{DB4EF1F1-A115-4E95-9AD0-6272E55894A5}" type="presParOf" srcId="{9424DD64-D103-40B7-A795-233A5DACF1A5}" destId="{8B74E2E2-B8FD-45A6-BEFD-3097EF51AA85}" srcOrd="0" destOrd="0" presId="urn:microsoft.com/office/officeart/2005/8/layout/process4"/>
    <dgm:cxn modelId="{96F3CE54-5D6E-4F9A-A19C-DF84D6E1B29B}" type="presParOf" srcId="{9424DD64-D103-40B7-A795-233A5DACF1A5}" destId="{86A4AB83-FAAC-4762-8812-1E5763D58D2E}" srcOrd="1" destOrd="0" presId="urn:microsoft.com/office/officeart/2005/8/layout/process4"/>
    <dgm:cxn modelId="{76F8E800-1DE1-4581-A4B7-EF61AABA81B4}" type="presParOf" srcId="{9424DD64-D103-40B7-A795-233A5DACF1A5}" destId="{A9C18F30-0F76-4791-9BB8-914C5411C407}" srcOrd="2" destOrd="0" presId="urn:microsoft.com/office/officeart/2005/8/layout/process4"/>
    <dgm:cxn modelId="{DF874270-8CF1-4E1E-A184-00E3B2AA7426}" type="presParOf" srcId="{A9C18F30-0F76-4791-9BB8-914C5411C407}" destId="{ED2A5B52-70AE-49AA-B02A-D00734F98CA3}" srcOrd="0" destOrd="0" presId="urn:microsoft.com/office/officeart/2005/8/layout/process4"/>
    <dgm:cxn modelId="{3C6E01CD-5739-4789-B11B-E893EB5E9F93}" type="presParOf" srcId="{A9C18F30-0F76-4791-9BB8-914C5411C407}" destId="{4EF927B9-02F4-4ECE-AC3B-B7EB3EDD308B}" srcOrd="1" destOrd="0" presId="urn:microsoft.com/office/officeart/2005/8/layout/process4"/>
    <dgm:cxn modelId="{1A480C2B-1C39-4931-A75B-DB84CDBB78BF}" type="presParOf" srcId="{A9C18F30-0F76-4791-9BB8-914C5411C407}" destId="{8637CC8A-2220-4A22-91E0-74E1375F3812}"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19A3ACF-6CB8-4288-92BD-3156A1653935}" type="doc">
      <dgm:prSet loTypeId="urn:microsoft.com/office/officeart/2005/8/layout/lProcess2" loCatId="relationship" qsTypeId="urn:microsoft.com/office/officeart/2005/8/quickstyle/simple1" qsCatId="simple" csTypeId="urn:microsoft.com/office/officeart/2005/8/colors/accent3_2" csCatId="accent3" phldr="1"/>
      <dgm:spPr/>
      <dgm:t>
        <a:bodyPr/>
        <a:lstStyle/>
        <a:p>
          <a:endParaRPr lang="en-US"/>
        </a:p>
      </dgm:t>
    </dgm:pt>
    <dgm:pt modelId="{1C5E38C7-3BEA-4336-B8BE-5B9240200F71}">
      <dgm:prSet phldrT="[Text]" custT="1"/>
      <dgm:spPr/>
      <dgm:t>
        <a:bodyPr/>
        <a:lstStyle/>
        <a:p>
          <a:r>
            <a:rPr lang="en-US" sz="2400" dirty="0">
              <a:latin typeface="Franklin Gothic Medium Cond" panose="020B0606030402020204" pitchFamily="34" charset="0"/>
            </a:rPr>
            <a:t>Year</a:t>
          </a:r>
        </a:p>
      </dgm:t>
    </dgm:pt>
    <dgm:pt modelId="{B989BA4B-2A67-4EE0-B2FE-3C5AF5922CC5}" type="parTrans" cxnId="{DDA41C72-7667-4F8E-AE3A-772EBEA8D668}">
      <dgm:prSet/>
      <dgm:spPr/>
      <dgm:t>
        <a:bodyPr/>
        <a:lstStyle/>
        <a:p>
          <a:endParaRPr lang="en-US"/>
        </a:p>
      </dgm:t>
    </dgm:pt>
    <dgm:pt modelId="{38B6D9EA-0838-4E81-B60F-AF30C1E34098}" type="sibTrans" cxnId="{DDA41C72-7667-4F8E-AE3A-772EBEA8D668}">
      <dgm:prSet/>
      <dgm:spPr/>
      <dgm:t>
        <a:bodyPr/>
        <a:lstStyle/>
        <a:p>
          <a:endParaRPr lang="en-US"/>
        </a:p>
      </dgm:t>
    </dgm:pt>
    <dgm:pt modelId="{A1C1ED67-D118-4A1C-917B-8675B258407A}">
      <dgm:prSet phldrT="[Text]" custT="1"/>
      <dgm:spPr/>
      <dgm:t>
        <a:bodyPr/>
        <a:lstStyle/>
        <a:p>
          <a:r>
            <a:rPr lang="en-US" sz="3600" dirty="0">
              <a:latin typeface="Franklin Gothic Medium Cond" panose="020B0606030402020204" pitchFamily="34" charset="0"/>
            </a:rPr>
            <a:t>2012</a:t>
          </a:r>
        </a:p>
      </dgm:t>
    </dgm:pt>
    <dgm:pt modelId="{618AA8E7-218D-46DB-BFF8-F5B5C75D59A3}" type="parTrans" cxnId="{89960C62-F3FC-443F-9ED5-BC111DAA3693}">
      <dgm:prSet/>
      <dgm:spPr/>
      <dgm:t>
        <a:bodyPr/>
        <a:lstStyle/>
        <a:p>
          <a:endParaRPr lang="en-US"/>
        </a:p>
      </dgm:t>
    </dgm:pt>
    <dgm:pt modelId="{0C0397B5-235A-4068-96C1-4D0F225EE840}" type="sibTrans" cxnId="{89960C62-F3FC-443F-9ED5-BC111DAA3693}">
      <dgm:prSet/>
      <dgm:spPr/>
      <dgm:t>
        <a:bodyPr/>
        <a:lstStyle/>
        <a:p>
          <a:endParaRPr lang="en-US"/>
        </a:p>
      </dgm:t>
    </dgm:pt>
    <dgm:pt modelId="{93C66C30-5D6A-47A9-9D83-27B652F04128}">
      <dgm:prSet phldrT="[Text]" custT="1"/>
      <dgm:spPr/>
      <dgm:t>
        <a:bodyPr/>
        <a:lstStyle/>
        <a:p>
          <a:r>
            <a:rPr lang="en-US" sz="2400" dirty="0">
              <a:latin typeface="Franklin Gothic Medium Cond" panose="020B0606030402020204" pitchFamily="34" charset="0"/>
            </a:rPr>
            <a:t>Nominal Interest</a:t>
          </a:r>
        </a:p>
      </dgm:t>
    </dgm:pt>
    <dgm:pt modelId="{B877FE11-7CF7-4FFF-9AB4-B41A5BB65D54}" type="parTrans" cxnId="{8A1069A2-1438-4BA8-8E43-E64E193BF653}">
      <dgm:prSet/>
      <dgm:spPr/>
      <dgm:t>
        <a:bodyPr/>
        <a:lstStyle/>
        <a:p>
          <a:endParaRPr lang="en-US"/>
        </a:p>
      </dgm:t>
    </dgm:pt>
    <dgm:pt modelId="{759F6BC3-0D55-4A9B-9DE9-EC99912F5DE7}" type="sibTrans" cxnId="{8A1069A2-1438-4BA8-8E43-E64E193BF653}">
      <dgm:prSet/>
      <dgm:spPr/>
      <dgm:t>
        <a:bodyPr/>
        <a:lstStyle/>
        <a:p>
          <a:endParaRPr lang="en-US"/>
        </a:p>
      </dgm:t>
    </dgm:pt>
    <dgm:pt modelId="{2E4B9FB6-886A-452B-8115-7BCF05979F1E}">
      <dgm:prSet phldrT="[Text]" custT="1"/>
      <dgm:spPr/>
      <dgm:t>
        <a:bodyPr/>
        <a:lstStyle/>
        <a:p>
          <a:r>
            <a:rPr lang="en-US" sz="3600" dirty="0">
              <a:latin typeface="Franklin Gothic Medium Cond" panose="020B0606030402020204" pitchFamily="34" charset="0"/>
            </a:rPr>
            <a:t>9.25</a:t>
          </a:r>
        </a:p>
      </dgm:t>
    </dgm:pt>
    <dgm:pt modelId="{BABC9422-1BC7-49B0-9395-F2F334944890}" type="parTrans" cxnId="{00E37228-F2AC-44D0-8572-155730483C33}">
      <dgm:prSet/>
      <dgm:spPr/>
      <dgm:t>
        <a:bodyPr/>
        <a:lstStyle/>
        <a:p>
          <a:endParaRPr lang="en-US"/>
        </a:p>
      </dgm:t>
    </dgm:pt>
    <dgm:pt modelId="{FD0B50C3-7D19-49AF-B761-3EF25127785A}" type="sibTrans" cxnId="{00E37228-F2AC-44D0-8572-155730483C33}">
      <dgm:prSet/>
      <dgm:spPr/>
      <dgm:t>
        <a:bodyPr/>
        <a:lstStyle/>
        <a:p>
          <a:endParaRPr lang="en-US"/>
        </a:p>
      </dgm:t>
    </dgm:pt>
    <dgm:pt modelId="{AD91994B-D84A-4905-90BB-9082D57AE21B}">
      <dgm:prSet phldrT="[Text]" custT="1"/>
      <dgm:spPr/>
      <dgm:t>
        <a:bodyPr/>
        <a:lstStyle/>
        <a:p>
          <a:r>
            <a:rPr lang="en-US" sz="2400" dirty="0">
              <a:latin typeface="Franklin Gothic Medium Cond" panose="020B0606030402020204" pitchFamily="34" charset="0"/>
            </a:rPr>
            <a:t>Minus Inflation</a:t>
          </a:r>
        </a:p>
      </dgm:t>
    </dgm:pt>
    <dgm:pt modelId="{826CA65D-3D3A-4F05-AEC6-B25A4720860C}" type="parTrans" cxnId="{B8C2BE4D-BEC8-402D-A302-161DE00E7C15}">
      <dgm:prSet/>
      <dgm:spPr/>
      <dgm:t>
        <a:bodyPr/>
        <a:lstStyle/>
        <a:p>
          <a:endParaRPr lang="en-US"/>
        </a:p>
      </dgm:t>
    </dgm:pt>
    <dgm:pt modelId="{55425E88-AF54-4C8B-849E-6C0AE56F0639}" type="sibTrans" cxnId="{B8C2BE4D-BEC8-402D-A302-161DE00E7C15}">
      <dgm:prSet/>
      <dgm:spPr/>
      <dgm:t>
        <a:bodyPr/>
        <a:lstStyle/>
        <a:p>
          <a:endParaRPr lang="en-US"/>
        </a:p>
      </dgm:t>
    </dgm:pt>
    <dgm:pt modelId="{F76AA6F6-51BF-4761-B89D-CD1F95912819}">
      <dgm:prSet phldrT="[Text]" custT="1"/>
      <dgm:spPr>
        <a:solidFill>
          <a:schemeClr val="accent4">
            <a:lumMod val="50000"/>
          </a:schemeClr>
        </a:solidFill>
      </dgm:spPr>
      <dgm:t>
        <a:bodyPr/>
        <a:lstStyle/>
        <a:p>
          <a:r>
            <a:rPr lang="en-US" sz="3600" dirty="0">
              <a:latin typeface="Franklin Gothic Medium Cond" panose="020B0606030402020204" pitchFamily="34" charset="0"/>
            </a:rPr>
            <a:t>-11%</a:t>
          </a:r>
        </a:p>
      </dgm:t>
    </dgm:pt>
    <dgm:pt modelId="{1B85980E-453B-4C57-8F97-8FC472381CBA}" type="parTrans" cxnId="{45CBA61B-53FC-4BB6-913B-C9146FECF962}">
      <dgm:prSet/>
      <dgm:spPr/>
      <dgm:t>
        <a:bodyPr/>
        <a:lstStyle/>
        <a:p>
          <a:endParaRPr lang="en-US"/>
        </a:p>
      </dgm:t>
    </dgm:pt>
    <dgm:pt modelId="{46882116-0919-4155-B05F-23FABA9CD596}" type="sibTrans" cxnId="{45CBA61B-53FC-4BB6-913B-C9146FECF962}">
      <dgm:prSet/>
      <dgm:spPr/>
      <dgm:t>
        <a:bodyPr/>
        <a:lstStyle/>
        <a:p>
          <a:endParaRPr lang="en-US"/>
        </a:p>
      </dgm:t>
    </dgm:pt>
    <dgm:pt modelId="{29F74627-2E41-417A-A7F6-F93E792829A7}">
      <dgm:prSet phldrT="[Text]" custT="1"/>
      <dgm:spPr/>
      <dgm:t>
        <a:bodyPr/>
        <a:lstStyle/>
        <a:p>
          <a:r>
            <a:rPr lang="en-US" sz="2400" dirty="0">
              <a:latin typeface="Franklin Gothic Medium Cond" panose="020B0606030402020204" pitchFamily="34" charset="0"/>
            </a:rPr>
            <a:t>Real Interest Rate</a:t>
          </a:r>
        </a:p>
      </dgm:t>
    </dgm:pt>
    <dgm:pt modelId="{C4EE10E3-F082-4E85-A615-388E64E3BA90}" type="parTrans" cxnId="{032E6C54-7DB1-4403-81F5-CB538DEA691B}">
      <dgm:prSet/>
      <dgm:spPr/>
      <dgm:t>
        <a:bodyPr/>
        <a:lstStyle/>
        <a:p>
          <a:endParaRPr lang="en-US"/>
        </a:p>
      </dgm:t>
    </dgm:pt>
    <dgm:pt modelId="{0CAE316E-311C-4D51-A2BD-84BF6D9F8DEE}" type="sibTrans" cxnId="{032E6C54-7DB1-4403-81F5-CB538DEA691B}">
      <dgm:prSet/>
      <dgm:spPr/>
      <dgm:t>
        <a:bodyPr/>
        <a:lstStyle/>
        <a:p>
          <a:endParaRPr lang="en-US"/>
        </a:p>
      </dgm:t>
    </dgm:pt>
    <dgm:pt modelId="{4107C027-9C4F-44A4-9347-0FAEE476EC19}">
      <dgm:prSet phldrT="[Text]" custT="1"/>
      <dgm:spPr>
        <a:solidFill>
          <a:srgbClr val="FF0000"/>
        </a:solidFill>
      </dgm:spPr>
      <dgm:t>
        <a:bodyPr/>
        <a:lstStyle/>
        <a:p>
          <a:r>
            <a:rPr lang="en-US" sz="3600" dirty="0">
              <a:latin typeface="Franklin Gothic Medium Cond" panose="020B0606030402020204" pitchFamily="34" charset="0"/>
            </a:rPr>
            <a:t>-1.75</a:t>
          </a:r>
        </a:p>
      </dgm:t>
    </dgm:pt>
    <dgm:pt modelId="{34A100E8-E5F2-4A63-80E3-3A660E0471D5}" type="parTrans" cxnId="{9785CC7A-C9B8-4389-A63A-E23B372B575B}">
      <dgm:prSet/>
      <dgm:spPr/>
      <dgm:t>
        <a:bodyPr/>
        <a:lstStyle/>
        <a:p>
          <a:endParaRPr lang="en-US"/>
        </a:p>
      </dgm:t>
    </dgm:pt>
    <dgm:pt modelId="{17045544-76CB-4188-A578-9B93F4161D7D}" type="sibTrans" cxnId="{9785CC7A-C9B8-4389-A63A-E23B372B575B}">
      <dgm:prSet/>
      <dgm:spPr/>
      <dgm:t>
        <a:bodyPr/>
        <a:lstStyle/>
        <a:p>
          <a:endParaRPr lang="en-US"/>
        </a:p>
      </dgm:t>
    </dgm:pt>
    <dgm:pt modelId="{FC7C0F29-6018-4407-91FE-6595BD4347D7}" type="pres">
      <dgm:prSet presAssocID="{619A3ACF-6CB8-4288-92BD-3156A1653935}" presName="theList" presStyleCnt="0">
        <dgm:presLayoutVars>
          <dgm:dir/>
          <dgm:animLvl val="lvl"/>
          <dgm:resizeHandles val="exact"/>
        </dgm:presLayoutVars>
      </dgm:prSet>
      <dgm:spPr/>
    </dgm:pt>
    <dgm:pt modelId="{BB7227B1-62B4-4DD2-9753-B53ECCE0DC5B}" type="pres">
      <dgm:prSet presAssocID="{1C5E38C7-3BEA-4336-B8BE-5B9240200F71}" presName="compNode" presStyleCnt="0"/>
      <dgm:spPr/>
    </dgm:pt>
    <dgm:pt modelId="{F5E21416-11EF-465F-9558-6B8DFE732AAA}" type="pres">
      <dgm:prSet presAssocID="{1C5E38C7-3BEA-4336-B8BE-5B9240200F71}" presName="aNode" presStyleLbl="bgShp" presStyleIdx="0" presStyleCnt="4"/>
      <dgm:spPr/>
    </dgm:pt>
    <dgm:pt modelId="{26A8300D-D541-4E20-B344-B24F5D82384E}" type="pres">
      <dgm:prSet presAssocID="{1C5E38C7-3BEA-4336-B8BE-5B9240200F71}" presName="textNode" presStyleLbl="bgShp" presStyleIdx="0" presStyleCnt="4"/>
      <dgm:spPr/>
    </dgm:pt>
    <dgm:pt modelId="{F23455FA-FC4F-401E-91D8-8D1C127D2904}" type="pres">
      <dgm:prSet presAssocID="{1C5E38C7-3BEA-4336-B8BE-5B9240200F71}" presName="compChildNode" presStyleCnt="0"/>
      <dgm:spPr/>
    </dgm:pt>
    <dgm:pt modelId="{48133FCB-D472-4829-91B2-AD44C5D8FBF0}" type="pres">
      <dgm:prSet presAssocID="{1C5E38C7-3BEA-4336-B8BE-5B9240200F71}" presName="theInnerList" presStyleCnt="0"/>
      <dgm:spPr/>
    </dgm:pt>
    <dgm:pt modelId="{27BF976D-BEB3-4943-98AA-D510D685A8DE}" type="pres">
      <dgm:prSet presAssocID="{A1C1ED67-D118-4A1C-917B-8675B258407A}" presName="childNode" presStyleLbl="node1" presStyleIdx="0" presStyleCnt="4">
        <dgm:presLayoutVars>
          <dgm:bulletEnabled val="1"/>
        </dgm:presLayoutVars>
      </dgm:prSet>
      <dgm:spPr/>
    </dgm:pt>
    <dgm:pt modelId="{AD7AEBE1-81F4-4448-896D-2F87C5AF7FC4}" type="pres">
      <dgm:prSet presAssocID="{1C5E38C7-3BEA-4336-B8BE-5B9240200F71}" presName="aSpace" presStyleCnt="0"/>
      <dgm:spPr/>
    </dgm:pt>
    <dgm:pt modelId="{3A794DFA-D892-4D7A-B4FA-4B04C5C5E963}" type="pres">
      <dgm:prSet presAssocID="{93C66C30-5D6A-47A9-9D83-27B652F04128}" presName="compNode" presStyleCnt="0"/>
      <dgm:spPr/>
    </dgm:pt>
    <dgm:pt modelId="{652C91FB-2520-41DE-BC31-F0B4E44DA184}" type="pres">
      <dgm:prSet presAssocID="{93C66C30-5D6A-47A9-9D83-27B652F04128}" presName="aNode" presStyleLbl="bgShp" presStyleIdx="1" presStyleCnt="4"/>
      <dgm:spPr/>
    </dgm:pt>
    <dgm:pt modelId="{7D28AFDE-91D0-42F1-9FC6-DC806FBD5052}" type="pres">
      <dgm:prSet presAssocID="{93C66C30-5D6A-47A9-9D83-27B652F04128}" presName="textNode" presStyleLbl="bgShp" presStyleIdx="1" presStyleCnt="4"/>
      <dgm:spPr/>
    </dgm:pt>
    <dgm:pt modelId="{24655541-A241-430C-B8AC-F652A061130A}" type="pres">
      <dgm:prSet presAssocID="{93C66C30-5D6A-47A9-9D83-27B652F04128}" presName="compChildNode" presStyleCnt="0"/>
      <dgm:spPr/>
    </dgm:pt>
    <dgm:pt modelId="{F280D587-DEC7-4026-AE53-BAFFA96A37ED}" type="pres">
      <dgm:prSet presAssocID="{93C66C30-5D6A-47A9-9D83-27B652F04128}" presName="theInnerList" presStyleCnt="0"/>
      <dgm:spPr/>
    </dgm:pt>
    <dgm:pt modelId="{F710272A-EC41-420D-A255-B364FF0F5932}" type="pres">
      <dgm:prSet presAssocID="{2E4B9FB6-886A-452B-8115-7BCF05979F1E}" presName="childNode" presStyleLbl="node1" presStyleIdx="1" presStyleCnt="4">
        <dgm:presLayoutVars>
          <dgm:bulletEnabled val="1"/>
        </dgm:presLayoutVars>
      </dgm:prSet>
      <dgm:spPr/>
    </dgm:pt>
    <dgm:pt modelId="{68475A9D-0878-4329-A5D2-6040B2597325}" type="pres">
      <dgm:prSet presAssocID="{93C66C30-5D6A-47A9-9D83-27B652F04128}" presName="aSpace" presStyleCnt="0"/>
      <dgm:spPr/>
    </dgm:pt>
    <dgm:pt modelId="{C1F62D8F-B64B-4AB1-BD56-98825DC5C8AE}" type="pres">
      <dgm:prSet presAssocID="{AD91994B-D84A-4905-90BB-9082D57AE21B}" presName="compNode" presStyleCnt="0"/>
      <dgm:spPr/>
    </dgm:pt>
    <dgm:pt modelId="{F48F9382-512F-4E93-B3E2-5BAA87E307FD}" type="pres">
      <dgm:prSet presAssocID="{AD91994B-D84A-4905-90BB-9082D57AE21B}" presName="aNode" presStyleLbl="bgShp" presStyleIdx="2" presStyleCnt="4"/>
      <dgm:spPr/>
    </dgm:pt>
    <dgm:pt modelId="{36FA47E4-C8F4-4E78-AB5E-EFBE92D028EA}" type="pres">
      <dgm:prSet presAssocID="{AD91994B-D84A-4905-90BB-9082D57AE21B}" presName="textNode" presStyleLbl="bgShp" presStyleIdx="2" presStyleCnt="4"/>
      <dgm:spPr/>
    </dgm:pt>
    <dgm:pt modelId="{5CAEEA47-AC46-49AE-B503-F038E38E88F7}" type="pres">
      <dgm:prSet presAssocID="{AD91994B-D84A-4905-90BB-9082D57AE21B}" presName="compChildNode" presStyleCnt="0"/>
      <dgm:spPr/>
    </dgm:pt>
    <dgm:pt modelId="{7D24F032-5CCD-4C44-BD4F-BB67C16C1F80}" type="pres">
      <dgm:prSet presAssocID="{AD91994B-D84A-4905-90BB-9082D57AE21B}" presName="theInnerList" presStyleCnt="0"/>
      <dgm:spPr/>
    </dgm:pt>
    <dgm:pt modelId="{A358CFA5-930F-4104-B455-D5CA10FD8507}" type="pres">
      <dgm:prSet presAssocID="{F76AA6F6-51BF-4761-B89D-CD1F95912819}" presName="childNode" presStyleLbl="node1" presStyleIdx="2" presStyleCnt="4">
        <dgm:presLayoutVars>
          <dgm:bulletEnabled val="1"/>
        </dgm:presLayoutVars>
      </dgm:prSet>
      <dgm:spPr/>
    </dgm:pt>
    <dgm:pt modelId="{EE8DFE44-8E3F-4E43-8B76-0CD73663343D}" type="pres">
      <dgm:prSet presAssocID="{AD91994B-D84A-4905-90BB-9082D57AE21B}" presName="aSpace" presStyleCnt="0"/>
      <dgm:spPr/>
    </dgm:pt>
    <dgm:pt modelId="{72BB9BEC-01BE-48A9-AD93-95D9DDFB077A}" type="pres">
      <dgm:prSet presAssocID="{29F74627-2E41-417A-A7F6-F93E792829A7}" presName="compNode" presStyleCnt="0"/>
      <dgm:spPr/>
    </dgm:pt>
    <dgm:pt modelId="{562FD4D0-AB41-43AE-AA61-98F47EDFC1BC}" type="pres">
      <dgm:prSet presAssocID="{29F74627-2E41-417A-A7F6-F93E792829A7}" presName="aNode" presStyleLbl="bgShp" presStyleIdx="3" presStyleCnt="4"/>
      <dgm:spPr/>
    </dgm:pt>
    <dgm:pt modelId="{19C5C4B6-B432-46F1-9F7B-0543954C8776}" type="pres">
      <dgm:prSet presAssocID="{29F74627-2E41-417A-A7F6-F93E792829A7}" presName="textNode" presStyleLbl="bgShp" presStyleIdx="3" presStyleCnt="4"/>
      <dgm:spPr/>
    </dgm:pt>
    <dgm:pt modelId="{44C8B620-59CB-494F-AFA4-6503A8B65282}" type="pres">
      <dgm:prSet presAssocID="{29F74627-2E41-417A-A7F6-F93E792829A7}" presName="compChildNode" presStyleCnt="0"/>
      <dgm:spPr/>
    </dgm:pt>
    <dgm:pt modelId="{1A426257-C004-4D85-AE3F-1E864B92C185}" type="pres">
      <dgm:prSet presAssocID="{29F74627-2E41-417A-A7F6-F93E792829A7}" presName="theInnerList" presStyleCnt="0"/>
      <dgm:spPr/>
    </dgm:pt>
    <dgm:pt modelId="{060C3EA9-74B6-4BDC-8F7D-9EBED88BD69F}" type="pres">
      <dgm:prSet presAssocID="{4107C027-9C4F-44A4-9347-0FAEE476EC19}" presName="childNode" presStyleLbl="node1" presStyleIdx="3" presStyleCnt="4">
        <dgm:presLayoutVars>
          <dgm:bulletEnabled val="1"/>
        </dgm:presLayoutVars>
      </dgm:prSet>
      <dgm:spPr/>
    </dgm:pt>
  </dgm:ptLst>
  <dgm:cxnLst>
    <dgm:cxn modelId="{33740B1E-4411-435C-8667-CB3A879210A1}" type="presOf" srcId="{F76AA6F6-51BF-4761-B89D-CD1F95912819}" destId="{A358CFA5-930F-4104-B455-D5CA10FD8507}" srcOrd="0" destOrd="0" presId="urn:microsoft.com/office/officeart/2005/8/layout/lProcess2"/>
    <dgm:cxn modelId="{ED014C18-5556-47CB-8E3B-EDDADAA2C77F}" type="presOf" srcId="{1C5E38C7-3BEA-4336-B8BE-5B9240200F71}" destId="{26A8300D-D541-4E20-B344-B24F5D82384E}" srcOrd="1" destOrd="0" presId="urn:microsoft.com/office/officeart/2005/8/layout/lProcess2"/>
    <dgm:cxn modelId="{00E37228-F2AC-44D0-8572-155730483C33}" srcId="{93C66C30-5D6A-47A9-9D83-27B652F04128}" destId="{2E4B9FB6-886A-452B-8115-7BCF05979F1E}" srcOrd="0" destOrd="0" parTransId="{BABC9422-1BC7-49B0-9395-F2F334944890}" sibTransId="{FD0B50C3-7D19-49AF-B761-3EF25127785A}"/>
    <dgm:cxn modelId="{89960C62-F3FC-443F-9ED5-BC111DAA3693}" srcId="{1C5E38C7-3BEA-4336-B8BE-5B9240200F71}" destId="{A1C1ED67-D118-4A1C-917B-8675B258407A}" srcOrd="0" destOrd="0" parTransId="{618AA8E7-218D-46DB-BFF8-F5B5C75D59A3}" sibTransId="{0C0397B5-235A-4068-96C1-4D0F225EE840}"/>
    <dgm:cxn modelId="{B844CB1D-198C-42A4-8C0F-A163A36EF429}" type="presOf" srcId="{93C66C30-5D6A-47A9-9D83-27B652F04128}" destId="{7D28AFDE-91D0-42F1-9FC6-DC806FBD5052}" srcOrd="1" destOrd="0" presId="urn:microsoft.com/office/officeart/2005/8/layout/lProcess2"/>
    <dgm:cxn modelId="{BB64F1CA-0787-49FA-B980-F948AE0661BE}" type="presOf" srcId="{1C5E38C7-3BEA-4336-B8BE-5B9240200F71}" destId="{F5E21416-11EF-465F-9558-6B8DFE732AAA}" srcOrd="0" destOrd="0" presId="urn:microsoft.com/office/officeart/2005/8/layout/lProcess2"/>
    <dgm:cxn modelId="{DDA41C72-7667-4F8E-AE3A-772EBEA8D668}" srcId="{619A3ACF-6CB8-4288-92BD-3156A1653935}" destId="{1C5E38C7-3BEA-4336-B8BE-5B9240200F71}" srcOrd="0" destOrd="0" parTransId="{B989BA4B-2A67-4EE0-B2FE-3C5AF5922CC5}" sibTransId="{38B6D9EA-0838-4E81-B60F-AF30C1E34098}"/>
    <dgm:cxn modelId="{B8C2BE4D-BEC8-402D-A302-161DE00E7C15}" srcId="{619A3ACF-6CB8-4288-92BD-3156A1653935}" destId="{AD91994B-D84A-4905-90BB-9082D57AE21B}" srcOrd="2" destOrd="0" parTransId="{826CA65D-3D3A-4F05-AEC6-B25A4720860C}" sibTransId="{55425E88-AF54-4C8B-849E-6C0AE56F0639}"/>
    <dgm:cxn modelId="{B09E24F8-8C01-4145-B873-6876757528D5}" type="presOf" srcId="{2E4B9FB6-886A-452B-8115-7BCF05979F1E}" destId="{F710272A-EC41-420D-A255-B364FF0F5932}" srcOrd="0" destOrd="0" presId="urn:microsoft.com/office/officeart/2005/8/layout/lProcess2"/>
    <dgm:cxn modelId="{9785CC7A-C9B8-4389-A63A-E23B372B575B}" srcId="{29F74627-2E41-417A-A7F6-F93E792829A7}" destId="{4107C027-9C4F-44A4-9347-0FAEE476EC19}" srcOrd="0" destOrd="0" parTransId="{34A100E8-E5F2-4A63-80E3-3A660E0471D5}" sibTransId="{17045544-76CB-4188-A578-9B93F4161D7D}"/>
    <dgm:cxn modelId="{B7A05CDF-4F59-470A-B50B-3E28FEE9332D}" type="presOf" srcId="{AD91994B-D84A-4905-90BB-9082D57AE21B}" destId="{36FA47E4-C8F4-4E78-AB5E-EFBE92D028EA}" srcOrd="1" destOrd="0" presId="urn:microsoft.com/office/officeart/2005/8/layout/lProcess2"/>
    <dgm:cxn modelId="{45CBA61B-53FC-4BB6-913B-C9146FECF962}" srcId="{AD91994B-D84A-4905-90BB-9082D57AE21B}" destId="{F76AA6F6-51BF-4761-B89D-CD1F95912819}" srcOrd="0" destOrd="0" parTransId="{1B85980E-453B-4C57-8F97-8FC472381CBA}" sibTransId="{46882116-0919-4155-B05F-23FABA9CD596}"/>
    <dgm:cxn modelId="{808AE584-095C-48BB-84CF-1E6A601FA6D0}" type="presOf" srcId="{93C66C30-5D6A-47A9-9D83-27B652F04128}" destId="{652C91FB-2520-41DE-BC31-F0B4E44DA184}" srcOrd="0" destOrd="0" presId="urn:microsoft.com/office/officeart/2005/8/layout/lProcess2"/>
    <dgm:cxn modelId="{CDA982C5-EEEF-4DE6-9ECE-D4ACD3130FF8}" type="presOf" srcId="{29F74627-2E41-417A-A7F6-F93E792829A7}" destId="{562FD4D0-AB41-43AE-AA61-98F47EDFC1BC}" srcOrd="0" destOrd="0" presId="urn:microsoft.com/office/officeart/2005/8/layout/lProcess2"/>
    <dgm:cxn modelId="{032E6C54-7DB1-4403-81F5-CB538DEA691B}" srcId="{619A3ACF-6CB8-4288-92BD-3156A1653935}" destId="{29F74627-2E41-417A-A7F6-F93E792829A7}" srcOrd="3" destOrd="0" parTransId="{C4EE10E3-F082-4E85-A615-388E64E3BA90}" sibTransId="{0CAE316E-311C-4D51-A2BD-84BF6D9F8DEE}"/>
    <dgm:cxn modelId="{58DB9995-8DD1-4916-8504-CD934EFF4D2A}" type="presOf" srcId="{619A3ACF-6CB8-4288-92BD-3156A1653935}" destId="{FC7C0F29-6018-4407-91FE-6595BD4347D7}" srcOrd="0" destOrd="0" presId="urn:microsoft.com/office/officeart/2005/8/layout/lProcess2"/>
    <dgm:cxn modelId="{3458E8A9-7B37-4861-B043-5DCBFE1C1C01}" type="presOf" srcId="{29F74627-2E41-417A-A7F6-F93E792829A7}" destId="{19C5C4B6-B432-46F1-9F7B-0543954C8776}" srcOrd="1" destOrd="0" presId="urn:microsoft.com/office/officeart/2005/8/layout/lProcess2"/>
    <dgm:cxn modelId="{DB8457CB-D33F-4695-A1B4-8E351C35B191}" type="presOf" srcId="{4107C027-9C4F-44A4-9347-0FAEE476EC19}" destId="{060C3EA9-74B6-4BDC-8F7D-9EBED88BD69F}" srcOrd="0" destOrd="0" presId="urn:microsoft.com/office/officeart/2005/8/layout/lProcess2"/>
    <dgm:cxn modelId="{3C698FB7-6517-497A-8996-71E80B6DBEAD}" type="presOf" srcId="{AD91994B-D84A-4905-90BB-9082D57AE21B}" destId="{F48F9382-512F-4E93-B3E2-5BAA87E307FD}" srcOrd="0" destOrd="0" presId="urn:microsoft.com/office/officeart/2005/8/layout/lProcess2"/>
    <dgm:cxn modelId="{8A1069A2-1438-4BA8-8E43-E64E193BF653}" srcId="{619A3ACF-6CB8-4288-92BD-3156A1653935}" destId="{93C66C30-5D6A-47A9-9D83-27B652F04128}" srcOrd="1" destOrd="0" parTransId="{B877FE11-7CF7-4FFF-9AB4-B41A5BB65D54}" sibTransId="{759F6BC3-0D55-4A9B-9DE9-EC99912F5DE7}"/>
    <dgm:cxn modelId="{DA651D58-0D96-40D2-B8A9-8A9EBB6816B6}" type="presOf" srcId="{A1C1ED67-D118-4A1C-917B-8675B258407A}" destId="{27BF976D-BEB3-4943-98AA-D510D685A8DE}" srcOrd="0" destOrd="0" presId="urn:microsoft.com/office/officeart/2005/8/layout/lProcess2"/>
    <dgm:cxn modelId="{0B42044D-E7C3-4AA2-A5A9-4375ACA6DCC0}" type="presParOf" srcId="{FC7C0F29-6018-4407-91FE-6595BD4347D7}" destId="{BB7227B1-62B4-4DD2-9753-B53ECCE0DC5B}" srcOrd="0" destOrd="0" presId="urn:microsoft.com/office/officeart/2005/8/layout/lProcess2"/>
    <dgm:cxn modelId="{30B9B085-6077-4631-B1FB-C9C0DD525170}" type="presParOf" srcId="{BB7227B1-62B4-4DD2-9753-B53ECCE0DC5B}" destId="{F5E21416-11EF-465F-9558-6B8DFE732AAA}" srcOrd="0" destOrd="0" presId="urn:microsoft.com/office/officeart/2005/8/layout/lProcess2"/>
    <dgm:cxn modelId="{CF025944-9270-4921-A7BB-8D6F4795BE3D}" type="presParOf" srcId="{BB7227B1-62B4-4DD2-9753-B53ECCE0DC5B}" destId="{26A8300D-D541-4E20-B344-B24F5D82384E}" srcOrd="1" destOrd="0" presId="urn:microsoft.com/office/officeart/2005/8/layout/lProcess2"/>
    <dgm:cxn modelId="{0141365B-03D2-4907-96BE-351B767EE0A3}" type="presParOf" srcId="{BB7227B1-62B4-4DD2-9753-B53ECCE0DC5B}" destId="{F23455FA-FC4F-401E-91D8-8D1C127D2904}" srcOrd="2" destOrd="0" presId="urn:microsoft.com/office/officeart/2005/8/layout/lProcess2"/>
    <dgm:cxn modelId="{0CE1EFFA-33AF-44F1-A655-697BA9A796E0}" type="presParOf" srcId="{F23455FA-FC4F-401E-91D8-8D1C127D2904}" destId="{48133FCB-D472-4829-91B2-AD44C5D8FBF0}" srcOrd="0" destOrd="0" presId="urn:microsoft.com/office/officeart/2005/8/layout/lProcess2"/>
    <dgm:cxn modelId="{77D2CA2D-CBBF-4D69-A700-B86B18486136}" type="presParOf" srcId="{48133FCB-D472-4829-91B2-AD44C5D8FBF0}" destId="{27BF976D-BEB3-4943-98AA-D510D685A8DE}" srcOrd="0" destOrd="0" presId="urn:microsoft.com/office/officeart/2005/8/layout/lProcess2"/>
    <dgm:cxn modelId="{A335CADA-998B-493E-BE8B-DDDD92FDF49D}" type="presParOf" srcId="{FC7C0F29-6018-4407-91FE-6595BD4347D7}" destId="{AD7AEBE1-81F4-4448-896D-2F87C5AF7FC4}" srcOrd="1" destOrd="0" presId="urn:microsoft.com/office/officeart/2005/8/layout/lProcess2"/>
    <dgm:cxn modelId="{E379175C-7ACC-486D-861B-3E8D9878E0FA}" type="presParOf" srcId="{FC7C0F29-6018-4407-91FE-6595BD4347D7}" destId="{3A794DFA-D892-4D7A-B4FA-4B04C5C5E963}" srcOrd="2" destOrd="0" presId="urn:microsoft.com/office/officeart/2005/8/layout/lProcess2"/>
    <dgm:cxn modelId="{C092E5D0-DE09-4EC9-AFFF-326F52A2D75E}" type="presParOf" srcId="{3A794DFA-D892-4D7A-B4FA-4B04C5C5E963}" destId="{652C91FB-2520-41DE-BC31-F0B4E44DA184}" srcOrd="0" destOrd="0" presId="urn:microsoft.com/office/officeart/2005/8/layout/lProcess2"/>
    <dgm:cxn modelId="{92399B4B-9CE4-4EB4-A45B-4BDAD0CB108E}" type="presParOf" srcId="{3A794DFA-D892-4D7A-B4FA-4B04C5C5E963}" destId="{7D28AFDE-91D0-42F1-9FC6-DC806FBD5052}" srcOrd="1" destOrd="0" presId="urn:microsoft.com/office/officeart/2005/8/layout/lProcess2"/>
    <dgm:cxn modelId="{1E355E57-3CB9-4C82-81C8-366312DA7EA2}" type="presParOf" srcId="{3A794DFA-D892-4D7A-B4FA-4B04C5C5E963}" destId="{24655541-A241-430C-B8AC-F652A061130A}" srcOrd="2" destOrd="0" presId="urn:microsoft.com/office/officeart/2005/8/layout/lProcess2"/>
    <dgm:cxn modelId="{8696AF28-8585-488F-87FB-ED0F0F8CB1CC}" type="presParOf" srcId="{24655541-A241-430C-B8AC-F652A061130A}" destId="{F280D587-DEC7-4026-AE53-BAFFA96A37ED}" srcOrd="0" destOrd="0" presId="urn:microsoft.com/office/officeart/2005/8/layout/lProcess2"/>
    <dgm:cxn modelId="{39E76128-9496-4432-9EAB-1F184E91046A}" type="presParOf" srcId="{F280D587-DEC7-4026-AE53-BAFFA96A37ED}" destId="{F710272A-EC41-420D-A255-B364FF0F5932}" srcOrd="0" destOrd="0" presId="urn:microsoft.com/office/officeart/2005/8/layout/lProcess2"/>
    <dgm:cxn modelId="{B44B5EA7-F9D4-4665-A37A-08BC365E5BCD}" type="presParOf" srcId="{FC7C0F29-6018-4407-91FE-6595BD4347D7}" destId="{68475A9D-0878-4329-A5D2-6040B2597325}" srcOrd="3" destOrd="0" presId="urn:microsoft.com/office/officeart/2005/8/layout/lProcess2"/>
    <dgm:cxn modelId="{E188A7AD-A8AA-44DB-9AF8-3BDB1D0A33D9}" type="presParOf" srcId="{FC7C0F29-6018-4407-91FE-6595BD4347D7}" destId="{C1F62D8F-B64B-4AB1-BD56-98825DC5C8AE}" srcOrd="4" destOrd="0" presId="urn:microsoft.com/office/officeart/2005/8/layout/lProcess2"/>
    <dgm:cxn modelId="{C4B02EE3-AD1D-4751-B22B-46BF8AACABCC}" type="presParOf" srcId="{C1F62D8F-B64B-4AB1-BD56-98825DC5C8AE}" destId="{F48F9382-512F-4E93-B3E2-5BAA87E307FD}" srcOrd="0" destOrd="0" presId="urn:microsoft.com/office/officeart/2005/8/layout/lProcess2"/>
    <dgm:cxn modelId="{9F75C6EB-A3C5-42E0-AA8D-E5D2BDB03B01}" type="presParOf" srcId="{C1F62D8F-B64B-4AB1-BD56-98825DC5C8AE}" destId="{36FA47E4-C8F4-4E78-AB5E-EFBE92D028EA}" srcOrd="1" destOrd="0" presId="urn:microsoft.com/office/officeart/2005/8/layout/lProcess2"/>
    <dgm:cxn modelId="{5D388DEF-1707-489E-A4A1-9A0B26AF1A18}" type="presParOf" srcId="{C1F62D8F-B64B-4AB1-BD56-98825DC5C8AE}" destId="{5CAEEA47-AC46-49AE-B503-F038E38E88F7}" srcOrd="2" destOrd="0" presId="urn:microsoft.com/office/officeart/2005/8/layout/lProcess2"/>
    <dgm:cxn modelId="{4BC98394-5FF6-4A34-83A3-625B189E3BE9}" type="presParOf" srcId="{5CAEEA47-AC46-49AE-B503-F038E38E88F7}" destId="{7D24F032-5CCD-4C44-BD4F-BB67C16C1F80}" srcOrd="0" destOrd="0" presId="urn:microsoft.com/office/officeart/2005/8/layout/lProcess2"/>
    <dgm:cxn modelId="{D9D551F0-4587-4C86-9830-D29E0312FBC6}" type="presParOf" srcId="{7D24F032-5CCD-4C44-BD4F-BB67C16C1F80}" destId="{A358CFA5-930F-4104-B455-D5CA10FD8507}" srcOrd="0" destOrd="0" presId="urn:microsoft.com/office/officeart/2005/8/layout/lProcess2"/>
    <dgm:cxn modelId="{D1B2F8A1-1F87-4909-AD7D-FD2070A37E14}" type="presParOf" srcId="{FC7C0F29-6018-4407-91FE-6595BD4347D7}" destId="{EE8DFE44-8E3F-4E43-8B76-0CD73663343D}" srcOrd="5" destOrd="0" presId="urn:microsoft.com/office/officeart/2005/8/layout/lProcess2"/>
    <dgm:cxn modelId="{955F064B-C69C-4527-9C68-6C1A1B398F4D}" type="presParOf" srcId="{FC7C0F29-6018-4407-91FE-6595BD4347D7}" destId="{72BB9BEC-01BE-48A9-AD93-95D9DDFB077A}" srcOrd="6" destOrd="0" presId="urn:microsoft.com/office/officeart/2005/8/layout/lProcess2"/>
    <dgm:cxn modelId="{C41809E0-1211-443A-A86E-2A43548422C1}" type="presParOf" srcId="{72BB9BEC-01BE-48A9-AD93-95D9DDFB077A}" destId="{562FD4D0-AB41-43AE-AA61-98F47EDFC1BC}" srcOrd="0" destOrd="0" presId="urn:microsoft.com/office/officeart/2005/8/layout/lProcess2"/>
    <dgm:cxn modelId="{F8797B56-5534-451C-A02B-8DC631320631}" type="presParOf" srcId="{72BB9BEC-01BE-48A9-AD93-95D9DDFB077A}" destId="{19C5C4B6-B432-46F1-9F7B-0543954C8776}" srcOrd="1" destOrd="0" presId="urn:microsoft.com/office/officeart/2005/8/layout/lProcess2"/>
    <dgm:cxn modelId="{43B695BA-D724-4918-BAED-5ECDC119D44F}" type="presParOf" srcId="{72BB9BEC-01BE-48A9-AD93-95D9DDFB077A}" destId="{44C8B620-59CB-494F-AFA4-6503A8B65282}" srcOrd="2" destOrd="0" presId="urn:microsoft.com/office/officeart/2005/8/layout/lProcess2"/>
    <dgm:cxn modelId="{21C391A1-9705-464A-B3D3-56FEF196C373}" type="presParOf" srcId="{44C8B620-59CB-494F-AFA4-6503A8B65282}" destId="{1A426257-C004-4D85-AE3F-1E864B92C185}" srcOrd="0" destOrd="0" presId="urn:microsoft.com/office/officeart/2005/8/layout/lProcess2"/>
    <dgm:cxn modelId="{56486F55-C5DE-4EFC-B226-034A95AD7F47}" type="presParOf" srcId="{1A426257-C004-4D85-AE3F-1E864B92C185}" destId="{060C3EA9-74B6-4BDC-8F7D-9EBED88BD69F}"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19A3ACF-6CB8-4288-92BD-3156A1653935}" type="doc">
      <dgm:prSet loTypeId="urn:microsoft.com/office/officeart/2005/8/layout/lProcess2" loCatId="relationship" qsTypeId="urn:microsoft.com/office/officeart/2005/8/quickstyle/simple1" qsCatId="simple" csTypeId="urn:microsoft.com/office/officeart/2005/8/colors/accent3_2" csCatId="accent3" phldr="1"/>
      <dgm:spPr/>
      <dgm:t>
        <a:bodyPr/>
        <a:lstStyle/>
        <a:p>
          <a:endParaRPr lang="en-US"/>
        </a:p>
      </dgm:t>
    </dgm:pt>
    <dgm:pt modelId="{1C5E38C7-3BEA-4336-B8BE-5B9240200F71}">
      <dgm:prSet phldrT="[Text]" custT="1"/>
      <dgm:spPr/>
      <dgm:t>
        <a:bodyPr/>
        <a:lstStyle/>
        <a:p>
          <a:r>
            <a:rPr lang="en-US" sz="2400" dirty="0">
              <a:latin typeface="Franklin Gothic Medium Cond" panose="020B0606030402020204" pitchFamily="34" charset="0"/>
            </a:rPr>
            <a:t>Year</a:t>
          </a:r>
        </a:p>
      </dgm:t>
    </dgm:pt>
    <dgm:pt modelId="{B989BA4B-2A67-4EE0-B2FE-3C5AF5922CC5}" type="parTrans" cxnId="{DDA41C72-7667-4F8E-AE3A-772EBEA8D668}">
      <dgm:prSet/>
      <dgm:spPr/>
      <dgm:t>
        <a:bodyPr/>
        <a:lstStyle/>
        <a:p>
          <a:endParaRPr lang="en-US"/>
        </a:p>
      </dgm:t>
    </dgm:pt>
    <dgm:pt modelId="{38B6D9EA-0838-4E81-B60F-AF30C1E34098}" type="sibTrans" cxnId="{DDA41C72-7667-4F8E-AE3A-772EBEA8D668}">
      <dgm:prSet/>
      <dgm:spPr/>
      <dgm:t>
        <a:bodyPr/>
        <a:lstStyle/>
        <a:p>
          <a:endParaRPr lang="en-US"/>
        </a:p>
      </dgm:t>
    </dgm:pt>
    <dgm:pt modelId="{A1C1ED67-D118-4A1C-917B-8675B258407A}">
      <dgm:prSet phldrT="[Text]" custT="1"/>
      <dgm:spPr/>
      <dgm:t>
        <a:bodyPr/>
        <a:lstStyle/>
        <a:p>
          <a:r>
            <a:rPr lang="en-US" sz="3600" dirty="0">
              <a:latin typeface="Franklin Gothic Medium Cond" panose="020B0606030402020204" pitchFamily="34" charset="0"/>
            </a:rPr>
            <a:t>2012</a:t>
          </a:r>
        </a:p>
      </dgm:t>
    </dgm:pt>
    <dgm:pt modelId="{618AA8E7-218D-46DB-BFF8-F5B5C75D59A3}" type="parTrans" cxnId="{89960C62-F3FC-443F-9ED5-BC111DAA3693}">
      <dgm:prSet/>
      <dgm:spPr/>
      <dgm:t>
        <a:bodyPr/>
        <a:lstStyle/>
        <a:p>
          <a:endParaRPr lang="en-US"/>
        </a:p>
      </dgm:t>
    </dgm:pt>
    <dgm:pt modelId="{0C0397B5-235A-4068-96C1-4D0F225EE840}" type="sibTrans" cxnId="{89960C62-F3FC-443F-9ED5-BC111DAA3693}">
      <dgm:prSet/>
      <dgm:spPr/>
      <dgm:t>
        <a:bodyPr/>
        <a:lstStyle/>
        <a:p>
          <a:endParaRPr lang="en-US"/>
        </a:p>
      </dgm:t>
    </dgm:pt>
    <dgm:pt modelId="{F07A6CC4-1C5B-4323-A2C0-2AA89A712256}">
      <dgm:prSet phldrT="[Text]" custT="1"/>
      <dgm:spPr/>
      <dgm:t>
        <a:bodyPr/>
        <a:lstStyle/>
        <a:p>
          <a:r>
            <a:rPr lang="en-US" sz="3600" dirty="0">
              <a:latin typeface="Franklin Gothic Medium Cond" panose="020B0606030402020204" pitchFamily="34" charset="0"/>
            </a:rPr>
            <a:t>2015</a:t>
          </a:r>
        </a:p>
      </dgm:t>
    </dgm:pt>
    <dgm:pt modelId="{BBF5CE84-8EA7-4C08-9F03-4FDE1582E360}" type="parTrans" cxnId="{1DEABFB4-8D03-4C47-8F7D-2851BBDDBC58}">
      <dgm:prSet/>
      <dgm:spPr/>
      <dgm:t>
        <a:bodyPr/>
        <a:lstStyle/>
        <a:p>
          <a:endParaRPr lang="en-US"/>
        </a:p>
      </dgm:t>
    </dgm:pt>
    <dgm:pt modelId="{E331AD62-07E1-410F-B30A-1A5D2823423C}" type="sibTrans" cxnId="{1DEABFB4-8D03-4C47-8F7D-2851BBDDBC58}">
      <dgm:prSet/>
      <dgm:spPr/>
      <dgm:t>
        <a:bodyPr/>
        <a:lstStyle/>
        <a:p>
          <a:endParaRPr lang="en-US"/>
        </a:p>
      </dgm:t>
    </dgm:pt>
    <dgm:pt modelId="{93C66C30-5D6A-47A9-9D83-27B652F04128}">
      <dgm:prSet phldrT="[Text]" custT="1"/>
      <dgm:spPr/>
      <dgm:t>
        <a:bodyPr/>
        <a:lstStyle/>
        <a:p>
          <a:r>
            <a:rPr lang="en-US" sz="2400" dirty="0">
              <a:latin typeface="Franklin Gothic Medium Cond" panose="020B0606030402020204" pitchFamily="34" charset="0"/>
            </a:rPr>
            <a:t>Nominal Interest</a:t>
          </a:r>
        </a:p>
      </dgm:t>
    </dgm:pt>
    <dgm:pt modelId="{B877FE11-7CF7-4FFF-9AB4-B41A5BB65D54}" type="parTrans" cxnId="{8A1069A2-1438-4BA8-8E43-E64E193BF653}">
      <dgm:prSet/>
      <dgm:spPr/>
      <dgm:t>
        <a:bodyPr/>
        <a:lstStyle/>
        <a:p>
          <a:endParaRPr lang="en-US"/>
        </a:p>
      </dgm:t>
    </dgm:pt>
    <dgm:pt modelId="{759F6BC3-0D55-4A9B-9DE9-EC99912F5DE7}" type="sibTrans" cxnId="{8A1069A2-1438-4BA8-8E43-E64E193BF653}">
      <dgm:prSet/>
      <dgm:spPr/>
      <dgm:t>
        <a:bodyPr/>
        <a:lstStyle/>
        <a:p>
          <a:endParaRPr lang="en-US"/>
        </a:p>
      </dgm:t>
    </dgm:pt>
    <dgm:pt modelId="{2E4B9FB6-886A-452B-8115-7BCF05979F1E}">
      <dgm:prSet phldrT="[Text]" custT="1"/>
      <dgm:spPr/>
      <dgm:t>
        <a:bodyPr/>
        <a:lstStyle/>
        <a:p>
          <a:r>
            <a:rPr lang="en-US" sz="3600" dirty="0">
              <a:latin typeface="Franklin Gothic Medium Cond" panose="020B0606030402020204" pitchFamily="34" charset="0"/>
            </a:rPr>
            <a:t>9.25</a:t>
          </a:r>
        </a:p>
      </dgm:t>
    </dgm:pt>
    <dgm:pt modelId="{BABC9422-1BC7-49B0-9395-F2F334944890}" type="parTrans" cxnId="{00E37228-F2AC-44D0-8572-155730483C33}">
      <dgm:prSet/>
      <dgm:spPr/>
      <dgm:t>
        <a:bodyPr/>
        <a:lstStyle/>
        <a:p>
          <a:endParaRPr lang="en-US"/>
        </a:p>
      </dgm:t>
    </dgm:pt>
    <dgm:pt modelId="{FD0B50C3-7D19-49AF-B761-3EF25127785A}" type="sibTrans" cxnId="{00E37228-F2AC-44D0-8572-155730483C33}">
      <dgm:prSet/>
      <dgm:spPr/>
      <dgm:t>
        <a:bodyPr/>
        <a:lstStyle/>
        <a:p>
          <a:endParaRPr lang="en-US"/>
        </a:p>
      </dgm:t>
    </dgm:pt>
    <dgm:pt modelId="{AD91994B-D84A-4905-90BB-9082D57AE21B}">
      <dgm:prSet phldrT="[Text]" custT="1"/>
      <dgm:spPr/>
      <dgm:t>
        <a:bodyPr/>
        <a:lstStyle/>
        <a:p>
          <a:r>
            <a:rPr lang="en-US" sz="2400" dirty="0">
              <a:latin typeface="Franklin Gothic Medium Cond" panose="020B0606030402020204" pitchFamily="34" charset="0"/>
            </a:rPr>
            <a:t>Minus Inflation</a:t>
          </a:r>
        </a:p>
      </dgm:t>
    </dgm:pt>
    <dgm:pt modelId="{826CA65D-3D3A-4F05-AEC6-B25A4720860C}" type="parTrans" cxnId="{B8C2BE4D-BEC8-402D-A302-161DE00E7C15}">
      <dgm:prSet/>
      <dgm:spPr/>
      <dgm:t>
        <a:bodyPr/>
        <a:lstStyle/>
        <a:p>
          <a:endParaRPr lang="en-US"/>
        </a:p>
      </dgm:t>
    </dgm:pt>
    <dgm:pt modelId="{55425E88-AF54-4C8B-849E-6C0AE56F0639}" type="sibTrans" cxnId="{B8C2BE4D-BEC8-402D-A302-161DE00E7C15}">
      <dgm:prSet/>
      <dgm:spPr/>
      <dgm:t>
        <a:bodyPr/>
        <a:lstStyle/>
        <a:p>
          <a:endParaRPr lang="en-US"/>
        </a:p>
      </dgm:t>
    </dgm:pt>
    <dgm:pt modelId="{F76AA6F6-51BF-4761-B89D-CD1F95912819}">
      <dgm:prSet phldrT="[Text]" custT="1"/>
      <dgm:spPr>
        <a:solidFill>
          <a:schemeClr val="accent4">
            <a:lumMod val="50000"/>
          </a:schemeClr>
        </a:solidFill>
      </dgm:spPr>
      <dgm:t>
        <a:bodyPr/>
        <a:lstStyle/>
        <a:p>
          <a:r>
            <a:rPr lang="en-US" sz="3600" dirty="0">
              <a:latin typeface="Franklin Gothic Medium Cond" panose="020B0606030402020204" pitchFamily="34" charset="0"/>
            </a:rPr>
            <a:t>-11%</a:t>
          </a:r>
        </a:p>
      </dgm:t>
    </dgm:pt>
    <dgm:pt modelId="{1B85980E-453B-4C57-8F97-8FC472381CBA}" type="parTrans" cxnId="{45CBA61B-53FC-4BB6-913B-C9146FECF962}">
      <dgm:prSet/>
      <dgm:spPr/>
      <dgm:t>
        <a:bodyPr/>
        <a:lstStyle/>
        <a:p>
          <a:endParaRPr lang="en-US"/>
        </a:p>
      </dgm:t>
    </dgm:pt>
    <dgm:pt modelId="{46882116-0919-4155-B05F-23FABA9CD596}" type="sibTrans" cxnId="{45CBA61B-53FC-4BB6-913B-C9146FECF962}">
      <dgm:prSet/>
      <dgm:spPr/>
      <dgm:t>
        <a:bodyPr/>
        <a:lstStyle/>
        <a:p>
          <a:endParaRPr lang="en-US"/>
        </a:p>
      </dgm:t>
    </dgm:pt>
    <dgm:pt modelId="{995CA89D-C1F8-4FEB-93B7-9ED65ECC85C3}">
      <dgm:prSet phldrT="[Text]" custT="1"/>
      <dgm:spPr>
        <a:solidFill>
          <a:schemeClr val="accent4">
            <a:lumMod val="50000"/>
          </a:schemeClr>
        </a:solidFill>
      </dgm:spPr>
      <dgm:t>
        <a:bodyPr/>
        <a:lstStyle/>
        <a:p>
          <a:r>
            <a:rPr lang="en-US" sz="3600" dirty="0">
              <a:latin typeface="Franklin Gothic Medium Cond" panose="020B0606030402020204" pitchFamily="34" charset="0"/>
            </a:rPr>
            <a:t>-5.4%</a:t>
          </a:r>
        </a:p>
      </dgm:t>
    </dgm:pt>
    <dgm:pt modelId="{09090611-B284-4908-8814-E68F7FC0BDEB}" type="parTrans" cxnId="{1CE16A54-6109-49A7-B899-A14A959348F3}">
      <dgm:prSet/>
      <dgm:spPr/>
      <dgm:t>
        <a:bodyPr/>
        <a:lstStyle/>
        <a:p>
          <a:endParaRPr lang="en-US"/>
        </a:p>
      </dgm:t>
    </dgm:pt>
    <dgm:pt modelId="{68DB69FF-DEF2-4FE6-963E-4AFF1A822D0E}" type="sibTrans" cxnId="{1CE16A54-6109-49A7-B899-A14A959348F3}">
      <dgm:prSet/>
      <dgm:spPr/>
      <dgm:t>
        <a:bodyPr/>
        <a:lstStyle/>
        <a:p>
          <a:endParaRPr lang="en-US"/>
        </a:p>
      </dgm:t>
    </dgm:pt>
    <dgm:pt modelId="{29F74627-2E41-417A-A7F6-F93E792829A7}">
      <dgm:prSet phldrT="[Text]" custT="1"/>
      <dgm:spPr/>
      <dgm:t>
        <a:bodyPr/>
        <a:lstStyle/>
        <a:p>
          <a:r>
            <a:rPr lang="en-US" sz="2400" dirty="0">
              <a:latin typeface="Franklin Gothic Medium Cond" panose="020B0606030402020204" pitchFamily="34" charset="0"/>
            </a:rPr>
            <a:t>Real Interest Rate</a:t>
          </a:r>
        </a:p>
      </dgm:t>
    </dgm:pt>
    <dgm:pt modelId="{C4EE10E3-F082-4E85-A615-388E64E3BA90}" type="parTrans" cxnId="{032E6C54-7DB1-4403-81F5-CB538DEA691B}">
      <dgm:prSet/>
      <dgm:spPr/>
      <dgm:t>
        <a:bodyPr/>
        <a:lstStyle/>
        <a:p>
          <a:endParaRPr lang="en-US"/>
        </a:p>
      </dgm:t>
    </dgm:pt>
    <dgm:pt modelId="{0CAE316E-311C-4D51-A2BD-84BF6D9F8DEE}" type="sibTrans" cxnId="{032E6C54-7DB1-4403-81F5-CB538DEA691B}">
      <dgm:prSet/>
      <dgm:spPr/>
      <dgm:t>
        <a:bodyPr/>
        <a:lstStyle/>
        <a:p>
          <a:endParaRPr lang="en-US"/>
        </a:p>
      </dgm:t>
    </dgm:pt>
    <dgm:pt modelId="{4107C027-9C4F-44A4-9347-0FAEE476EC19}">
      <dgm:prSet phldrT="[Text]" custT="1"/>
      <dgm:spPr>
        <a:solidFill>
          <a:srgbClr val="FF0000"/>
        </a:solidFill>
      </dgm:spPr>
      <dgm:t>
        <a:bodyPr/>
        <a:lstStyle/>
        <a:p>
          <a:r>
            <a:rPr lang="en-US" sz="3600" dirty="0">
              <a:latin typeface="Franklin Gothic Medium Cond" panose="020B0606030402020204" pitchFamily="34" charset="0"/>
            </a:rPr>
            <a:t>-1.75</a:t>
          </a:r>
        </a:p>
      </dgm:t>
    </dgm:pt>
    <dgm:pt modelId="{34A100E8-E5F2-4A63-80E3-3A660E0471D5}" type="parTrans" cxnId="{9785CC7A-C9B8-4389-A63A-E23B372B575B}">
      <dgm:prSet/>
      <dgm:spPr/>
      <dgm:t>
        <a:bodyPr/>
        <a:lstStyle/>
        <a:p>
          <a:endParaRPr lang="en-US"/>
        </a:p>
      </dgm:t>
    </dgm:pt>
    <dgm:pt modelId="{17045544-76CB-4188-A578-9B93F4161D7D}" type="sibTrans" cxnId="{9785CC7A-C9B8-4389-A63A-E23B372B575B}">
      <dgm:prSet/>
      <dgm:spPr/>
      <dgm:t>
        <a:bodyPr/>
        <a:lstStyle/>
        <a:p>
          <a:endParaRPr lang="en-US"/>
        </a:p>
      </dgm:t>
    </dgm:pt>
    <dgm:pt modelId="{BB0C4453-2B30-470A-ACA3-0BAF06AA0C52}">
      <dgm:prSet phldrT="[Text]" custT="1"/>
      <dgm:spPr/>
      <dgm:t>
        <a:bodyPr/>
        <a:lstStyle/>
        <a:p>
          <a:r>
            <a:rPr lang="en-US" sz="3600" dirty="0">
              <a:latin typeface="Franklin Gothic Medium Cond" panose="020B0606030402020204" pitchFamily="34" charset="0"/>
            </a:rPr>
            <a:t>7.00</a:t>
          </a:r>
        </a:p>
      </dgm:t>
    </dgm:pt>
    <dgm:pt modelId="{8C7910D3-1FBD-4172-B4BA-9347125E8DC0}" type="parTrans" cxnId="{26A0012D-7B60-4419-9CF9-ABF1D640F145}">
      <dgm:prSet/>
      <dgm:spPr/>
      <dgm:t>
        <a:bodyPr/>
        <a:lstStyle/>
        <a:p>
          <a:endParaRPr lang="en-US"/>
        </a:p>
      </dgm:t>
    </dgm:pt>
    <dgm:pt modelId="{6F853893-7A02-4722-B6FA-D5240C224EDA}" type="sibTrans" cxnId="{26A0012D-7B60-4419-9CF9-ABF1D640F145}">
      <dgm:prSet/>
      <dgm:spPr/>
      <dgm:t>
        <a:bodyPr/>
        <a:lstStyle/>
        <a:p>
          <a:endParaRPr lang="en-US"/>
        </a:p>
      </dgm:t>
    </dgm:pt>
    <dgm:pt modelId="{855A0E7B-87D1-4AE9-87CE-5F32D7B43233}">
      <dgm:prSet phldrT="[Text]" custT="1"/>
      <dgm:spPr>
        <a:solidFill>
          <a:srgbClr val="00B050"/>
        </a:solidFill>
      </dgm:spPr>
      <dgm:t>
        <a:bodyPr/>
        <a:lstStyle/>
        <a:p>
          <a:r>
            <a:rPr lang="en-US" sz="3600" dirty="0">
              <a:latin typeface="Franklin Gothic Medium Cond" panose="020B0606030402020204" pitchFamily="34" charset="0"/>
            </a:rPr>
            <a:t>+1.6</a:t>
          </a:r>
        </a:p>
      </dgm:t>
    </dgm:pt>
    <dgm:pt modelId="{B097FBA3-6E8D-491C-B505-42EFFFF1579E}" type="parTrans" cxnId="{A616CA35-EF9A-464C-99A2-A5860A70C6C8}">
      <dgm:prSet/>
      <dgm:spPr/>
      <dgm:t>
        <a:bodyPr/>
        <a:lstStyle/>
        <a:p>
          <a:endParaRPr lang="en-US"/>
        </a:p>
      </dgm:t>
    </dgm:pt>
    <dgm:pt modelId="{C207DFE3-FA9B-4383-96DF-67C310C729AB}" type="sibTrans" cxnId="{A616CA35-EF9A-464C-99A2-A5860A70C6C8}">
      <dgm:prSet/>
      <dgm:spPr/>
      <dgm:t>
        <a:bodyPr/>
        <a:lstStyle/>
        <a:p>
          <a:endParaRPr lang="en-US"/>
        </a:p>
      </dgm:t>
    </dgm:pt>
    <dgm:pt modelId="{FC7C0F29-6018-4407-91FE-6595BD4347D7}" type="pres">
      <dgm:prSet presAssocID="{619A3ACF-6CB8-4288-92BD-3156A1653935}" presName="theList" presStyleCnt="0">
        <dgm:presLayoutVars>
          <dgm:dir/>
          <dgm:animLvl val="lvl"/>
          <dgm:resizeHandles val="exact"/>
        </dgm:presLayoutVars>
      </dgm:prSet>
      <dgm:spPr/>
    </dgm:pt>
    <dgm:pt modelId="{BB7227B1-62B4-4DD2-9753-B53ECCE0DC5B}" type="pres">
      <dgm:prSet presAssocID="{1C5E38C7-3BEA-4336-B8BE-5B9240200F71}" presName="compNode" presStyleCnt="0"/>
      <dgm:spPr/>
    </dgm:pt>
    <dgm:pt modelId="{F5E21416-11EF-465F-9558-6B8DFE732AAA}" type="pres">
      <dgm:prSet presAssocID="{1C5E38C7-3BEA-4336-B8BE-5B9240200F71}" presName="aNode" presStyleLbl="bgShp" presStyleIdx="0" presStyleCnt="4"/>
      <dgm:spPr/>
    </dgm:pt>
    <dgm:pt modelId="{26A8300D-D541-4E20-B344-B24F5D82384E}" type="pres">
      <dgm:prSet presAssocID="{1C5E38C7-3BEA-4336-B8BE-5B9240200F71}" presName="textNode" presStyleLbl="bgShp" presStyleIdx="0" presStyleCnt="4"/>
      <dgm:spPr/>
    </dgm:pt>
    <dgm:pt modelId="{F23455FA-FC4F-401E-91D8-8D1C127D2904}" type="pres">
      <dgm:prSet presAssocID="{1C5E38C7-3BEA-4336-B8BE-5B9240200F71}" presName="compChildNode" presStyleCnt="0"/>
      <dgm:spPr/>
    </dgm:pt>
    <dgm:pt modelId="{48133FCB-D472-4829-91B2-AD44C5D8FBF0}" type="pres">
      <dgm:prSet presAssocID="{1C5E38C7-3BEA-4336-B8BE-5B9240200F71}" presName="theInnerList" presStyleCnt="0"/>
      <dgm:spPr/>
    </dgm:pt>
    <dgm:pt modelId="{27BF976D-BEB3-4943-98AA-D510D685A8DE}" type="pres">
      <dgm:prSet presAssocID="{A1C1ED67-D118-4A1C-917B-8675B258407A}" presName="childNode" presStyleLbl="node1" presStyleIdx="0" presStyleCnt="8">
        <dgm:presLayoutVars>
          <dgm:bulletEnabled val="1"/>
        </dgm:presLayoutVars>
      </dgm:prSet>
      <dgm:spPr/>
    </dgm:pt>
    <dgm:pt modelId="{073D0DD1-CECB-4EDC-878A-C38E1CF140D6}" type="pres">
      <dgm:prSet presAssocID="{A1C1ED67-D118-4A1C-917B-8675B258407A}" presName="aSpace2" presStyleCnt="0"/>
      <dgm:spPr/>
    </dgm:pt>
    <dgm:pt modelId="{AEA3F19C-CE06-4F53-BE95-88D409F2531F}" type="pres">
      <dgm:prSet presAssocID="{F07A6CC4-1C5B-4323-A2C0-2AA89A712256}" presName="childNode" presStyleLbl="node1" presStyleIdx="1" presStyleCnt="8">
        <dgm:presLayoutVars>
          <dgm:bulletEnabled val="1"/>
        </dgm:presLayoutVars>
      </dgm:prSet>
      <dgm:spPr/>
    </dgm:pt>
    <dgm:pt modelId="{AD7AEBE1-81F4-4448-896D-2F87C5AF7FC4}" type="pres">
      <dgm:prSet presAssocID="{1C5E38C7-3BEA-4336-B8BE-5B9240200F71}" presName="aSpace" presStyleCnt="0"/>
      <dgm:spPr/>
    </dgm:pt>
    <dgm:pt modelId="{3A794DFA-D892-4D7A-B4FA-4B04C5C5E963}" type="pres">
      <dgm:prSet presAssocID="{93C66C30-5D6A-47A9-9D83-27B652F04128}" presName="compNode" presStyleCnt="0"/>
      <dgm:spPr/>
    </dgm:pt>
    <dgm:pt modelId="{652C91FB-2520-41DE-BC31-F0B4E44DA184}" type="pres">
      <dgm:prSet presAssocID="{93C66C30-5D6A-47A9-9D83-27B652F04128}" presName="aNode" presStyleLbl="bgShp" presStyleIdx="1" presStyleCnt="4"/>
      <dgm:spPr/>
    </dgm:pt>
    <dgm:pt modelId="{7D28AFDE-91D0-42F1-9FC6-DC806FBD5052}" type="pres">
      <dgm:prSet presAssocID="{93C66C30-5D6A-47A9-9D83-27B652F04128}" presName="textNode" presStyleLbl="bgShp" presStyleIdx="1" presStyleCnt="4"/>
      <dgm:spPr/>
    </dgm:pt>
    <dgm:pt modelId="{24655541-A241-430C-B8AC-F652A061130A}" type="pres">
      <dgm:prSet presAssocID="{93C66C30-5D6A-47A9-9D83-27B652F04128}" presName="compChildNode" presStyleCnt="0"/>
      <dgm:spPr/>
    </dgm:pt>
    <dgm:pt modelId="{F280D587-DEC7-4026-AE53-BAFFA96A37ED}" type="pres">
      <dgm:prSet presAssocID="{93C66C30-5D6A-47A9-9D83-27B652F04128}" presName="theInnerList" presStyleCnt="0"/>
      <dgm:spPr/>
    </dgm:pt>
    <dgm:pt modelId="{F710272A-EC41-420D-A255-B364FF0F5932}" type="pres">
      <dgm:prSet presAssocID="{2E4B9FB6-886A-452B-8115-7BCF05979F1E}" presName="childNode" presStyleLbl="node1" presStyleIdx="2" presStyleCnt="8">
        <dgm:presLayoutVars>
          <dgm:bulletEnabled val="1"/>
        </dgm:presLayoutVars>
      </dgm:prSet>
      <dgm:spPr/>
    </dgm:pt>
    <dgm:pt modelId="{21EB85C5-1204-4A13-BC75-FEE2075FC422}" type="pres">
      <dgm:prSet presAssocID="{2E4B9FB6-886A-452B-8115-7BCF05979F1E}" presName="aSpace2" presStyleCnt="0"/>
      <dgm:spPr/>
    </dgm:pt>
    <dgm:pt modelId="{444D9615-5452-450D-8CC0-ECB95E195E33}" type="pres">
      <dgm:prSet presAssocID="{BB0C4453-2B30-470A-ACA3-0BAF06AA0C52}" presName="childNode" presStyleLbl="node1" presStyleIdx="3" presStyleCnt="8">
        <dgm:presLayoutVars>
          <dgm:bulletEnabled val="1"/>
        </dgm:presLayoutVars>
      </dgm:prSet>
      <dgm:spPr/>
    </dgm:pt>
    <dgm:pt modelId="{68475A9D-0878-4329-A5D2-6040B2597325}" type="pres">
      <dgm:prSet presAssocID="{93C66C30-5D6A-47A9-9D83-27B652F04128}" presName="aSpace" presStyleCnt="0"/>
      <dgm:spPr/>
    </dgm:pt>
    <dgm:pt modelId="{C1F62D8F-B64B-4AB1-BD56-98825DC5C8AE}" type="pres">
      <dgm:prSet presAssocID="{AD91994B-D84A-4905-90BB-9082D57AE21B}" presName="compNode" presStyleCnt="0"/>
      <dgm:spPr/>
    </dgm:pt>
    <dgm:pt modelId="{F48F9382-512F-4E93-B3E2-5BAA87E307FD}" type="pres">
      <dgm:prSet presAssocID="{AD91994B-D84A-4905-90BB-9082D57AE21B}" presName="aNode" presStyleLbl="bgShp" presStyleIdx="2" presStyleCnt="4"/>
      <dgm:spPr/>
    </dgm:pt>
    <dgm:pt modelId="{36FA47E4-C8F4-4E78-AB5E-EFBE92D028EA}" type="pres">
      <dgm:prSet presAssocID="{AD91994B-D84A-4905-90BB-9082D57AE21B}" presName="textNode" presStyleLbl="bgShp" presStyleIdx="2" presStyleCnt="4"/>
      <dgm:spPr/>
    </dgm:pt>
    <dgm:pt modelId="{5CAEEA47-AC46-49AE-B503-F038E38E88F7}" type="pres">
      <dgm:prSet presAssocID="{AD91994B-D84A-4905-90BB-9082D57AE21B}" presName="compChildNode" presStyleCnt="0"/>
      <dgm:spPr/>
    </dgm:pt>
    <dgm:pt modelId="{7D24F032-5CCD-4C44-BD4F-BB67C16C1F80}" type="pres">
      <dgm:prSet presAssocID="{AD91994B-D84A-4905-90BB-9082D57AE21B}" presName="theInnerList" presStyleCnt="0"/>
      <dgm:spPr/>
    </dgm:pt>
    <dgm:pt modelId="{A358CFA5-930F-4104-B455-D5CA10FD8507}" type="pres">
      <dgm:prSet presAssocID="{F76AA6F6-51BF-4761-B89D-CD1F95912819}" presName="childNode" presStyleLbl="node1" presStyleIdx="4" presStyleCnt="8">
        <dgm:presLayoutVars>
          <dgm:bulletEnabled val="1"/>
        </dgm:presLayoutVars>
      </dgm:prSet>
      <dgm:spPr/>
    </dgm:pt>
    <dgm:pt modelId="{59B5751A-84E0-458F-A7DB-66BA930A6BB0}" type="pres">
      <dgm:prSet presAssocID="{F76AA6F6-51BF-4761-B89D-CD1F95912819}" presName="aSpace2" presStyleCnt="0"/>
      <dgm:spPr/>
    </dgm:pt>
    <dgm:pt modelId="{D2A4A6C3-94BF-41F6-829B-F04436C58D25}" type="pres">
      <dgm:prSet presAssocID="{995CA89D-C1F8-4FEB-93B7-9ED65ECC85C3}" presName="childNode" presStyleLbl="node1" presStyleIdx="5" presStyleCnt="8">
        <dgm:presLayoutVars>
          <dgm:bulletEnabled val="1"/>
        </dgm:presLayoutVars>
      </dgm:prSet>
      <dgm:spPr/>
    </dgm:pt>
    <dgm:pt modelId="{EE8DFE44-8E3F-4E43-8B76-0CD73663343D}" type="pres">
      <dgm:prSet presAssocID="{AD91994B-D84A-4905-90BB-9082D57AE21B}" presName="aSpace" presStyleCnt="0"/>
      <dgm:spPr/>
    </dgm:pt>
    <dgm:pt modelId="{72BB9BEC-01BE-48A9-AD93-95D9DDFB077A}" type="pres">
      <dgm:prSet presAssocID="{29F74627-2E41-417A-A7F6-F93E792829A7}" presName="compNode" presStyleCnt="0"/>
      <dgm:spPr/>
    </dgm:pt>
    <dgm:pt modelId="{562FD4D0-AB41-43AE-AA61-98F47EDFC1BC}" type="pres">
      <dgm:prSet presAssocID="{29F74627-2E41-417A-A7F6-F93E792829A7}" presName="aNode" presStyleLbl="bgShp" presStyleIdx="3" presStyleCnt="4"/>
      <dgm:spPr/>
    </dgm:pt>
    <dgm:pt modelId="{19C5C4B6-B432-46F1-9F7B-0543954C8776}" type="pres">
      <dgm:prSet presAssocID="{29F74627-2E41-417A-A7F6-F93E792829A7}" presName="textNode" presStyleLbl="bgShp" presStyleIdx="3" presStyleCnt="4"/>
      <dgm:spPr/>
    </dgm:pt>
    <dgm:pt modelId="{44C8B620-59CB-494F-AFA4-6503A8B65282}" type="pres">
      <dgm:prSet presAssocID="{29F74627-2E41-417A-A7F6-F93E792829A7}" presName="compChildNode" presStyleCnt="0"/>
      <dgm:spPr/>
    </dgm:pt>
    <dgm:pt modelId="{1A426257-C004-4D85-AE3F-1E864B92C185}" type="pres">
      <dgm:prSet presAssocID="{29F74627-2E41-417A-A7F6-F93E792829A7}" presName="theInnerList" presStyleCnt="0"/>
      <dgm:spPr/>
    </dgm:pt>
    <dgm:pt modelId="{060C3EA9-74B6-4BDC-8F7D-9EBED88BD69F}" type="pres">
      <dgm:prSet presAssocID="{4107C027-9C4F-44A4-9347-0FAEE476EC19}" presName="childNode" presStyleLbl="node1" presStyleIdx="6" presStyleCnt="8">
        <dgm:presLayoutVars>
          <dgm:bulletEnabled val="1"/>
        </dgm:presLayoutVars>
      </dgm:prSet>
      <dgm:spPr/>
    </dgm:pt>
    <dgm:pt modelId="{C5D6A76B-0CD2-432A-884F-047D871A0CFF}" type="pres">
      <dgm:prSet presAssocID="{4107C027-9C4F-44A4-9347-0FAEE476EC19}" presName="aSpace2" presStyleCnt="0"/>
      <dgm:spPr/>
    </dgm:pt>
    <dgm:pt modelId="{DA22DC10-A60F-41A6-B7DF-07AF8F79A7D4}" type="pres">
      <dgm:prSet presAssocID="{855A0E7B-87D1-4AE9-87CE-5F32D7B43233}" presName="childNode" presStyleLbl="node1" presStyleIdx="7" presStyleCnt="8">
        <dgm:presLayoutVars>
          <dgm:bulletEnabled val="1"/>
        </dgm:presLayoutVars>
      </dgm:prSet>
      <dgm:spPr/>
    </dgm:pt>
  </dgm:ptLst>
  <dgm:cxnLst>
    <dgm:cxn modelId="{ED014C18-5556-47CB-8E3B-EDDADAA2C77F}" type="presOf" srcId="{1C5E38C7-3BEA-4336-B8BE-5B9240200F71}" destId="{26A8300D-D541-4E20-B344-B24F5D82384E}" srcOrd="1" destOrd="0" presId="urn:microsoft.com/office/officeart/2005/8/layout/lProcess2"/>
    <dgm:cxn modelId="{58DB9995-8DD1-4916-8504-CD934EFF4D2A}" type="presOf" srcId="{619A3ACF-6CB8-4288-92BD-3156A1653935}" destId="{FC7C0F29-6018-4407-91FE-6595BD4347D7}" srcOrd="0" destOrd="0" presId="urn:microsoft.com/office/officeart/2005/8/layout/lProcess2"/>
    <dgm:cxn modelId="{10FDA629-A330-4CE6-892F-16BD570B9759}" type="presOf" srcId="{F07A6CC4-1C5B-4323-A2C0-2AA89A712256}" destId="{AEA3F19C-CE06-4F53-BE95-88D409F2531F}" srcOrd="0" destOrd="0" presId="urn:microsoft.com/office/officeart/2005/8/layout/lProcess2"/>
    <dgm:cxn modelId="{26A0012D-7B60-4419-9CF9-ABF1D640F145}" srcId="{93C66C30-5D6A-47A9-9D83-27B652F04128}" destId="{BB0C4453-2B30-470A-ACA3-0BAF06AA0C52}" srcOrd="1" destOrd="0" parTransId="{8C7910D3-1FBD-4172-B4BA-9347125E8DC0}" sibTransId="{6F853893-7A02-4722-B6FA-D5240C224EDA}"/>
    <dgm:cxn modelId="{47E734F9-2700-447F-963C-A14AD5B58ADC}" type="presOf" srcId="{855A0E7B-87D1-4AE9-87CE-5F32D7B43233}" destId="{DA22DC10-A60F-41A6-B7DF-07AF8F79A7D4}" srcOrd="0" destOrd="0" presId="urn:microsoft.com/office/officeart/2005/8/layout/lProcess2"/>
    <dgm:cxn modelId="{B7A05CDF-4F59-470A-B50B-3E28FEE9332D}" type="presOf" srcId="{AD91994B-D84A-4905-90BB-9082D57AE21B}" destId="{36FA47E4-C8F4-4E78-AB5E-EFBE92D028EA}" srcOrd="1" destOrd="0" presId="urn:microsoft.com/office/officeart/2005/8/layout/lProcess2"/>
    <dgm:cxn modelId="{B8C2BE4D-BEC8-402D-A302-161DE00E7C15}" srcId="{619A3ACF-6CB8-4288-92BD-3156A1653935}" destId="{AD91994B-D84A-4905-90BB-9082D57AE21B}" srcOrd="2" destOrd="0" parTransId="{826CA65D-3D3A-4F05-AEC6-B25A4720860C}" sibTransId="{55425E88-AF54-4C8B-849E-6C0AE56F0639}"/>
    <dgm:cxn modelId="{DB8457CB-D33F-4695-A1B4-8E351C35B191}" type="presOf" srcId="{4107C027-9C4F-44A4-9347-0FAEE476EC19}" destId="{060C3EA9-74B6-4BDC-8F7D-9EBED88BD69F}" srcOrd="0" destOrd="0" presId="urn:microsoft.com/office/officeart/2005/8/layout/lProcess2"/>
    <dgm:cxn modelId="{1CE16A54-6109-49A7-B899-A14A959348F3}" srcId="{AD91994B-D84A-4905-90BB-9082D57AE21B}" destId="{995CA89D-C1F8-4FEB-93B7-9ED65ECC85C3}" srcOrd="1" destOrd="0" parTransId="{09090611-B284-4908-8814-E68F7FC0BDEB}" sibTransId="{68DB69FF-DEF2-4FE6-963E-4AFF1A822D0E}"/>
    <dgm:cxn modelId="{8A1069A2-1438-4BA8-8E43-E64E193BF653}" srcId="{619A3ACF-6CB8-4288-92BD-3156A1653935}" destId="{93C66C30-5D6A-47A9-9D83-27B652F04128}" srcOrd="1" destOrd="0" parTransId="{B877FE11-7CF7-4FFF-9AB4-B41A5BB65D54}" sibTransId="{759F6BC3-0D55-4A9B-9DE9-EC99912F5DE7}"/>
    <dgm:cxn modelId="{CDA982C5-EEEF-4DE6-9ECE-D4ACD3130FF8}" type="presOf" srcId="{29F74627-2E41-417A-A7F6-F93E792829A7}" destId="{562FD4D0-AB41-43AE-AA61-98F47EDFC1BC}" srcOrd="0" destOrd="0" presId="urn:microsoft.com/office/officeart/2005/8/layout/lProcess2"/>
    <dgm:cxn modelId="{1DEABFB4-8D03-4C47-8F7D-2851BBDDBC58}" srcId="{1C5E38C7-3BEA-4336-B8BE-5B9240200F71}" destId="{F07A6CC4-1C5B-4323-A2C0-2AA89A712256}" srcOrd="1" destOrd="0" parTransId="{BBF5CE84-8EA7-4C08-9F03-4FDE1582E360}" sibTransId="{E331AD62-07E1-410F-B30A-1A5D2823423C}"/>
    <dgm:cxn modelId="{00E37228-F2AC-44D0-8572-155730483C33}" srcId="{93C66C30-5D6A-47A9-9D83-27B652F04128}" destId="{2E4B9FB6-886A-452B-8115-7BCF05979F1E}" srcOrd="0" destOrd="0" parTransId="{BABC9422-1BC7-49B0-9395-F2F334944890}" sibTransId="{FD0B50C3-7D19-49AF-B761-3EF25127785A}"/>
    <dgm:cxn modelId="{45CBA61B-53FC-4BB6-913B-C9146FECF962}" srcId="{AD91994B-D84A-4905-90BB-9082D57AE21B}" destId="{F76AA6F6-51BF-4761-B89D-CD1F95912819}" srcOrd="0" destOrd="0" parTransId="{1B85980E-453B-4C57-8F97-8FC472381CBA}" sibTransId="{46882116-0919-4155-B05F-23FABA9CD596}"/>
    <dgm:cxn modelId="{DCE0E22E-E02F-4398-9729-7F29CC08FE65}" type="presOf" srcId="{BB0C4453-2B30-470A-ACA3-0BAF06AA0C52}" destId="{444D9615-5452-450D-8CC0-ECB95E195E33}" srcOrd="0" destOrd="0" presId="urn:microsoft.com/office/officeart/2005/8/layout/lProcess2"/>
    <dgm:cxn modelId="{3C698FB7-6517-497A-8996-71E80B6DBEAD}" type="presOf" srcId="{AD91994B-D84A-4905-90BB-9082D57AE21B}" destId="{F48F9382-512F-4E93-B3E2-5BAA87E307FD}" srcOrd="0" destOrd="0" presId="urn:microsoft.com/office/officeart/2005/8/layout/lProcess2"/>
    <dgm:cxn modelId="{B09E24F8-8C01-4145-B873-6876757528D5}" type="presOf" srcId="{2E4B9FB6-886A-452B-8115-7BCF05979F1E}" destId="{F710272A-EC41-420D-A255-B364FF0F5932}" srcOrd="0" destOrd="0" presId="urn:microsoft.com/office/officeart/2005/8/layout/lProcess2"/>
    <dgm:cxn modelId="{DDA41C72-7667-4F8E-AE3A-772EBEA8D668}" srcId="{619A3ACF-6CB8-4288-92BD-3156A1653935}" destId="{1C5E38C7-3BEA-4336-B8BE-5B9240200F71}" srcOrd="0" destOrd="0" parTransId="{B989BA4B-2A67-4EE0-B2FE-3C5AF5922CC5}" sibTransId="{38B6D9EA-0838-4E81-B60F-AF30C1E34098}"/>
    <dgm:cxn modelId="{B844CB1D-198C-42A4-8C0F-A163A36EF429}" type="presOf" srcId="{93C66C30-5D6A-47A9-9D83-27B652F04128}" destId="{7D28AFDE-91D0-42F1-9FC6-DC806FBD5052}" srcOrd="1" destOrd="0" presId="urn:microsoft.com/office/officeart/2005/8/layout/lProcess2"/>
    <dgm:cxn modelId="{A616CA35-EF9A-464C-99A2-A5860A70C6C8}" srcId="{29F74627-2E41-417A-A7F6-F93E792829A7}" destId="{855A0E7B-87D1-4AE9-87CE-5F32D7B43233}" srcOrd="1" destOrd="0" parTransId="{B097FBA3-6E8D-491C-B505-42EFFFF1579E}" sibTransId="{C207DFE3-FA9B-4383-96DF-67C310C729AB}"/>
    <dgm:cxn modelId="{032E6C54-7DB1-4403-81F5-CB538DEA691B}" srcId="{619A3ACF-6CB8-4288-92BD-3156A1653935}" destId="{29F74627-2E41-417A-A7F6-F93E792829A7}" srcOrd="3" destOrd="0" parTransId="{C4EE10E3-F082-4E85-A615-388E64E3BA90}" sibTransId="{0CAE316E-311C-4D51-A2BD-84BF6D9F8DEE}"/>
    <dgm:cxn modelId="{3458E8A9-7B37-4861-B043-5DCBFE1C1C01}" type="presOf" srcId="{29F74627-2E41-417A-A7F6-F93E792829A7}" destId="{19C5C4B6-B432-46F1-9F7B-0543954C8776}" srcOrd="1" destOrd="0" presId="urn:microsoft.com/office/officeart/2005/8/layout/lProcess2"/>
    <dgm:cxn modelId="{31C93EB0-765A-4CED-B57F-760C072246CD}" type="presOf" srcId="{995CA89D-C1F8-4FEB-93B7-9ED65ECC85C3}" destId="{D2A4A6C3-94BF-41F6-829B-F04436C58D25}" srcOrd="0" destOrd="0" presId="urn:microsoft.com/office/officeart/2005/8/layout/lProcess2"/>
    <dgm:cxn modelId="{808AE584-095C-48BB-84CF-1E6A601FA6D0}" type="presOf" srcId="{93C66C30-5D6A-47A9-9D83-27B652F04128}" destId="{652C91FB-2520-41DE-BC31-F0B4E44DA184}" srcOrd="0" destOrd="0" presId="urn:microsoft.com/office/officeart/2005/8/layout/lProcess2"/>
    <dgm:cxn modelId="{89960C62-F3FC-443F-9ED5-BC111DAA3693}" srcId="{1C5E38C7-3BEA-4336-B8BE-5B9240200F71}" destId="{A1C1ED67-D118-4A1C-917B-8675B258407A}" srcOrd="0" destOrd="0" parTransId="{618AA8E7-218D-46DB-BFF8-F5B5C75D59A3}" sibTransId="{0C0397B5-235A-4068-96C1-4D0F225EE840}"/>
    <dgm:cxn modelId="{DA651D58-0D96-40D2-B8A9-8A9EBB6816B6}" type="presOf" srcId="{A1C1ED67-D118-4A1C-917B-8675B258407A}" destId="{27BF976D-BEB3-4943-98AA-D510D685A8DE}" srcOrd="0" destOrd="0" presId="urn:microsoft.com/office/officeart/2005/8/layout/lProcess2"/>
    <dgm:cxn modelId="{9785CC7A-C9B8-4389-A63A-E23B372B575B}" srcId="{29F74627-2E41-417A-A7F6-F93E792829A7}" destId="{4107C027-9C4F-44A4-9347-0FAEE476EC19}" srcOrd="0" destOrd="0" parTransId="{34A100E8-E5F2-4A63-80E3-3A660E0471D5}" sibTransId="{17045544-76CB-4188-A578-9B93F4161D7D}"/>
    <dgm:cxn modelId="{33740B1E-4411-435C-8667-CB3A879210A1}" type="presOf" srcId="{F76AA6F6-51BF-4761-B89D-CD1F95912819}" destId="{A358CFA5-930F-4104-B455-D5CA10FD8507}" srcOrd="0" destOrd="0" presId="urn:microsoft.com/office/officeart/2005/8/layout/lProcess2"/>
    <dgm:cxn modelId="{BB64F1CA-0787-49FA-B980-F948AE0661BE}" type="presOf" srcId="{1C5E38C7-3BEA-4336-B8BE-5B9240200F71}" destId="{F5E21416-11EF-465F-9558-6B8DFE732AAA}" srcOrd="0" destOrd="0" presId="urn:microsoft.com/office/officeart/2005/8/layout/lProcess2"/>
    <dgm:cxn modelId="{0B42044D-E7C3-4AA2-A5A9-4375ACA6DCC0}" type="presParOf" srcId="{FC7C0F29-6018-4407-91FE-6595BD4347D7}" destId="{BB7227B1-62B4-4DD2-9753-B53ECCE0DC5B}" srcOrd="0" destOrd="0" presId="urn:microsoft.com/office/officeart/2005/8/layout/lProcess2"/>
    <dgm:cxn modelId="{30B9B085-6077-4631-B1FB-C9C0DD525170}" type="presParOf" srcId="{BB7227B1-62B4-4DD2-9753-B53ECCE0DC5B}" destId="{F5E21416-11EF-465F-9558-6B8DFE732AAA}" srcOrd="0" destOrd="0" presId="urn:microsoft.com/office/officeart/2005/8/layout/lProcess2"/>
    <dgm:cxn modelId="{CF025944-9270-4921-A7BB-8D6F4795BE3D}" type="presParOf" srcId="{BB7227B1-62B4-4DD2-9753-B53ECCE0DC5B}" destId="{26A8300D-D541-4E20-B344-B24F5D82384E}" srcOrd="1" destOrd="0" presId="urn:microsoft.com/office/officeart/2005/8/layout/lProcess2"/>
    <dgm:cxn modelId="{0141365B-03D2-4907-96BE-351B767EE0A3}" type="presParOf" srcId="{BB7227B1-62B4-4DD2-9753-B53ECCE0DC5B}" destId="{F23455FA-FC4F-401E-91D8-8D1C127D2904}" srcOrd="2" destOrd="0" presId="urn:microsoft.com/office/officeart/2005/8/layout/lProcess2"/>
    <dgm:cxn modelId="{0CE1EFFA-33AF-44F1-A655-697BA9A796E0}" type="presParOf" srcId="{F23455FA-FC4F-401E-91D8-8D1C127D2904}" destId="{48133FCB-D472-4829-91B2-AD44C5D8FBF0}" srcOrd="0" destOrd="0" presId="urn:microsoft.com/office/officeart/2005/8/layout/lProcess2"/>
    <dgm:cxn modelId="{77D2CA2D-CBBF-4D69-A700-B86B18486136}" type="presParOf" srcId="{48133FCB-D472-4829-91B2-AD44C5D8FBF0}" destId="{27BF976D-BEB3-4943-98AA-D510D685A8DE}" srcOrd="0" destOrd="0" presId="urn:microsoft.com/office/officeart/2005/8/layout/lProcess2"/>
    <dgm:cxn modelId="{4973396D-2573-4A09-9D6E-ED4C486EF32A}" type="presParOf" srcId="{48133FCB-D472-4829-91B2-AD44C5D8FBF0}" destId="{073D0DD1-CECB-4EDC-878A-C38E1CF140D6}" srcOrd="1" destOrd="0" presId="urn:microsoft.com/office/officeart/2005/8/layout/lProcess2"/>
    <dgm:cxn modelId="{C29F6B54-8925-401B-9EC0-3DA61AE9C2F8}" type="presParOf" srcId="{48133FCB-D472-4829-91B2-AD44C5D8FBF0}" destId="{AEA3F19C-CE06-4F53-BE95-88D409F2531F}" srcOrd="2" destOrd="0" presId="urn:microsoft.com/office/officeart/2005/8/layout/lProcess2"/>
    <dgm:cxn modelId="{A335CADA-998B-493E-BE8B-DDDD92FDF49D}" type="presParOf" srcId="{FC7C0F29-6018-4407-91FE-6595BD4347D7}" destId="{AD7AEBE1-81F4-4448-896D-2F87C5AF7FC4}" srcOrd="1" destOrd="0" presId="urn:microsoft.com/office/officeart/2005/8/layout/lProcess2"/>
    <dgm:cxn modelId="{E379175C-7ACC-486D-861B-3E8D9878E0FA}" type="presParOf" srcId="{FC7C0F29-6018-4407-91FE-6595BD4347D7}" destId="{3A794DFA-D892-4D7A-B4FA-4B04C5C5E963}" srcOrd="2" destOrd="0" presId="urn:microsoft.com/office/officeart/2005/8/layout/lProcess2"/>
    <dgm:cxn modelId="{C092E5D0-DE09-4EC9-AFFF-326F52A2D75E}" type="presParOf" srcId="{3A794DFA-D892-4D7A-B4FA-4B04C5C5E963}" destId="{652C91FB-2520-41DE-BC31-F0B4E44DA184}" srcOrd="0" destOrd="0" presId="urn:microsoft.com/office/officeart/2005/8/layout/lProcess2"/>
    <dgm:cxn modelId="{92399B4B-9CE4-4EB4-A45B-4BDAD0CB108E}" type="presParOf" srcId="{3A794DFA-D892-4D7A-B4FA-4B04C5C5E963}" destId="{7D28AFDE-91D0-42F1-9FC6-DC806FBD5052}" srcOrd="1" destOrd="0" presId="urn:microsoft.com/office/officeart/2005/8/layout/lProcess2"/>
    <dgm:cxn modelId="{1E355E57-3CB9-4C82-81C8-366312DA7EA2}" type="presParOf" srcId="{3A794DFA-D892-4D7A-B4FA-4B04C5C5E963}" destId="{24655541-A241-430C-B8AC-F652A061130A}" srcOrd="2" destOrd="0" presId="urn:microsoft.com/office/officeart/2005/8/layout/lProcess2"/>
    <dgm:cxn modelId="{8696AF28-8585-488F-87FB-ED0F0F8CB1CC}" type="presParOf" srcId="{24655541-A241-430C-B8AC-F652A061130A}" destId="{F280D587-DEC7-4026-AE53-BAFFA96A37ED}" srcOrd="0" destOrd="0" presId="urn:microsoft.com/office/officeart/2005/8/layout/lProcess2"/>
    <dgm:cxn modelId="{39E76128-9496-4432-9EAB-1F184E91046A}" type="presParOf" srcId="{F280D587-DEC7-4026-AE53-BAFFA96A37ED}" destId="{F710272A-EC41-420D-A255-B364FF0F5932}" srcOrd="0" destOrd="0" presId="urn:microsoft.com/office/officeart/2005/8/layout/lProcess2"/>
    <dgm:cxn modelId="{BE870890-8D82-4B04-9508-913346876C4A}" type="presParOf" srcId="{F280D587-DEC7-4026-AE53-BAFFA96A37ED}" destId="{21EB85C5-1204-4A13-BC75-FEE2075FC422}" srcOrd="1" destOrd="0" presId="urn:microsoft.com/office/officeart/2005/8/layout/lProcess2"/>
    <dgm:cxn modelId="{9524961D-3845-4A1D-84B2-C17C94C83B70}" type="presParOf" srcId="{F280D587-DEC7-4026-AE53-BAFFA96A37ED}" destId="{444D9615-5452-450D-8CC0-ECB95E195E33}" srcOrd="2" destOrd="0" presId="urn:microsoft.com/office/officeart/2005/8/layout/lProcess2"/>
    <dgm:cxn modelId="{B44B5EA7-F9D4-4665-A37A-08BC365E5BCD}" type="presParOf" srcId="{FC7C0F29-6018-4407-91FE-6595BD4347D7}" destId="{68475A9D-0878-4329-A5D2-6040B2597325}" srcOrd="3" destOrd="0" presId="urn:microsoft.com/office/officeart/2005/8/layout/lProcess2"/>
    <dgm:cxn modelId="{E188A7AD-A8AA-44DB-9AF8-3BDB1D0A33D9}" type="presParOf" srcId="{FC7C0F29-6018-4407-91FE-6595BD4347D7}" destId="{C1F62D8F-B64B-4AB1-BD56-98825DC5C8AE}" srcOrd="4" destOrd="0" presId="urn:microsoft.com/office/officeart/2005/8/layout/lProcess2"/>
    <dgm:cxn modelId="{C4B02EE3-AD1D-4751-B22B-46BF8AACABCC}" type="presParOf" srcId="{C1F62D8F-B64B-4AB1-BD56-98825DC5C8AE}" destId="{F48F9382-512F-4E93-B3E2-5BAA87E307FD}" srcOrd="0" destOrd="0" presId="urn:microsoft.com/office/officeart/2005/8/layout/lProcess2"/>
    <dgm:cxn modelId="{9F75C6EB-A3C5-42E0-AA8D-E5D2BDB03B01}" type="presParOf" srcId="{C1F62D8F-B64B-4AB1-BD56-98825DC5C8AE}" destId="{36FA47E4-C8F4-4E78-AB5E-EFBE92D028EA}" srcOrd="1" destOrd="0" presId="urn:microsoft.com/office/officeart/2005/8/layout/lProcess2"/>
    <dgm:cxn modelId="{5D388DEF-1707-489E-A4A1-9A0B26AF1A18}" type="presParOf" srcId="{C1F62D8F-B64B-4AB1-BD56-98825DC5C8AE}" destId="{5CAEEA47-AC46-49AE-B503-F038E38E88F7}" srcOrd="2" destOrd="0" presId="urn:microsoft.com/office/officeart/2005/8/layout/lProcess2"/>
    <dgm:cxn modelId="{4BC98394-5FF6-4A34-83A3-625B189E3BE9}" type="presParOf" srcId="{5CAEEA47-AC46-49AE-B503-F038E38E88F7}" destId="{7D24F032-5CCD-4C44-BD4F-BB67C16C1F80}" srcOrd="0" destOrd="0" presId="urn:microsoft.com/office/officeart/2005/8/layout/lProcess2"/>
    <dgm:cxn modelId="{D9D551F0-4587-4C86-9830-D29E0312FBC6}" type="presParOf" srcId="{7D24F032-5CCD-4C44-BD4F-BB67C16C1F80}" destId="{A358CFA5-930F-4104-B455-D5CA10FD8507}" srcOrd="0" destOrd="0" presId="urn:microsoft.com/office/officeart/2005/8/layout/lProcess2"/>
    <dgm:cxn modelId="{3BFBB396-C06E-4C84-AE7E-41539902ABED}" type="presParOf" srcId="{7D24F032-5CCD-4C44-BD4F-BB67C16C1F80}" destId="{59B5751A-84E0-458F-A7DB-66BA930A6BB0}" srcOrd="1" destOrd="0" presId="urn:microsoft.com/office/officeart/2005/8/layout/lProcess2"/>
    <dgm:cxn modelId="{8CF75DB1-918B-4461-9FDA-2662255446C7}" type="presParOf" srcId="{7D24F032-5CCD-4C44-BD4F-BB67C16C1F80}" destId="{D2A4A6C3-94BF-41F6-829B-F04436C58D25}" srcOrd="2" destOrd="0" presId="urn:microsoft.com/office/officeart/2005/8/layout/lProcess2"/>
    <dgm:cxn modelId="{D1B2F8A1-1F87-4909-AD7D-FD2070A37E14}" type="presParOf" srcId="{FC7C0F29-6018-4407-91FE-6595BD4347D7}" destId="{EE8DFE44-8E3F-4E43-8B76-0CD73663343D}" srcOrd="5" destOrd="0" presId="urn:microsoft.com/office/officeart/2005/8/layout/lProcess2"/>
    <dgm:cxn modelId="{955F064B-C69C-4527-9C68-6C1A1B398F4D}" type="presParOf" srcId="{FC7C0F29-6018-4407-91FE-6595BD4347D7}" destId="{72BB9BEC-01BE-48A9-AD93-95D9DDFB077A}" srcOrd="6" destOrd="0" presId="urn:microsoft.com/office/officeart/2005/8/layout/lProcess2"/>
    <dgm:cxn modelId="{C41809E0-1211-443A-A86E-2A43548422C1}" type="presParOf" srcId="{72BB9BEC-01BE-48A9-AD93-95D9DDFB077A}" destId="{562FD4D0-AB41-43AE-AA61-98F47EDFC1BC}" srcOrd="0" destOrd="0" presId="urn:microsoft.com/office/officeart/2005/8/layout/lProcess2"/>
    <dgm:cxn modelId="{F8797B56-5534-451C-A02B-8DC631320631}" type="presParOf" srcId="{72BB9BEC-01BE-48A9-AD93-95D9DDFB077A}" destId="{19C5C4B6-B432-46F1-9F7B-0543954C8776}" srcOrd="1" destOrd="0" presId="urn:microsoft.com/office/officeart/2005/8/layout/lProcess2"/>
    <dgm:cxn modelId="{43B695BA-D724-4918-BAED-5ECDC119D44F}" type="presParOf" srcId="{72BB9BEC-01BE-48A9-AD93-95D9DDFB077A}" destId="{44C8B620-59CB-494F-AFA4-6503A8B65282}" srcOrd="2" destOrd="0" presId="urn:microsoft.com/office/officeart/2005/8/layout/lProcess2"/>
    <dgm:cxn modelId="{21C391A1-9705-464A-B3D3-56FEF196C373}" type="presParOf" srcId="{44C8B620-59CB-494F-AFA4-6503A8B65282}" destId="{1A426257-C004-4D85-AE3F-1E864B92C185}" srcOrd="0" destOrd="0" presId="urn:microsoft.com/office/officeart/2005/8/layout/lProcess2"/>
    <dgm:cxn modelId="{56486F55-C5DE-4EFC-B226-034A95AD7F47}" type="presParOf" srcId="{1A426257-C004-4D85-AE3F-1E864B92C185}" destId="{060C3EA9-74B6-4BDC-8F7D-9EBED88BD69F}" srcOrd="0" destOrd="0" presId="urn:microsoft.com/office/officeart/2005/8/layout/lProcess2"/>
    <dgm:cxn modelId="{0672A2C1-780B-4585-89CA-E6A94915253F}" type="presParOf" srcId="{1A426257-C004-4D85-AE3F-1E864B92C185}" destId="{C5D6A76B-0CD2-432A-884F-047D871A0CFF}" srcOrd="1" destOrd="0" presId="urn:microsoft.com/office/officeart/2005/8/layout/lProcess2"/>
    <dgm:cxn modelId="{0AE8D976-1868-4719-889E-B5882377021B}" type="presParOf" srcId="{1A426257-C004-4D85-AE3F-1E864B92C185}" destId="{DA22DC10-A60F-41A6-B7DF-07AF8F79A7D4}"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745EA44-3DBA-45BB-BD68-A0A2315C84CA}" type="doc">
      <dgm:prSet loTypeId="urn:microsoft.com/office/officeart/2009/3/layout/PlusandMinus" loCatId="relationship" qsTypeId="urn:microsoft.com/office/officeart/2005/8/quickstyle/simple1" qsCatId="simple" csTypeId="urn:microsoft.com/office/officeart/2005/8/colors/colorful1" csCatId="colorful" phldr="1"/>
      <dgm:spPr/>
      <dgm:t>
        <a:bodyPr/>
        <a:lstStyle/>
        <a:p>
          <a:endParaRPr lang="en-US"/>
        </a:p>
      </dgm:t>
    </dgm:pt>
    <dgm:pt modelId="{E1E7B4E3-1E6B-4590-8EB4-68EA1BB90B4E}">
      <dgm:prSet phldrT="[Text]" custT="1"/>
      <dgm:spPr/>
      <dgm:t>
        <a:bodyPr/>
        <a:lstStyle/>
        <a:p>
          <a:r>
            <a:rPr lang="en-US" sz="2800" b="1">
              <a:solidFill>
                <a:schemeClr val="bg1">
                  <a:lumMod val="85000"/>
                  <a:lumOff val="15000"/>
                </a:schemeClr>
              </a:solidFill>
              <a:latin typeface="Franklin Gothic Medium Cond" panose="020B0606030402020204" pitchFamily="34" charset="0"/>
            </a:rPr>
            <a:t>Substitution Effect</a:t>
          </a:r>
          <a:endParaRPr lang="en-US" sz="2800" dirty="0">
            <a:solidFill>
              <a:schemeClr val="bg1">
                <a:lumMod val="85000"/>
                <a:lumOff val="15000"/>
              </a:schemeClr>
            </a:solidFill>
            <a:latin typeface="Franklin Gothic Medium Cond" panose="020B0606030402020204" pitchFamily="34" charset="0"/>
          </a:endParaRPr>
        </a:p>
      </dgm:t>
    </dgm:pt>
    <dgm:pt modelId="{80BBD414-8162-4935-B051-4370C634212D}" type="parTrans" cxnId="{F1F69E0D-0426-4B3B-AD1E-7E5C92F294D7}">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B275C037-113F-4B48-B8B9-437B4F0BBC2F}" type="sibTrans" cxnId="{F1F69E0D-0426-4B3B-AD1E-7E5C92F294D7}">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3CE17168-4726-4CEB-A153-DB90A55C1F62}">
      <dgm:prSet custT="1"/>
      <dgm:spPr/>
      <dgm:t>
        <a:bodyPr/>
        <a:lstStyle/>
        <a:p>
          <a:r>
            <a:rPr lang="en-US" sz="2000">
              <a:solidFill>
                <a:schemeClr val="bg1">
                  <a:lumMod val="85000"/>
                  <a:lumOff val="15000"/>
                </a:schemeClr>
              </a:solidFill>
              <a:latin typeface="Franklin Gothic Medium Cond" panose="020B0606030402020204" pitchFamily="34" charset="0"/>
            </a:rPr>
            <a:t>Save now, consume later.</a:t>
          </a:r>
        </a:p>
      </dgm:t>
    </dgm:pt>
    <dgm:pt modelId="{BF60D2D9-B577-4235-8166-7B561DC3A94D}" type="parTrans" cxnId="{2E2801D4-700B-4F71-8EBA-AEF849A22C6F}">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6E6EC8C8-736B-4DD4-ABBC-D86F0379C5E0}" type="sibTrans" cxnId="{2E2801D4-700B-4F71-8EBA-AEF849A22C6F}">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4112E42F-AF1A-403C-AB44-DF3F013B8DD6}">
      <dgm:prSet custT="1"/>
      <dgm:spPr/>
      <dgm:t>
        <a:bodyPr/>
        <a:lstStyle/>
        <a:p>
          <a:r>
            <a:rPr lang="en-US" sz="2000">
              <a:solidFill>
                <a:schemeClr val="bg1">
                  <a:lumMod val="85000"/>
                  <a:lumOff val="15000"/>
                </a:schemeClr>
              </a:solidFill>
              <a:latin typeface="Franklin Gothic Medium Cond" panose="020B0606030402020204" pitchFamily="34" charset="0"/>
            </a:rPr>
            <a:t>But may be diverted to PPF, KVP offering Higher % than FD?</a:t>
          </a:r>
          <a:endParaRPr lang="en-US" sz="2000" dirty="0">
            <a:solidFill>
              <a:schemeClr val="bg1">
                <a:lumMod val="85000"/>
                <a:lumOff val="15000"/>
              </a:schemeClr>
            </a:solidFill>
            <a:latin typeface="Franklin Gothic Medium Cond" panose="020B0606030402020204" pitchFamily="34" charset="0"/>
          </a:endParaRPr>
        </a:p>
      </dgm:t>
    </dgm:pt>
    <dgm:pt modelId="{D0A3E127-D5E1-49C9-A6EE-CD5A2236C167}" type="parTrans" cxnId="{D01C632A-5671-486C-A189-39769383DCE1}">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C41005B2-CA8E-419E-8C55-70B3507590F8}" type="sibTrans" cxnId="{D01C632A-5671-486C-A189-39769383DCE1}">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86BF2DFE-EFE1-413B-A469-A355E8DDD9A1}">
      <dgm:prSet custT="1"/>
      <dgm:spPr/>
      <dgm:t>
        <a:bodyPr/>
        <a:lstStyle/>
        <a:p>
          <a:r>
            <a:rPr lang="en-US" sz="2800" b="1">
              <a:solidFill>
                <a:schemeClr val="bg1">
                  <a:lumMod val="85000"/>
                  <a:lumOff val="15000"/>
                </a:schemeClr>
              </a:solidFill>
              <a:latin typeface="Franklin Gothic Medium Cond" panose="020B0606030402020204" pitchFamily="34" charset="0"/>
            </a:rPr>
            <a:t>Wealth Effect</a:t>
          </a:r>
          <a:endParaRPr lang="en-US" sz="2800" dirty="0">
            <a:solidFill>
              <a:schemeClr val="bg1">
                <a:lumMod val="85000"/>
                <a:lumOff val="15000"/>
              </a:schemeClr>
            </a:solidFill>
            <a:latin typeface="Franklin Gothic Medium Cond" panose="020B0606030402020204" pitchFamily="34" charset="0"/>
          </a:endParaRPr>
        </a:p>
      </dgm:t>
    </dgm:pt>
    <dgm:pt modelId="{718EF7DE-776A-4D54-A723-F02EEE2F344B}" type="parTrans" cxnId="{6A4921E4-7F46-4E42-902B-6B54CA7EB7D4}">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2787FCEC-6BB1-4223-914D-BB2324A0AC4F}" type="sibTrans" cxnId="{6A4921E4-7F46-4E42-902B-6B54CA7EB7D4}">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7DCA668A-E1C8-4F06-8CC3-39B3293DA338}">
      <dgm:prSet custT="1"/>
      <dgm:spPr/>
      <dgm:t>
        <a:bodyPr/>
        <a:lstStyle/>
        <a:p>
          <a:r>
            <a:rPr lang="en-US" sz="2400">
              <a:solidFill>
                <a:schemeClr val="bg1">
                  <a:lumMod val="85000"/>
                  <a:lumOff val="15000"/>
                </a:schemeClr>
              </a:solidFill>
              <a:latin typeface="Franklin Gothic Medium Cond" panose="020B0606030402020204" pitchFamily="34" charset="0"/>
            </a:rPr>
            <a:t>Spend now, save later. (Nominal Interest Rate is low); GDP growth is consumption led (Survey)</a:t>
          </a:r>
          <a:endParaRPr lang="en-US" sz="2400" dirty="0">
            <a:solidFill>
              <a:schemeClr val="bg1">
                <a:lumMod val="85000"/>
                <a:lumOff val="15000"/>
              </a:schemeClr>
            </a:solidFill>
            <a:latin typeface="Franklin Gothic Medium Cond" panose="020B0606030402020204" pitchFamily="34" charset="0"/>
          </a:endParaRPr>
        </a:p>
      </dgm:t>
    </dgm:pt>
    <dgm:pt modelId="{5D01B6A8-1104-443C-B3FB-38ED507BB9C2}" type="parTrans" cxnId="{33A02DC9-A561-4221-B375-41C01A455534}">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09658FAB-1F42-4BD7-9117-40F08257C210}" type="sibTrans" cxnId="{33A02DC9-A561-4221-B375-41C01A455534}">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885BEEA8-9DF8-4087-9D9D-88CAA6040156}">
      <dgm:prSet custT="1"/>
      <dgm:spPr/>
      <dgm:t>
        <a:bodyPr/>
        <a:lstStyle/>
        <a:p>
          <a:r>
            <a:rPr lang="en-US" sz="2400">
              <a:solidFill>
                <a:schemeClr val="bg1">
                  <a:lumMod val="85000"/>
                  <a:lumOff val="15000"/>
                </a:schemeClr>
              </a:solidFill>
              <a:latin typeface="Franklin Gothic Medium Cond" panose="020B0606030402020204" pitchFamily="34" charset="0"/>
            </a:rPr>
            <a:t>~Election time, Public holds more Cash (Rajan)</a:t>
          </a:r>
          <a:endParaRPr lang="en-US" sz="2400" dirty="0">
            <a:solidFill>
              <a:schemeClr val="bg1">
                <a:lumMod val="85000"/>
                <a:lumOff val="15000"/>
              </a:schemeClr>
            </a:solidFill>
            <a:latin typeface="Franklin Gothic Medium Cond" panose="020B0606030402020204" pitchFamily="34" charset="0"/>
          </a:endParaRPr>
        </a:p>
      </dgm:t>
    </dgm:pt>
    <dgm:pt modelId="{1A38A4A6-EB1C-42E3-9941-41F7E291DCBF}" type="parTrans" cxnId="{DACB6823-A20E-4B13-8FA1-2A210AB9C043}">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CAE16049-CE17-4077-A999-3287055320AC}" type="sibTrans" cxnId="{DACB6823-A20E-4B13-8FA1-2A210AB9C043}">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DDB6E85D-8237-41A4-8136-406C0CE268EA}">
      <dgm:prSet custT="1"/>
      <dgm:spPr/>
      <dgm:t>
        <a:bodyPr/>
        <a:lstStyle/>
        <a:p>
          <a:r>
            <a:rPr lang="en-US" sz="2400">
              <a:solidFill>
                <a:schemeClr val="bg1">
                  <a:lumMod val="85000"/>
                  <a:lumOff val="15000"/>
                </a:schemeClr>
              </a:solidFill>
              <a:latin typeface="Franklin Gothic Medium Cond" panose="020B0606030402020204" pitchFamily="34" charset="0"/>
            </a:rPr>
            <a:t>Outward remittances abroad, &gt;4 Bn$ gone since 2014; Sending to study abroad, close relatives, trip (SBI)</a:t>
          </a:r>
          <a:endParaRPr lang="en-US" sz="2400" dirty="0">
            <a:solidFill>
              <a:schemeClr val="bg1">
                <a:lumMod val="85000"/>
                <a:lumOff val="15000"/>
              </a:schemeClr>
            </a:solidFill>
            <a:latin typeface="Franklin Gothic Medium Cond" panose="020B0606030402020204" pitchFamily="34" charset="0"/>
          </a:endParaRPr>
        </a:p>
      </dgm:t>
    </dgm:pt>
    <dgm:pt modelId="{BD42EE39-449B-404C-8578-5BC558FE32E6}" type="parTrans" cxnId="{6A74B90C-AF1E-4647-999A-F23015681BEE}">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63A692A1-ECBF-4C12-810F-73D482A4B200}" type="sibTrans" cxnId="{6A74B90C-AF1E-4647-999A-F23015681BEE}">
      <dgm:prSet/>
      <dgm:spPr/>
      <dgm:t>
        <a:bodyPr/>
        <a:lstStyle/>
        <a:p>
          <a:endParaRPr lang="en-US" sz="2400">
            <a:solidFill>
              <a:schemeClr val="bg1">
                <a:lumMod val="85000"/>
                <a:lumOff val="15000"/>
              </a:schemeClr>
            </a:solidFill>
            <a:latin typeface="Franklin Gothic Medium Cond" panose="020B0606030402020204" pitchFamily="34" charset="0"/>
          </a:endParaRPr>
        </a:p>
      </dgm:t>
    </dgm:pt>
    <dgm:pt modelId="{E9C3741B-D828-4791-9D3D-7FE4CA16220D}">
      <dgm:prSet custT="1"/>
      <dgm:spPr/>
      <dgm:t>
        <a:bodyPr/>
        <a:lstStyle/>
        <a:p>
          <a:r>
            <a:rPr lang="en-US" sz="2000">
              <a:solidFill>
                <a:schemeClr val="bg1">
                  <a:lumMod val="85000"/>
                  <a:lumOff val="15000"/>
                </a:schemeClr>
              </a:solidFill>
              <a:latin typeface="Franklin Gothic Medium Cond" panose="020B0606030402020204" pitchFamily="34" charset="0"/>
            </a:rPr>
            <a:t>Still tied to Gold, Real Estate (Survey)</a:t>
          </a:r>
          <a:endParaRPr lang="en-US" sz="2000" dirty="0">
            <a:solidFill>
              <a:schemeClr val="bg1">
                <a:lumMod val="85000"/>
                <a:lumOff val="15000"/>
              </a:schemeClr>
            </a:solidFill>
            <a:latin typeface="Franklin Gothic Medium Cond" panose="020B0606030402020204" pitchFamily="34" charset="0"/>
          </a:endParaRPr>
        </a:p>
      </dgm:t>
    </dgm:pt>
    <dgm:pt modelId="{EA19F78A-489F-46F8-B3CC-A8480DAE69E1}" type="parTrans" cxnId="{B7ABD897-37DD-49F6-8A0C-4D0309B18132}">
      <dgm:prSet/>
      <dgm:spPr/>
      <dgm:t>
        <a:bodyPr/>
        <a:lstStyle/>
        <a:p>
          <a:endParaRPr lang="en-US">
            <a:solidFill>
              <a:schemeClr val="bg1">
                <a:lumMod val="85000"/>
                <a:lumOff val="15000"/>
              </a:schemeClr>
            </a:solidFill>
          </a:endParaRPr>
        </a:p>
      </dgm:t>
    </dgm:pt>
    <dgm:pt modelId="{3779F8BC-4E9C-4278-8D80-01768A687A21}" type="sibTrans" cxnId="{B7ABD897-37DD-49F6-8A0C-4D0309B18132}">
      <dgm:prSet/>
      <dgm:spPr/>
      <dgm:t>
        <a:bodyPr/>
        <a:lstStyle/>
        <a:p>
          <a:endParaRPr lang="en-US">
            <a:solidFill>
              <a:schemeClr val="bg1">
                <a:lumMod val="85000"/>
                <a:lumOff val="15000"/>
              </a:schemeClr>
            </a:solidFill>
          </a:endParaRPr>
        </a:p>
      </dgm:t>
    </dgm:pt>
    <dgm:pt modelId="{F5C3E34E-5119-4026-A24A-7B74EC27EEBC}" type="pres">
      <dgm:prSet presAssocID="{C745EA44-3DBA-45BB-BD68-A0A2315C84CA}" presName="Name0" presStyleCnt="0">
        <dgm:presLayoutVars>
          <dgm:chMax val="2"/>
          <dgm:chPref val="2"/>
          <dgm:dir/>
          <dgm:animOne/>
          <dgm:resizeHandles val="exact"/>
        </dgm:presLayoutVars>
      </dgm:prSet>
      <dgm:spPr/>
    </dgm:pt>
    <dgm:pt modelId="{85A946DF-D279-4A14-A2D3-E460842B6875}" type="pres">
      <dgm:prSet presAssocID="{C745EA44-3DBA-45BB-BD68-A0A2315C84CA}" presName="Background" presStyleLbl="bgImgPlace1" presStyleIdx="0" presStyleCnt="1" custLinFactNeighborX="563"/>
      <dgm:spPr/>
    </dgm:pt>
    <dgm:pt modelId="{3D423C68-2D0D-4E48-91FE-0A8323D04D30}" type="pres">
      <dgm:prSet presAssocID="{C745EA44-3DBA-45BB-BD68-A0A2315C84CA}" presName="ParentText1" presStyleLbl="revTx" presStyleIdx="0" presStyleCnt="2">
        <dgm:presLayoutVars>
          <dgm:chMax val="0"/>
          <dgm:chPref val="0"/>
          <dgm:bulletEnabled val="1"/>
        </dgm:presLayoutVars>
      </dgm:prSet>
      <dgm:spPr/>
    </dgm:pt>
    <dgm:pt modelId="{22EFFF0D-0AAF-44C3-A8F7-C7C7F0468806}" type="pres">
      <dgm:prSet presAssocID="{C745EA44-3DBA-45BB-BD68-A0A2315C84CA}" presName="ParentText2" presStyleLbl="revTx" presStyleIdx="1" presStyleCnt="2" custScaleX="103652">
        <dgm:presLayoutVars>
          <dgm:chMax val="0"/>
          <dgm:chPref val="0"/>
          <dgm:bulletEnabled val="1"/>
        </dgm:presLayoutVars>
      </dgm:prSet>
      <dgm:spPr/>
    </dgm:pt>
    <dgm:pt modelId="{0D8AFD79-A1CF-43C8-825B-875FB68B0180}" type="pres">
      <dgm:prSet presAssocID="{C745EA44-3DBA-45BB-BD68-A0A2315C84CA}" presName="Plus" presStyleLbl="alignNode1" presStyleIdx="0" presStyleCnt="2"/>
      <dgm:spPr/>
    </dgm:pt>
    <dgm:pt modelId="{6998E8F4-5647-49E7-8047-CD1D4299A94D}" type="pres">
      <dgm:prSet presAssocID="{C745EA44-3DBA-45BB-BD68-A0A2315C84CA}" presName="Minus" presStyleLbl="alignNode1" presStyleIdx="1" presStyleCnt="2"/>
      <dgm:spPr/>
    </dgm:pt>
    <dgm:pt modelId="{475369E6-66D2-4A25-A8E9-DF6516F50C9B}" type="pres">
      <dgm:prSet presAssocID="{C745EA44-3DBA-45BB-BD68-A0A2315C84CA}" presName="Divider" presStyleLbl="parChTrans1D1" presStyleIdx="0" presStyleCnt="1"/>
      <dgm:spPr/>
    </dgm:pt>
  </dgm:ptLst>
  <dgm:cxnLst>
    <dgm:cxn modelId="{F1F69E0D-0426-4B3B-AD1E-7E5C92F294D7}" srcId="{C745EA44-3DBA-45BB-BD68-A0A2315C84CA}" destId="{E1E7B4E3-1E6B-4590-8EB4-68EA1BB90B4E}" srcOrd="0" destOrd="0" parTransId="{80BBD414-8162-4935-B051-4370C634212D}" sibTransId="{B275C037-113F-4B48-B8B9-437B4F0BBC2F}"/>
    <dgm:cxn modelId="{2E2801D4-700B-4F71-8EBA-AEF849A22C6F}" srcId="{E1E7B4E3-1E6B-4590-8EB4-68EA1BB90B4E}" destId="{3CE17168-4726-4CEB-A153-DB90A55C1F62}" srcOrd="0" destOrd="0" parTransId="{BF60D2D9-B577-4235-8166-7B561DC3A94D}" sibTransId="{6E6EC8C8-736B-4DD4-ABBC-D86F0379C5E0}"/>
    <dgm:cxn modelId="{A6DDE4AB-F07D-40B2-A3FE-AD47F47518D8}" type="presOf" srcId="{E9C3741B-D828-4791-9D3D-7FE4CA16220D}" destId="{3D423C68-2D0D-4E48-91FE-0A8323D04D30}" srcOrd="0" destOrd="3" presId="urn:microsoft.com/office/officeart/2009/3/layout/PlusandMinus"/>
    <dgm:cxn modelId="{BD090BAC-8DE3-4F6B-BA61-16B2E097AFD6}" type="presOf" srcId="{86BF2DFE-EFE1-413B-A469-A355E8DDD9A1}" destId="{22EFFF0D-0AAF-44C3-A8F7-C7C7F0468806}" srcOrd="0" destOrd="0" presId="urn:microsoft.com/office/officeart/2009/3/layout/PlusandMinus"/>
    <dgm:cxn modelId="{FA9A1109-5B0B-448A-AB21-F792FD3F8735}" type="presOf" srcId="{C745EA44-3DBA-45BB-BD68-A0A2315C84CA}" destId="{F5C3E34E-5119-4026-A24A-7B74EC27EEBC}" srcOrd="0" destOrd="0" presId="urn:microsoft.com/office/officeart/2009/3/layout/PlusandMinus"/>
    <dgm:cxn modelId="{D01C632A-5671-486C-A189-39769383DCE1}" srcId="{E1E7B4E3-1E6B-4590-8EB4-68EA1BB90B4E}" destId="{4112E42F-AF1A-403C-AB44-DF3F013B8DD6}" srcOrd="1" destOrd="0" parTransId="{D0A3E127-D5E1-49C9-A6EE-CD5A2236C167}" sibTransId="{C41005B2-CA8E-419E-8C55-70B3507590F8}"/>
    <dgm:cxn modelId="{DACB6823-A20E-4B13-8FA1-2A210AB9C043}" srcId="{86BF2DFE-EFE1-413B-A469-A355E8DDD9A1}" destId="{885BEEA8-9DF8-4087-9D9D-88CAA6040156}" srcOrd="1" destOrd="0" parTransId="{1A38A4A6-EB1C-42E3-9941-41F7E291DCBF}" sibTransId="{CAE16049-CE17-4077-A999-3287055320AC}"/>
    <dgm:cxn modelId="{4AD9C503-67AE-4874-885B-07DF00CA58F1}" type="presOf" srcId="{3CE17168-4726-4CEB-A153-DB90A55C1F62}" destId="{3D423C68-2D0D-4E48-91FE-0A8323D04D30}" srcOrd="0" destOrd="1" presId="urn:microsoft.com/office/officeart/2009/3/layout/PlusandMinus"/>
    <dgm:cxn modelId="{49453F12-4036-49AD-9AD0-AA8162E8BF82}" type="presOf" srcId="{DDB6E85D-8237-41A4-8136-406C0CE268EA}" destId="{22EFFF0D-0AAF-44C3-A8F7-C7C7F0468806}" srcOrd="0" destOrd="3" presId="urn:microsoft.com/office/officeart/2009/3/layout/PlusandMinus"/>
    <dgm:cxn modelId="{B7ABD897-37DD-49F6-8A0C-4D0309B18132}" srcId="{E1E7B4E3-1E6B-4590-8EB4-68EA1BB90B4E}" destId="{E9C3741B-D828-4791-9D3D-7FE4CA16220D}" srcOrd="2" destOrd="0" parTransId="{EA19F78A-489F-46F8-B3CC-A8480DAE69E1}" sibTransId="{3779F8BC-4E9C-4278-8D80-01768A687A21}"/>
    <dgm:cxn modelId="{859B11EC-9AB5-4DED-A16E-EF2C23BF6850}" type="presOf" srcId="{E1E7B4E3-1E6B-4590-8EB4-68EA1BB90B4E}" destId="{3D423C68-2D0D-4E48-91FE-0A8323D04D30}" srcOrd="0" destOrd="0" presId="urn:microsoft.com/office/officeart/2009/3/layout/PlusandMinus"/>
    <dgm:cxn modelId="{709F9926-A82F-49C7-ABFB-44962A4D02BA}" type="presOf" srcId="{7DCA668A-E1C8-4F06-8CC3-39B3293DA338}" destId="{22EFFF0D-0AAF-44C3-A8F7-C7C7F0468806}" srcOrd="0" destOrd="1" presId="urn:microsoft.com/office/officeart/2009/3/layout/PlusandMinus"/>
    <dgm:cxn modelId="{6A74B90C-AF1E-4647-999A-F23015681BEE}" srcId="{86BF2DFE-EFE1-413B-A469-A355E8DDD9A1}" destId="{DDB6E85D-8237-41A4-8136-406C0CE268EA}" srcOrd="2" destOrd="0" parTransId="{BD42EE39-449B-404C-8578-5BC558FE32E6}" sibTransId="{63A692A1-ECBF-4C12-810F-73D482A4B200}"/>
    <dgm:cxn modelId="{925D5332-28FC-423C-B3E3-935E18E39EB6}" type="presOf" srcId="{4112E42F-AF1A-403C-AB44-DF3F013B8DD6}" destId="{3D423C68-2D0D-4E48-91FE-0A8323D04D30}" srcOrd="0" destOrd="2" presId="urn:microsoft.com/office/officeart/2009/3/layout/PlusandMinus"/>
    <dgm:cxn modelId="{6A4921E4-7F46-4E42-902B-6B54CA7EB7D4}" srcId="{C745EA44-3DBA-45BB-BD68-A0A2315C84CA}" destId="{86BF2DFE-EFE1-413B-A469-A355E8DDD9A1}" srcOrd="1" destOrd="0" parTransId="{718EF7DE-776A-4D54-A723-F02EEE2F344B}" sibTransId="{2787FCEC-6BB1-4223-914D-BB2324A0AC4F}"/>
    <dgm:cxn modelId="{92C757EF-A12E-43A4-B2A4-805FA471FC9B}" type="presOf" srcId="{885BEEA8-9DF8-4087-9D9D-88CAA6040156}" destId="{22EFFF0D-0AAF-44C3-A8F7-C7C7F0468806}" srcOrd="0" destOrd="2" presId="urn:microsoft.com/office/officeart/2009/3/layout/PlusandMinus"/>
    <dgm:cxn modelId="{33A02DC9-A561-4221-B375-41C01A455534}" srcId="{86BF2DFE-EFE1-413B-A469-A355E8DDD9A1}" destId="{7DCA668A-E1C8-4F06-8CC3-39B3293DA338}" srcOrd="0" destOrd="0" parTransId="{5D01B6A8-1104-443C-B3FB-38ED507BB9C2}" sibTransId="{09658FAB-1F42-4BD7-9117-40F08257C210}"/>
    <dgm:cxn modelId="{B0385880-E4A9-4DF0-8B77-EAE99195596E}" type="presParOf" srcId="{F5C3E34E-5119-4026-A24A-7B74EC27EEBC}" destId="{85A946DF-D279-4A14-A2D3-E460842B6875}" srcOrd="0" destOrd="0" presId="urn:microsoft.com/office/officeart/2009/3/layout/PlusandMinus"/>
    <dgm:cxn modelId="{3A8D8E7D-DD59-49A1-A96D-BEE2F04044E1}" type="presParOf" srcId="{F5C3E34E-5119-4026-A24A-7B74EC27EEBC}" destId="{3D423C68-2D0D-4E48-91FE-0A8323D04D30}" srcOrd="1" destOrd="0" presId="urn:microsoft.com/office/officeart/2009/3/layout/PlusandMinus"/>
    <dgm:cxn modelId="{A4E5FA7F-6F8F-49B1-BE5A-44630571FAE1}" type="presParOf" srcId="{F5C3E34E-5119-4026-A24A-7B74EC27EEBC}" destId="{22EFFF0D-0AAF-44C3-A8F7-C7C7F0468806}" srcOrd="2" destOrd="0" presId="urn:microsoft.com/office/officeart/2009/3/layout/PlusandMinus"/>
    <dgm:cxn modelId="{76C77F30-E26A-4962-ABB6-518F672D6CEA}" type="presParOf" srcId="{F5C3E34E-5119-4026-A24A-7B74EC27EEBC}" destId="{0D8AFD79-A1CF-43C8-825B-875FB68B0180}" srcOrd="3" destOrd="0" presId="urn:microsoft.com/office/officeart/2009/3/layout/PlusandMinus"/>
    <dgm:cxn modelId="{F142EF9F-D362-4048-9210-1CD9A58C8E1D}" type="presParOf" srcId="{F5C3E34E-5119-4026-A24A-7B74EC27EEBC}" destId="{6998E8F4-5647-49E7-8047-CD1D4299A94D}" srcOrd="4" destOrd="0" presId="urn:microsoft.com/office/officeart/2009/3/layout/PlusandMinus"/>
    <dgm:cxn modelId="{A31B32C6-0F18-4778-AFB3-61910EEFC590}" type="presParOf" srcId="{F5C3E34E-5119-4026-A24A-7B74EC27EEBC}" destId="{475369E6-66D2-4A25-A8E9-DF6516F50C9B}"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D54B2A-6EE1-4CD5-AACF-FA98D52A3CDE}" type="doc">
      <dgm:prSet loTypeId="urn:microsoft.com/office/officeart/2005/8/layout/arrow1" loCatId="process" qsTypeId="urn:microsoft.com/office/officeart/2005/8/quickstyle/simple1" qsCatId="simple" csTypeId="urn:microsoft.com/office/officeart/2005/8/colors/colorful1" csCatId="colorful" phldr="1"/>
      <dgm:spPr/>
      <dgm:t>
        <a:bodyPr/>
        <a:lstStyle/>
        <a:p>
          <a:endParaRPr lang="en-US"/>
        </a:p>
      </dgm:t>
    </dgm:pt>
    <dgm:pt modelId="{019B7251-670F-4F8A-B8BE-41A0F199D956}">
      <dgm:prSet phldrT="[Text]"/>
      <dgm:spPr/>
      <dgm:t>
        <a:bodyPr/>
        <a:lstStyle/>
        <a:p>
          <a:r>
            <a:rPr lang="en-US" dirty="0">
              <a:latin typeface="Franklin Gothic Medium Cond" panose="020B0606030402020204" pitchFamily="34" charset="0"/>
            </a:rPr>
            <a:t>Past Data</a:t>
          </a:r>
        </a:p>
      </dgm:t>
    </dgm:pt>
    <dgm:pt modelId="{016D784A-1ABA-4BBA-9DF2-AED64C245D1A}" type="parTrans" cxnId="{CFF7255D-8E1F-40C4-A8E1-C665F1EE22C5}">
      <dgm:prSet/>
      <dgm:spPr/>
      <dgm:t>
        <a:bodyPr/>
        <a:lstStyle/>
        <a:p>
          <a:endParaRPr lang="en-US">
            <a:latin typeface="Franklin Gothic Medium Cond" panose="020B0606030402020204" pitchFamily="34" charset="0"/>
          </a:endParaRPr>
        </a:p>
      </dgm:t>
    </dgm:pt>
    <dgm:pt modelId="{8B2B76DB-743B-47E5-BCEF-1303EC083968}" type="sibTrans" cxnId="{CFF7255D-8E1F-40C4-A8E1-C665F1EE22C5}">
      <dgm:prSet/>
      <dgm:spPr/>
      <dgm:t>
        <a:bodyPr/>
        <a:lstStyle/>
        <a:p>
          <a:endParaRPr lang="en-US">
            <a:latin typeface="Franklin Gothic Medium Cond" panose="020B0606030402020204" pitchFamily="34" charset="0"/>
          </a:endParaRPr>
        </a:p>
      </dgm:t>
    </dgm:pt>
    <dgm:pt modelId="{83ABEE9F-CBE8-4E3E-B3F7-260DCD93CF74}">
      <dgm:prSet phldrT="[Text]"/>
      <dgm:spPr/>
      <dgm:t>
        <a:bodyPr/>
        <a:lstStyle/>
        <a:p>
          <a:r>
            <a:rPr lang="en-US" dirty="0">
              <a:latin typeface="Franklin Gothic Medium Cond" panose="020B0606030402020204" pitchFamily="34" charset="0"/>
            </a:rPr>
            <a:t>Future Plan</a:t>
          </a:r>
        </a:p>
      </dgm:t>
    </dgm:pt>
    <dgm:pt modelId="{F21F6220-260D-4F4F-BF30-BAE59BAE0300}" type="parTrans" cxnId="{4CB39074-F55C-43D4-9107-134A830BD66B}">
      <dgm:prSet/>
      <dgm:spPr/>
      <dgm:t>
        <a:bodyPr/>
        <a:lstStyle/>
        <a:p>
          <a:endParaRPr lang="en-US">
            <a:latin typeface="Franklin Gothic Medium Cond" panose="020B0606030402020204" pitchFamily="34" charset="0"/>
          </a:endParaRPr>
        </a:p>
      </dgm:t>
    </dgm:pt>
    <dgm:pt modelId="{0E87E764-D9DB-49CC-8F3C-33F0CED2EC2A}" type="sibTrans" cxnId="{4CB39074-F55C-43D4-9107-134A830BD66B}">
      <dgm:prSet/>
      <dgm:spPr/>
      <dgm:t>
        <a:bodyPr/>
        <a:lstStyle/>
        <a:p>
          <a:endParaRPr lang="en-US">
            <a:latin typeface="Franklin Gothic Medium Cond" panose="020B0606030402020204" pitchFamily="34" charset="0"/>
          </a:endParaRPr>
        </a:p>
      </dgm:t>
    </dgm:pt>
    <dgm:pt modelId="{9D0160F9-D243-4D7C-B0D8-644932AEE382}">
      <dgm:prSet phldrT="[Text]"/>
      <dgm:spPr/>
      <dgm:t>
        <a:bodyPr/>
        <a:lstStyle/>
        <a:p>
          <a:r>
            <a:rPr lang="en-US" dirty="0">
              <a:latin typeface="Franklin Gothic Medium Cond" panose="020B0606030402020204" pitchFamily="34" charset="0"/>
            </a:rPr>
            <a:t>1</a:t>
          </a:r>
          <a:r>
            <a:rPr lang="en-US" baseline="30000" dirty="0">
              <a:latin typeface="Franklin Gothic Medium Cond" panose="020B0606030402020204" pitchFamily="34" charset="0"/>
            </a:rPr>
            <a:t>st</a:t>
          </a:r>
          <a:r>
            <a:rPr lang="en-US" dirty="0">
              <a:latin typeface="Franklin Gothic Medium Cond" panose="020B0606030402020204" pitchFamily="34" charset="0"/>
            </a:rPr>
            <a:t> April 2016</a:t>
          </a:r>
        </a:p>
      </dgm:t>
    </dgm:pt>
    <dgm:pt modelId="{45831E8F-1268-4570-8AB7-77843B0AB4AA}" type="parTrans" cxnId="{85F9E1E5-7845-410B-BC03-F883FFE1F5FC}">
      <dgm:prSet/>
      <dgm:spPr/>
      <dgm:t>
        <a:bodyPr/>
        <a:lstStyle/>
        <a:p>
          <a:endParaRPr lang="en-US">
            <a:latin typeface="Franklin Gothic Medium Cond" panose="020B0606030402020204" pitchFamily="34" charset="0"/>
          </a:endParaRPr>
        </a:p>
      </dgm:t>
    </dgm:pt>
    <dgm:pt modelId="{6CE2FE87-3DEA-4D67-B3D8-53A91D0A8901}" type="sibTrans" cxnId="{85F9E1E5-7845-410B-BC03-F883FFE1F5FC}">
      <dgm:prSet/>
      <dgm:spPr/>
      <dgm:t>
        <a:bodyPr/>
        <a:lstStyle/>
        <a:p>
          <a:endParaRPr lang="en-US">
            <a:latin typeface="Franklin Gothic Medium Cond" panose="020B0606030402020204" pitchFamily="34" charset="0"/>
          </a:endParaRPr>
        </a:p>
      </dgm:t>
    </dgm:pt>
    <dgm:pt modelId="{CE998770-69E3-48EE-98FB-E21D79C427FE}">
      <dgm:prSet phldrT="[Text]"/>
      <dgm:spPr/>
      <dgm:t>
        <a:bodyPr/>
        <a:lstStyle/>
        <a:p>
          <a:r>
            <a:rPr lang="en-US" dirty="0">
              <a:latin typeface="Franklin Gothic Medium Cond" panose="020B0606030402020204" pitchFamily="34" charset="0"/>
            </a:rPr>
            <a:t>Tax collection &amp; Expenditure</a:t>
          </a:r>
        </a:p>
      </dgm:t>
    </dgm:pt>
    <dgm:pt modelId="{B1FA2532-F446-4FDA-A4FD-312B841B866F}" type="parTrans" cxnId="{B85223D0-DD40-4B41-86F6-6557FEB26D4E}">
      <dgm:prSet/>
      <dgm:spPr/>
      <dgm:t>
        <a:bodyPr/>
        <a:lstStyle/>
        <a:p>
          <a:endParaRPr lang="en-US">
            <a:latin typeface="Franklin Gothic Medium Cond" panose="020B0606030402020204" pitchFamily="34" charset="0"/>
          </a:endParaRPr>
        </a:p>
      </dgm:t>
    </dgm:pt>
    <dgm:pt modelId="{38D953F8-EC49-44E4-8BD6-3293A7042C8F}" type="sibTrans" cxnId="{B85223D0-DD40-4B41-86F6-6557FEB26D4E}">
      <dgm:prSet/>
      <dgm:spPr/>
      <dgm:t>
        <a:bodyPr/>
        <a:lstStyle/>
        <a:p>
          <a:endParaRPr lang="en-US">
            <a:latin typeface="Franklin Gothic Medium Cond" panose="020B0606030402020204" pitchFamily="34" charset="0"/>
          </a:endParaRPr>
        </a:p>
      </dgm:t>
    </dgm:pt>
    <dgm:pt modelId="{235908BD-2DD0-4B77-8725-237C72A64DE0}">
      <dgm:prSet phldrT="[Text]"/>
      <dgm:spPr/>
      <dgm:t>
        <a:bodyPr/>
        <a:lstStyle/>
        <a:p>
          <a:r>
            <a:rPr lang="en-US" dirty="0">
              <a:latin typeface="Franklin Gothic Medium Cond" panose="020B0606030402020204" pitchFamily="34" charset="0"/>
            </a:rPr>
            <a:t>31</a:t>
          </a:r>
          <a:r>
            <a:rPr lang="en-US" baseline="30000" dirty="0">
              <a:latin typeface="Franklin Gothic Medium Cond" panose="020B0606030402020204" pitchFamily="34" charset="0"/>
            </a:rPr>
            <a:t>st</a:t>
          </a:r>
          <a:r>
            <a:rPr lang="en-US" dirty="0">
              <a:latin typeface="Franklin Gothic Medium Cond" panose="020B0606030402020204" pitchFamily="34" charset="0"/>
            </a:rPr>
            <a:t> March 2017</a:t>
          </a:r>
        </a:p>
      </dgm:t>
    </dgm:pt>
    <dgm:pt modelId="{B4384E68-3AB7-4047-82A8-8E38F64CCCA5}" type="parTrans" cxnId="{B622AE3E-E08F-4241-BF6B-9C54C923133C}">
      <dgm:prSet/>
      <dgm:spPr/>
      <dgm:t>
        <a:bodyPr/>
        <a:lstStyle/>
        <a:p>
          <a:endParaRPr lang="en-US">
            <a:latin typeface="Franklin Gothic Medium Cond" panose="020B0606030402020204" pitchFamily="34" charset="0"/>
          </a:endParaRPr>
        </a:p>
      </dgm:t>
    </dgm:pt>
    <dgm:pt modelId="{14D76B6A-CC7E-4342-ADC8-2EE4024CD57E}" type="sibTrans" cxnId="{B622AE3E-E08F-4241-BF6B-9C54C923133C}">
      <dgm:prSet/>
      <dgm:spPr/>
      <dgm:t>
        <a:bodyPr/>
        <a:lstStyle/>
        <a:p>
          <a:endParaRPr lang="en-US">
            <a:latin typeface="Franklin Gothic Medium Cond" panose="020B0606030402020204" pitchFamily="34" charset="0"/>
          </a:endParaRPr>
        </a:p>
      </dgm:t>
    </dgm:pt>
    <dgm:pt modelId="{2AAB9AD3-3866-4F19-99F5-F7262897FD86}" type="pres">
      <dgm:prSet presAssocID="{A4D54B2A-6EE1-4CD5-AACF-FA98D52A3CDE}" presName="cycle" presStyleCnt="0">
        <dgm:presLayoutVars>
          <dgm:dir/>
          <dgm:resizeHandles val="exact"/>
        </dgm:presLayoutVars>
      </dgm:prSet>
      <dgm:spPr/>
    </dgm:pt>
    <dgm:pt modelId="{604E0DEC-DFBA-4ACB-971B-5E78CDFA12F4}" type="pres">
      <dgm:prSet presAssocID="{019B7251-670F-4F8A-B8BE-41A0F199D956}" presName="arrow" presStyleLbl="node1" presStyleIdx="0" presStyleCnt="2">
        <dgm:presLayoutVars>
          <dgm:bulletEnabled val="1"/>
        </dgm:presLayoutVars>
      </dgm:prSet>
      <dgm:spPr/>
    </dgm:pt>
    <dgm:pt modelId="{EAE4CDC7-F2FF-4E3E-B128-4EA903F055A0}" type="pres">
      <dgm:prSet presAssocID="{83ABEE9F-CBE8-4E3E-B3F7-260DCD93CF74}" presName="arrow" presStyleLbl="node1" presStyleIdx="1" presStyleCnt="2" custRadScaleRad="184227" custRadScaleInc="16140">
        <dgm:presLayoutVars>
          <dgm:bulletEnabled val="1"/>
        </dgm:presLayoutVars>
      </dgm:prSet>
      <dgm:spPr/>
    </dgm:pt>
  </dgm:ptLst>
  <dgm:cxnLst>
    <dgm:cxn modelId="{184319D2-9636-4B15-AF1C-DCD7C6461AEE}" type="presOf" srcId="{83ABEE9F-CBE8-4E3E-B3F7-260DCD93CF74}" destId="{EAE4CDC7-F2FF-4E3E-B128-4EA903F055A0}" srcOrd="0" destOrd="0" presId="urn:microsoft.com/office/officeart/2005/8/layout/arrow1"/>
    <dgm:cxn modelId="{B9AEB554-E297-4768-806C-2A444823B569}" type="presOf" srcId="{CE998770-69E3-48EE-98FB-E21D79C427FE}" destId="{604E0DEC-DFBA-4ACB-971B-5E78CDFA12F4}" srcOrd="0" destOrd="1" presId="urn:microsoft.com/office/officeart/2005/8/layout/arrow1"/>
    <dgm:cxn modelId="{543F5F81-9D12-4AA0-89E3-403F15907257}" type="presOf" srcId="{019B7251-670F-4F8A-B8BE-41A0F199D956}" destId="{604E0DEC-DFBA-4ACB-971B-5E78CDFA12F4}" srcOrd="0" destOrd="0" presId="urn:microsoft.com/office/officeart/2005/8/layout/arrow1"/>
    <dgm:cxn modelId="{85F9E1E5-7845-410B-BC03-F883FFE1F5FC}" srcId="{83ABEE9F-CBE8-4E3E-B3F7-260DCD93CF74}" destId="{9D0160F9-D243-4D7C-B0D8-644932AEE382}" srcOrd="0" destOrd="0" parTransId="{45831E8F-1268-4570-8AB7-77843B0AB4AA}" sibTransId="{6CE2FE87-3DEA-4D67-B3D8-53A91D0A8901}"/>
    <dgm:cxn modelId="{CFF7255D-8E1F-40C4-A8E1-C665F1EE22C5}" srcId="{A4D54B2A-6EE1-4CD5-AACF-FA98D52A3CDE}" destId="{019B7251-670F-4F8A-B8BE-41A0F199D956}" srcOrd="0" destOrd="0" parTransId="{016D784A-1ABA-4BBA-9DF2-AED64C245D1A}" sibTransId="{8B2B76DB-743B-47E5-BCEF-1303EC083968}"/>
    <dgm:cxn modelId="{AB72D19F-7E90-4BC8-A153-9B9E2F6A9417}" type="presOf" srcId="{235908BD-2DD0-4B77-8725-237C72A64DE0}" destId="{EAE4CDC7-F2FF-4E3E-B128-4EA903F055A0}" srcOrd="0" destOrd="2" presId="urn:microsoft.com/office/officeart/2005/8/layout/arrow1"/>
    <dgm:cxn modelId="{B85223D0-DD40-4B41-86F6-6557FEB26D4E}" srcId="{019B7251-670F-4F8A-B8BE-41A0F199D956}" destId="{CE998770-69E3-48EE-98FB-E21D79C427FE}" srcOrd="0" destOrd="0" parTransId="{B1FA2532-F446-4FDA-A4FD-312B841B866F}" sibTransId="{38D953F8-EC49-44E4-8BD6-3293A7042C8F}"/>
    <dgm:cxn modelId="{DF093133-5BB6-4C1D-8AD4-6F15940E78BE}" type="presOf" srcId="{9D0160F9-D243-4D7C-B0D8-644932AEE382}" destId="{EAE4CDC7-F2FF-4E3E-B128-4EA903F055A0}" srcOrd="0" destOrd="1" presId="urn:microsoft.com/office/officeart/2005/8/layout/arrow1"/>
    <dgm:cxn modelId="{4CB39074-F55C-43D4-9107-134A830BD66B}" srcId="{A4D54B2A-6EE1-4CD5-AACF-FA98D52A3CDE}" destId="{83ABEE9F-CBE8-4E3E-B3F7-260DCD93CF74}" srcOrd="1" destOrd="0" parTransId="{F21F6220-260D-4F4F-BF30-BAE59BAE0300}" sibTransId="{0E87E764-D9DB-49CC-8F3C-33F0CED2EC2A}"/>
    <dgm:cxn modelId="{B000CD54-6B6C-415D-9250-848997DBE660}" type="presOf" srcId="{A4D54B2A-6EE1-4CD5-AACF-FA98D52A3CDE}" destId="{2AAB9AD3-3866-4F19-99F5-F7262897FD86}" srcOrd="0" destOrd="0" presId="urn:microsoft.com/office/officeart/2005/8/layout/arrow1"/>
    <dgm:cxn modelId="{B622AE3E-E08F-4241-BF6B-9C54C923133C}" srcId="{83ABEE9F-CBE8-4E3E-B3F7-260DCD93CF74}" destId="{235908BD-2DD0-4B77-8725-237C72A64DE0}" srcOrd="1" destOrd="0" parTransId="{B4384E68-3AB7-4047-82A8-8E38F64CCCA5}" sibTransId="{14D76B6A-CC7E-4342-ADC8-2EE4024CD57E}"/>
    <dgm:cxn modelId="{DF9ACDA9-9D95-4DE3-BC59-435FD34A2630}" type="presParOf" srcId="{2AAB9AD3-3866-4F19-99F5-F7262897FD86}" destId="{604E0DEC-DFBA-4ACB-971B-5E78CDFA12F4}" srcOrd="0" destOrd="0" presId="urn:microsoft.com/office/officeart/2005/8/layout/arrow1"/>
    <dgm:cxn modelId="{9E15651C-2437-4AD6-9913-E8020BCBB50D}" type="presParOf" srcId="{2AAB9AD3-3866-4F19-99F5-F7262897FD86}" destId="{EAE4CDC7-F2FF-4E3E-B128-4EA903F055A0}" srcOrd="1" destOrd="0" presId="urn:microsoft.com/office/officeart/2005/8/layout/arrow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56DB082-B5BA-4C20-91D6-C42D89E4AE00}"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7371BB6B-82FD-45F6-AF8A-40BB2B27842C}">
      <dgm:prSet phldrT="[Text]"/>
      <dgm:spPr/>
      <dgm:t>
        <a:bodyPr/>
        <a:lstStyle/>
        <a:p>
          <a:r>
            <a:rPr lang="en-US" dirty="0"/>
            <a:t>Bogus Higher edu. In India</a:t>
          </a:r>
        </a:p>
      </dgm:t>
    </dgm:pt>
    <dgm:pt modelId="{4DD6AA55-E906-4AB2-8E8C-3F98E1699FC7}" type="parTrans" cxnId="{89558CCB-74AC-4966-B158-4A0A73FF2D30}">
      <dgm:prSet/>
      <dgm:spPr/>
      <dgm:t>
        <a:bodyPr/>
        <a:lstStyle/>
        <a:p>
          <a:endParaRPr lang="en-US"/>
        </a:p>
      </dgm:t>
    </dgm:pt>
    <dgm:pt modelId="{E1D96992-3249-4078-8792-74A0C139FCBA}" type="sibTrans" cxnId="{89558CCB-74AC-4966-B158-4A0A73FF2D30}">
      <dgm:prSet/>
      <dgm:spPr/>
      <dgm:t>
        <a:bodyPr/>
        <a:lstStyle/>
        <a:p>
          <a:endParaRPr lang="en-US"/>
        </a:p>
      </dgm:t>
    </dgm:pt>
    <dgm:pt modelId="{F7893F98-3A10-4D44-ACA8-A9BBF85D32CD}">
      <dgm:prSet phldrT="[Text]"/>
      <dgm:spPr/>
      <dgm:t>
        <a:bodyPr/>
        <a:lstStyle/>
        <a:p>
          <a:r>
            <a:rPr lang="en-US" dirty="0"/>
            <a:t>Juntaa going abroad with $1 </a:t>
          </a:r>
          <a:r>
            <a:rPr lang="en-US" dirty="0" err="1"/>
            <a:t>bn</a:t>
          </a:r>
          <a:endParaRPr lang="en-US" dirty="0"/>
        </a:p>
      </dgm:t>
    </dgm:pt>
    <dgm:pt modelId="{A9FF6653-09F8-4695-8E1C-F3618CBF8514}" type="parTrans" cxnId="{A6090978-3BBC-43A2-A8FB-513BFDA1C2E3}">
      <dgm:prSet/>
      <dgm:spPr/>
      <dgm:t>
        <a:bodyPr/>
        <a:lstStyle/>
        <a:p>
          <a:endParaRPr lang="en-US"/>
        </a:p>
      </dgm:t>
    </dgm:pt>
    <dgm:pt modelId="{D96A51F7-6965-4A18-A33D-89F3A765F53E}" type="sibTrans" cxnId="{A6090978-3BBC-43A2-A8FB-513BFDA1C2E3}">
      <dgm:prSet/>
      <dgm:spPr/>
      <dgm:t>
        <a:bodyPr/>
        <a:lstStyle/>
        <a:p>
          <a:endParaRPr lang="en-US"/>
        </a:p>
      </dgm:t>
    </dgm:pt>
    <dgm:pt modelId="{DABF1BC8-0D79-45DF-AF89-E098444DBE83}">
      <dgm:prSet phldrT="[Text]"/>
      <dgm:spPr/>
      <dgm:t>
        <a:bodyPr/>
        <a:lstStyle/>
        <a:p>
          <a:r>
            <a:rPr lang="en-US" dirty="0"/>
            <a:t>Banks deposit esp. Time deposits</a:t>
          </a:r>
        </a:p>
      </dgm:t>
    </dgm:pt>
    <dgm:pt modelId="{BE92B038-20A4-4C88-AF33-38C2801786ED}" type="parTrans" cxnId="{B1989921-2C2D-461E-93AB-139201304A53}">
      <dgm:prSet/>
      <dgm:spPr/>
      <dgm:t>
        <a:bodyPr/>
        <a:lstStyle/>
        <a:p>
          <a:endParaRPr lang="en-US"/>
        </a:p>
      </dgm:t>
    </dgm:pt>
    <dgm:pt modelId="{5453F75A-8B21-4885-A438-0A12528A4376}" type="sibTrans" cxnId="{B1989921-2C2D-461E-93AB-139201304A53}">
      <dgm:prSet/>
      <dgm:spPr/>
      <dgm:t>
        <a:bodyPr/>
        <a:lstStyle/>
        <a:p>
          <a:endParaRPr lang="en-US"/>
        </a:p>
      </dgm:t>
    </dgm:pt>
    <dgm:pt modelId="{5CC4C341-8243-4776-AC5F-93B184944DCB}">
      <dgm:prSet phldrT="[Text]"/>
      <dgm:spPr/>
      <dgm:t>
        <a:bodyPr/>
        <a:lstStyle/>
        <a:p>
          <a:r>
            <a:rPr lang="en-US" dirty="0"/>
            <a:t>Loan rates not </a:t>
          </a:r>
          <a:r>
            <a:rPr lang="en-US" dirty="0">
              <a:latin typeface="Arial Black" panose="020B0A04020102020204" pitchFamily="34" charset="0"/>
            </a:rPr>
            <a:t>▼</a:t>
          </a:r>
          <a:endParaRPr lang="en-US" dirty="0"/>
        </a:p>
      </dgm:t>
    </dgm:pt>
    <dgm:pt modelId="{4531F94A-DB3B-4D13-9125-D5811274AC60}" type="parTrans" cxnId="{707A68D6-B367-4BD4-AE41-36300DA2ADCB}">
      <dgm:prSet/>
      <dgm:spPr/>
      <dgm:t>
        <a:bodyPr/>
        <a:lstStyle/>
        <a:p>
          <a:endParaRPr lang="en-US"/>
        </a:p>
      </dgm:t>
    </dgm:pt>
    <dgm:pt modelId="{83391FA6-3311-4791-9EBC-EBA82F65AA33}" type="sibTrans" cxnId="{707A68D6-B367-4BD4-AE41-36300DA2ADCB}">
      <dgm:prSet/>
      <dgm:spPr/>
      <dgm:t>
        <a:bodyPr/>
        <a:lstStyle/>
        <a:p>
          <a:endParaRPr lang="en-US"/>
        </a:p>
      </dgm:t>
    </dgm:pt>
    <dgm:pt modelId="{073C484C-2A9A-48BD-97D1-79317D3F97EB}">
      <dgm:prSet phldrT="[Text]"/>
      <dgm:spPr/>
      <dgm:t>
        <a:bodyPr/>
        <a:lstStyle/>
        <a:p>
          <a:r>
            <a:rPr lang="en-US" dirty="0"/>
            <a:t>PSL, housing, Entrepreneurs, suffer</a:t>
          </a:r>
        </a:p>
      </dgm:t>
    </dgm:pt>
    <dgm:pt modelId="{1E508BA9-925B-4400-9AA1-9A24A9126E4C}" type="parTrans" cxnId="{54347706-D251-43F4-A351-68F83E80178F}">
      <dgm:prSet/>
      <dgm:spPr/>
      <dgm:t>
        <a:bodyPr/>
        <a:lstStyle/>
        <a:p>
          <a:endParaRPr lang="en-US"/>
        </a:p>
      </dgm:t>
    </dgm:pt>
    <dgm:pt modelId="{D442A881-B62A-46E7-8D1C-7C81DCEACD53}" type="sibTrans" cxnId="{54347706-D251-43F4-A351-68F83E80178F}">
      <dgm:prSet/>
      <dgm:spPr/>
      <dgm:t>
        <a:bodyPr/>
        <a:lstStyle/>
        <a:p>
          <a:endParaRPr lang="en-US"/>
        </a:p>
      </dgm:t>
    </dgm:pt>
    <dgm:pt modelId="{D1252184-34AC-4E58-948C-A6618F33D9C9}" type="pres">
      <dgm:prSet presAssocID="{556DB082-B5BA-4C20-91D6-C42D89E4AE00}" presName="Name0" presStyleCnt="0">
        <dgm:presLayoutVars>
          <dgm:dir/>
          <dgm:resizeHandles/>
        </dgm:presLayoutVars>
      </dgm:prSet>
      <dgm:spPr/>
    </dgm:pt>
    <dgm:pt modelId="{552D5236-DCEA-434F-BBD1-33FA70880157}" type="pres">
      <dgm:prSet presAssocID="{7371BB6B-82FD-45F6-AF8A-40BB2B27842C}" presName="compNode" presStyleCnt="0"/>
      <dgm:spPr/>
    </dgm:pt>
    <dgm:pt modelId="{A4BCF6C7-E735-4CA2-ACBF-A58F4BC4BB79}" type="pres">
      <dgm:prSet presAssocID="{7371BB6B-82FD-45F6-AF8A-40BB2B27842C}" presName="dummyConnPt" presStyleCnt="0"/>
      <dgm:spPr/>
    </dgm:pt>
    <dgm:pt modelId="{E10CE6C8-7240-44AD-B7B9-4CA6E759D30A}" type="pres">
      <dgm:prSet presAssocID="{7371BB6B-82FD-45F6-AF8A-40BB2B27842C}" presName="node" presStyleLbl="node1" presStyleIdx="0" presStyleCnt="5">
        <dgm:presLayoutVars>
          <dgm:bulletEnabled val="1"/>
        </dgm:presLayoutVars>
      </dgm:prSet>
      <dgm:spPr/>
    </dgm:pt>
    <dgm:pt modelId="{CBD66769-AC85-4171-81A6-0930FADF6DEE}" type="pres">
      <dgm:prSet presAssocID="{E1D96992-3249-4078-8792-74A0C139FCBA}" presName="sibTrans" presStyleLbl="bgSibTrans2D1" presStyleIdx="0" presStyleCnt="4"/>
      <dgm:spPr/>
    </dgm:pt>
    <dgm:pt modelId="{331715B9-903B-480B-AD1F-4102E15FBC55}" type="pres">
      <dgm:prSet presAssocID="{F7893F98-3A10-4D44-ACA8-A9BBF85D32CD}" presName="compNode" presStyleCnt="0"/>
      <dgm:spPr/>
    </dgm:pt>
    <dgm:pt modelId="{E46B470F-7DDA-49A5-AE98-4E942B813215}" type="pres">
      <dgm:prSet presAssocID="{F7893F98-3A10-4D44-ACA8-A9BBF85D32CD}" presName="dummyConnPt" presStyleCnt="0"/>
      <dgm:spPr/>
    </dgm:pt>
    <dgm:pt modelId="{15842AC7-DEE1-430B-8A41-44E69C141A8A}" type="pres">
      <dgm:prSet presAssocID="{F7893F98-3A10-4D44-ACA8-A9BBF85D32CD}" presName="node" presStyleLbl="node1" presStyleIdx="1" presStyleCnt="5">
        <dgm:presLayoutVars>
          <dgm:bulletEnabled val="1"/>
        </dgm:presLayoutVars>
      </dgm:prSet>
      <dgm:spPr/>
    </dgm:pt>
    <dgm:pt modelId="{BE389142-DE29-4B22-A92F-AD608136A071}" type="pres">
      <dgm:prSet presAssocID="{D96A51F7-6965-4A18-A33D-89F3A765F53E}" presName="sibTrans" presStyleLbl="bgSibTrans2D1" presStyleIdx="1" presStyleCnt="4"/>
      <dgm:spPr/>
    </dgm:pt>
    <dgm:pt modelId="{DB97E56B-F873-4E1F-8F08-55E2A8EDE75C}" type="pres">
      <dgm:prSet presAssocID="{DABF1BC8-0D79-45DF-AF89-E098444DBE83}" presName="compNode" presStyleCnt="0"/>
      <dgm:spPr/>
    </dgm:pt>
    <dgm:pt modelId="{CC806E5A-DAE6-4B6A-A3D9-DA5D717808BA}" type="pres">
      <dgm:prSet presAssocID="{DABF1BC8-0D79-45DF-AF89-E098444DBE83}" presName="dummyConnPt" presStyleCnt="0"/>
      <dgm:spPr/>
    </dgm:pt>
    <dgm:pt modelId="{E7B15BB2-0BAC-4150-91AA-CDEE8BF17DAE}" type="pres">
      <dgm:prSet presAssocID="{DABF1BC8-0D79-45DF-AF89-E098444DBE83}" presName="node" presStyleLbl="node1" presStyleIdx="2" presStyleCnt="5">
        <dgm:presLayoutVars>
          <dgm:bulletEnabled val="1"/>
        </dgm:presLayoutVars>
      </dgm:prSet>
      <dgm:spPr/>
    </dgm:pt>
    <dgm:pt modelId="{0B5399FE-8F71-47A2-B2F9-FF0375DA2772}" type="pres">
      <dgm:prSet presAssocID="{5453F75A-8B21-4885-A438-0A12528A4376}" presName="sibTrans" presStyleLbl="bgSibTrans2D1" presStyleIdx="2" presStyleCnt="4"/>
      <dgm:spPr/>
    </dgm:pt>
    <dgm:pt modelId="{8F4E32EC-C7B3-4330-A490-7CF7E41EEFFB}" type="pres">
      <dgm:prSet presAssocID="{5CC4C341-8243-4776-AC5F-93B184944DCB}" presName="compNode" presStyleCnt="0"/>
      <dgm:spPr/>
    </dgm:pt>
    <dgm:pt modelId="{5688B9AC-0F94-4691-A3CD-2C9C67E9B256}" type="pres">
      <dgm:prSet presAssocID="{5CC4C341-8243-4776-AC5F-93B184944DCB}" presName="dummyConnPt" presStyleCnt="0"/>
      <dgm:spPr/>
    </dgm:pt>
    <dgm:pt modelId="{5A69AD2E-59E5-42CE-92CB-D0096F6B2E72}" type="pres">
      <dgm:prSet presAssocID="{5CC4C341-8243-4776-AC5F-93B184944DCB}" presName="node" presStyleLbl="node1" presStyleIdx="3" presStyleCnt="5">
        <dgm:presLayoutVars>
          <dgm:bulletEnabled val="1"/>
        </dgm:presLayoutVars>
      </dgm:prSet>
      <dgm:spPr/>
    </dgm:pt>
    <dgm:pt modelId="{66FF3E34-F26A-4A74-89A0-44AB6F085177}" type="pres">
      <dgm:prSet presAssocID="{83391FA6-3311-4791-9EBC-EBA82F65AA33}" presName="sibTrans" presStyleLbl="bgSibTrans2D1" presStyleIdx="3" presStyleCnt="4"/>
      <dgm:spPr/>
    </dgm:pt>
    <dgm:pt modelId="{4678C2A0-E497-4CB8-8BAB-60BA2FF67383}" type="pres">
      <dgm:prSet presAssocID="{073C484C-2A9A-48BD-97D1-79317D3F97EB}" presName="compNode" presStyleCnt="0"/>
      <dgm:spPr/>
    </dgm:pt>
    <dgm:pt modelId="{4DBF9629-ECDC-4E5D-BEF8-BE5188698444}" type="pres">
      <dgm:prSet presAssocID="{073C484C-2A9A-48BD-97D1-79317D3F97EB}" presName="dummyConnPt" presStyleCnt="0"/>
      <dgm:spPr/>
    </dgm:pt>
    <dgm:pt modelId="{2CDC5FC1-16D0-42CA-8FB2-FF25B84BAA1A}" type="pres">
      <dgm:prSet presAssocID="{073C484C-2A9A-48BD-97D1-79317D3F97EB}" presName="node" presStyleLbl="node1" presStyleIdx="4" presStyleCnt="5">
        <dgm:presLayoutVars>
          <dgm:bulletEnabled val="1"/>
        </dgm:presLayoutVars>
      </dgm:prSet>
      <dgm:spPr/>
    </dgm:pt>
  </dgm:ptLst>
  <dgm:cxnLst>
    <dgm:cxn modelId="{11B527D1-0ACA-4D4C-BCF7-9A8B9A5DFD5A}" type="presOf" srcId="{83391FA6-3311-4791-9EBC-EBA82F65AA33}" destId="{66FF3E34-F26A-4A74-89A0-44AB6F085177}" srcOrd="0" destOrd="0" presId="urn:microsoft.com/office/officeart/2005/8/layout/bProcess4"/>
    <dgm:cxn modelId="{A6090978-3BBC-43A2-A8FB-513BFDA1C2E3}" srcId="{556DB082-B5BA-4C20-91D6-C42D89E4AE00}" destId="{F7893F98-3A10-4D44-ACA8-A9BBF85D32CD}" srcOrd="1" destOrd="0" parTransId="{A9FF6653-09F8-4695-8E1C-F3618CBF8514}" sibTransId="{D96A51F7-6965-4A18-A33D-89F3A765F53E}"/>
    <dgm:cxn modelId="{707A68D6-B367-4BD4-AE41-36300DA2ADCB}" srcId="{556DB082-B5BA-4C20-91D6-C42D89E4AE00}" destId="{5CC4C341-8243-4776-AC5F-93B184944DCB}" srcOrd="3" destOrd="0" parTransId="{4531F94A-DB3B-4D13-9125-D5811274AC60}" sibTransId="{83391FA6-3311-4791-9EBC-EBA82F65AA33}"/>
    <dgm:cxn modelId="{623C093C-DAAE-4B9B-9D65-CF61FEA13928}" type="presOf" srcId="{7371BB6B-82FD-45F6-AF8A-40BB2B27842C}" destId="{E10CE6C8-7240-44AD-B7B9-4CA6E759D30A}" srcOrd="0" destOrd="0" presId="urn:microsoft.com/office/officeart/2005/8/layout/bProcess4"/>
    <dgm:cxn modelId="{B1989921-2C2D-461E-93AB-139201304A53}" srcId="{556DB082-B5BA-4C20-91D6-C42D89E4AE00}" destId="{DABF1BC8-0D79-45DF-AF89-E098444DBE83}" srcOrd="2" destOrd="0" parTransId="{BE92B038-20A4-4C88-AF33-38C2801786ED}" sibTransId="{5453F75A-8B21-4885-A438-0A12528A4376}"/>
    <dgm:cxn modelId="{2037D347-F7F1-4D0C-ACA7-09C31FCBD6BB}" type="presOf" srcId="{D96A51F7-6965-4A18-A33D-89F3A765F53E}" destId="{BE389142-DE29-4B22-A92F-AD608136A071}" srcOrd="0" destOrd="0" presId="urn:microsoft.com/office/officeart/2005/8/layout/bProcess4"/>
    <dgm:cxn modelId="{AA6C956B-80F4-421B-B58D-8828D31678CE}" type="presOf" srcId="{073C484C-2A9A-48BD-97D1-79317D3F97EB}" destId="{2CDC5FC1-16D0-42CA-8FB2-FF25B84BAA1A}" srcOrd="0" destOrd="0" presId="urn:microsoft.com/office/officeart/2005/8/layout/bProcess4"/>
    <dgm:cxn modelId="{03435E7A-E1D4-44CA-BE9A-F27130C905B3}" type="presOf" srcId="{DABF1BC8-0D79-45DF-AF89-E098444DBE83}" destId="{E7B15BB2-0BAC-4150-91AA-CDEE8BF17DAE}" srcOrd="0" destOrd="0" presId="urn:microsoft.com/office/officeart/2005/8/layout/bProcess4"/>
    <dgm:cxn modelId="{89558CCB-74AC-4966-B158-4A0A73FF2D30}" srcId="{556DB082-B5BA-4C20-91D6-C42D89E4AE00}" destId="{7371BB6B-82FD-45F6-AF8A-40BB2B27842C}" srcOrd="0" destOrd="0" parTransId="{4DD6AA55-E906-4AB2-8E8C-3F98E1699FC7}" sibTransId="{E1D96992-3249-4078-8792-74A0C139FCBA}"/>
    <dgm:cxn modelId="{97EA8A48-4EFC-4B29-8641-765203A97A4A}" type="presOf" srcId="{5453F75A-8B21-4885-A438-0A12528A4376}" destId="{0B5399FE-8F71-47A2-B2F9-FF0375DA2772}" srcOrd="0" destOrd="0" presId="urn:microsoft.com/office/officeart/2005/8/layout/bProcess4"/>
    <dgm:cxn modelId="{C91FB91F-B1AA-4685-8B23-46A20C623764}" type="presOf" srcId="{F7893F98-3A10-4D44-ACA8-A9BBF85D32CD}" destId="{15842AC7-DEE1-430B-8A41-44E69C141A8A}" srcOrd="0" destOrd="0" presId="urn:microsoft.com/office/officeart/2005/8/layout/bProcess4"/>
    <dgm:cxn modelId="{BDDA4D4C-F5D9-4832-A8C0-C505088B13A2}" type="presOf" srcId="{5CC4C341-8243-4776-AC5F-93B184944DCB}" destId="{5A69AD2E-59E5-42CE-92CB-D0096F6B2E72}" srcOrd="0" destOrd="0" presId="urn:microsoft.com/office/officeart/2005/8/layout/bProcess4"/>
    <dgm:cxn modelId="{714F0A3D-CBF8-4839-97CD-3C39C33B666A}" type="presOf" srcId="{E1D96992-3249-4078-8792-74A0C139FCBA}" destId="{CBD66769-AC85-4171-81A6-0930FADF6DEE}" srcOrd="0" destOrd="0" presId="urn:microsoft.com/office/officeart/2005/8/layout/bProcess4"/>
    <dgm:cxn modelId="{166B2016-37E7-438A-B289-9C0CABA5340E}" type="presOf" srcId="{556DB082-B5BA-4C20-91D6-C42D89E4AE00}" destId="{D1252184-34AC-4E58-948C-A6618F33D9C9}" srcOrd="0" destOrd="0" presId="urn:microsoft.com/office/officeart/2005/8/layout/bProcess4"/>
    <dgm:cxn modelId="{54347706-D251-43F4-A351-68F83E80178F}" srcId="{556DB082-B5BA-4C20-91D6-C42D89E4AE00}" destId="{073C484C-2A9A-48BD-97D1-79317D3F97EB}" srcOrd="4" destOrd="0" parTransId="{1E508BA9-925B-4400-9AA1-9A24A9126E4C}" sibTransId="{D442A881-B62A-46E7-8D1C-7C81DCEACD53}"/>
    <dgm:cxn modelId="{890A1DEC-69FA-4E14-90A5-1260311B3077}" type="presParOf" srcId="{D1252184-34AC-4E58-948C-A6618F33D9C9}" destId="{552D5236-DCEA-434F-BBD1-33FA70880157}" srcOrd="0" destOrd="0" presId="urn:microsoft.com/office/officeart/2005/8/layout/bProcess4"/>
    <dgm:cxn modelId="{6406508E-B383-4A91-A1CF-AC20A6FFAE21}" type="presParOf" srcId="{552D5236-DCEA-434F-BBD1-33FA70880157}" destId="{A4BCF6C7-E735-4CA2-ACBF-A58F4BC4BB79}" srcOrd="0" destOrd="0" presId="urn:microsoft.com/office/officeart/2005/8/layout/bProcess4"/>
    <dgm:cxn modelId="{DA293B26-16D6-4E66-9159-9F0BE4092BDF}" type="presParOf" srcId="{552D5236-DCEA-434F-BBD1-33FA70880157}" destId="{E10CE6C8-7240-44AD-B7B9-4CA6E759D30A}" srcOrd="1" destOrd="0" presId="urn:microsoft.com/office/officeart/2005/8/layout/bProcess4"/>
    <dgm:cxn modelId="{23A639DF-2DDC-4D82-94AD-1FA616C3E1A7}" type="presParOf" srcId="{D1252184-34AC-4E58-948C-A6618F33D9C9}" destId="{CBD66769-AC85-4171-81A6-0930FADF6DEE}" srcOrd="1" destOrd="0" presId="urn:microsoft.com/office/officeart/2005/8/layout/bProcess4"/>
    <dgm:cxn modelId="{4A9BEC4A-B245-4876-A0FF-1FD967D6AD28}" type="presParOf" srcId="{D1252184-34AC-4E58-948C-A6618F33D9C9}" destId="{331715B9-903B-480B-AD1F-4102E15FBC55}" srcOrd="2" destOrd="0" presId="urn:microsoft.com/office/officeart/2005/8/layout/bProcess4"/>
    <dgm:cxn modelId="{7AE31A7E-7DD6-4C7E-A0A7-6A4912D301E6}" type="presParOf" srcId="{331715B9-903B-480B-AD1F-4102E15FBC55}" destId="{E46B470F-7DDA-49A5-AE98-4E942B813215}" srcOrd="0" destOrd="0" presId="urn:microsoft.com/office/officeart/2005/8/layout/bProcess4"/>
    <dgm:cxn modelId="{10D9898A-9DC8-4B2B-B6CF-125E9B01C3D0}" type="presParOf" srcId="{331715B9-903B-480B-AD1F-4102E15FBC55}" destId="{15842AC7-DEE1-430B-8A41-44E69C141A8A}" srcOrd="1" destOrd="0" presId="urn:microsoft.com/office/officeart/2005/8/layout/bProcess4"/>
    <dgm:cxn modelId="{4AB3543F-C0F2-4502-948F-A81898C980F3}" type="presParOf" srcId="{D1252184-34AC-4E58-948C-A6618F33D9C9}" destId="{BE389142-DE29-4B22-A92F-AD608136A071}" srcOrd="3" destOrd="0" presId="urn:microsoft.com/office/officeart/2005/8/layout/bProcess4"/>
    <dgm:cxn modelId="{3A73D869-447E-4A59-8603-1835D5737FA5}" type="presParOf" srcId="{D1252184-34AC-4E58-948C-A6618F33D9C9}" destId="{DB97E56B-F873-4E1F-8F08-55E2A8EDE75C}" srcOrd="4" destOrd="0" presId="urn:microsoft.com/office/officeart/2005/8/layout/bProcess4"/>
    <dgm:cxn modelId="{065FE26F-F349-4EF8-9DE0-3035CB1E300B}" type="presParOf" srcId="{DB97E56B-F873-4E1F-8F08-55E2A8EDE75C}" destId="{CC806E5A-DAE6-4B6A-A3D9-DA5D717808BA}" srcOrd="0" destOrd="0" presId="urn:microsoft.com/office/officeart/2005/8/layout/bProcess4"/>
    <dgm:cxn modelId="{D2076D3C-6F5E-468F-8272-88DE24E7F7C0}" type="presParOf" srcId="{DB97E56B-F873-4E1F-8F08-55E2A8EDE75C}" destId="{E7B15BB2-0BAC-4150-91AA-CDEE8BF17DAE}" srcOrd="1" destOrd="0" presId="urn:microsoft.com/office/officeart/2005/8/layout/bProcess4"/>
    <dgm:cxn modelId="{81BC2057-029F-4452-8A4F-8A9F5AE4872A}" type="presParOf" srcId="{D1252184-34AC-4E58-948C-A6618F33D9C9}" destId="{0B5399FE-8F71-47A2-B2F9-FF0375DA2772}" srcOrd="5" destOrd="0" presId="urn:microsoft.com/office/officeart/2005/8/layout/bProcess4"/>
    <dgm:cxn modelId="{F3534E89-267C-4CBB-B613-305525D7F384}" type="presParOf" srcId="{D1252184-34AC-4E58-948C-A6618F33D9C9}" destId="{8F4E32EC-C7B3-4330-A490-7CF7E41EEFFB}" srcOrd="6" destOrd="0" presId="urn:microsoft.com/office/officeart/2005/8/layout/bProcess4"/>
    <dgm:cxn modelId="{F89218DA-83C9-47B9-A801-8B23C2C210A7}" type="presParOf" srcId="{8F4E32EC-C7B3-4330-A490-7CF7E41EEFFB}" destId="{5688B9AC-0F94-4691-A3CD-2C9C67E9B256}" srcOrd="0" destOrd="0" presId="urn:microsoft.com/office/officeart/2005/8/layout/bProcess4"/>
    <dgm:cxn modelId="{3BE22AD9-7ACF-45D3-A613-4CD1894B74C5}" type="presParOf" srcId="{8F4E32EC-C7B3-4330-A490-7CF7E41EEFFB}" destId="{5A69AD2E-59E5-42CE-92CB-D0096F6B2E72}" srcOrd="1" destOrd="0" presId="urn:microsoft.com/office/officeart/2005/8/layout/bProcess4"/>
    <dgm:cxn modelId="{1DE50973-5081-4532-B8DD-6E63CB33AE7B}" type="presParOf" srcId="{D1252184-34AC-4E58-948C-A6618F33D9C9}" destId="{66FF3E34-F26A-4A74-89A0-44AB6F085177}" srcOrd="7" destOrd="0" presId="urn:microsoft.com/office/officeart/2005/8/layout/bProcess4"/>
    <dgm:cxn modelId="{7ABE82CC-7F05-40A8-B365-409EDE386A0C}" type="presParOf" srcId="{D1252184-34AC-4E58-948C-A6618F33D9C9}" destId="{4678C2A0-E497-4CB8-8BAB-60BA2FF67383}" srcOrd="8" destOrd="0" presId="urn:microsoft.com/office/officeart/2005/8/layout/bProcess4"/>
    <dgm:cxn modelId="{EBC2B5D8-CAF1-4BDE-91BC-6B81EFED6806}" type="presParOf" srcId="{4678C2A0-E497-4CB8-8BAB-60BA2FF67383}" destId="{4DBF9629-ECDC-4E5D-BEF8-BE5188698444}" srcOrd="0" destOrd="0" presId="urn:microsoft.com/office/officeart/2005/8/layout/bProcess4"/>
    <dgm:cxn modelId="{21D5A88C-B93F-4A4D-8E5C-D012DEBFAD1D}" type="presParOf" srcId="{4678C2A0-E497-4CB8-8BAB-60BA2FF67383}" destId="{2CDC5FC1-16D0-42CA-8FB2-FF25B84BAA1A}"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73644B-9847-49A2-A5F3-1DC6DE4F1EFF}"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FE29ABD8-F178-4739-93F9-3E7F198BB994}">
      <dgm:prSet phldrT="[Text]" custT="1"/>
      <dgm:spPr/>
      <dgm:t>
        <a:bodyPr/>
        <a:lstStyle/>
        <a:p>
          <a:r>
            <a:rPr lang="en-US" sz="6000" dirty="0">
              <a:latin typeface="Franklin Gothic Medium Cond" panose="020B0606030402020204" pitchFamily="34" charset="0"/>
            </a:rPr>
            <a:t>Assets</a:t>
          </a:r>
        </a:p>
      </dgm:t>
    </dgm:pt>
    <dgm:pt modelId="{230EFD58-59AF-4F48-B256-1E582DE225CD}" type="parTrans" cxnId="{57B44133-A4C6-4746-BED0-ED9FA0678BAE}">
      <dgm:prSet/>
      <dgm:spPr/>
      <dgm:t>
        <a:bodyPr/>
        <a:lstStyle/>
        <a:p>
          <a:endParaRPr lang="en-US"/>
        </a:p>
      </dgm:t>
    </dgm:pt>
    <dgm:pt modelId="{B5B31AEE-9DAA-46D8-A6C1-D06523303DC6}" type="sibTrans" cxnId="{57B44133-A4C6-4746-BED0-ED9FA0678BAE}">
      <dgm:prSet/>
      <dgm:spPr/>
      <dgm:t>
        <a:bodyPr/>
        <a:lstStyle/>
        <a:p>
          <a:endParaRPr lang="en-US"/>
        </a:p>
      </dgm:t>
    </dgm:pt>
    <dgm:pt modelId="{F0CFC7E5-CEAF-4860-928A-CABAAD948A27}">
      <dgm:prSet phldrT="[Text]" custT="1"/>
      <dgm:spPr/>
      <dgm:t>
        <a:bodyPr/>
        <a:lstStyle/>
        <a:p>
          <a:r>
            <a:rPr lang="en-US" sz="5400" dirty="0">
              <a:latin typeface="Franklin Gothic Medium Cond" panose="020B0606030402020204" pitchFamily="34" charset="0"/>
            </a:rPr>
            <a:t>NPA </a:t>
          </a:r>
          <a:r>
            <a:rPr lang="en-US" sz="5400" dirty="0">
              <a:latin typeface="Arial Black" panose="020B0A04020102020204" pitchFamily="34" charset="0"/>
            </a:rPr>
            <a:t>▲</a:t>
          </a:r>
          <a:endParaRPr lang="en-US" sz="5400" dirty="0">
            <a:latin typeface="Franklin Gothic Medium Cond" panose="020B0606030402020204" pitchFamily="34" charset="0"/>
          </a:endParaRPr>
        </a:p>
      </dgm:t>
    </dgm:pt>
    <dgm:pt modelId="{B7B1219C-15CB-4632-8CF1-F7F75B2BACA9}" type="parTrans" cxnId="{92034FFB-5329-4AF8-BEB3-B74696788211}">
      <dgm:prSet/>
      <dgm:spPr/>
      <dgm:t>
        <a:bodyPr/>
        <a:lstStyle/>
        <a:p>
          <a:endParaRPr lang="en-US"/>
        </a:p>
      </dgm:t>
    </dgm:pt>
    <dgm:pt modelId="{F4D87568-F6A7-4B8D-B3D4-62030C335794}" type="sibTrans" cxnId="{92034FFB-5329-4AF8-BEB3-B74696788211}">
      <dgm:prSet/>
      <dgm:spPr/>
      <dgm:t>
        <a:bodyPr/>
        <a:lstStyle/>
        <a:p>
          <a:endParaRPr lang="en-US"/>
        </a:p>
      </dgm:t>
    </dgm:pt>
    <dgm:pt modelId="{5BF4C6C1-D4DF-47D2-B4FC-ED54F1203500}">
      <dgm:prSet phldrT="[Text]" custT="1"/>
      <dgm:spPr/>
      <dgm:t>
        <a:bodyPr/>
        <a:lstStyle/>
        <a:p>
          <a:r>
            <a:rPr lang="en-US" sz="5400" dirty="0">
              <a:latin typeface="Franklin Gothic Medium Cond" panose="020B0606030402020204" pitchFamily="34" charset="0"/>
            </a:rPr>
            <a:t>PSL- esp. </a:t>
          </a:r>
          <a:r>
            <a:rPr lang="en-US" sz="5400" dirty="0" err="1">
              <a:latin typeface="Franklin Gothic Medium Cond" panose="020B0606030402020204" pitchFamily="34" charset="0"/>
            </a:rPr>
            <a:t>Agri</a:t>
          </a:r>
          <a:endParaRPr lang="en-US" sz="5400" dirty="0">
            <a:latin typeface="Franklin Gothic Medium Cond" panose="020B0606030402020204" pitchFamily="34" charset="0"/>
          </a:endParaRPr>
        </a:p>
      </dgm:t>
    </dgm:pt>
    <dgm:pt modelId="{02428D9C-9C22-4579-B512-C446261018A8}" type="parTrans" cxnId="{90A81740-B1BC-48C3-B310-0130F7B3B216}">
      <dgm:prSet/>
      <dgm:spPr/>
      <dgm:t>
        <a:bodyPr/>
        <a:lstStyle/>
        <a:p>
          <a:endParaRPr lang="en-US"/>
        </a:p>
      </dgm:t>
    </dgm:pt>
    <dgm:pt modelId="{1A5E2698-C2D8-4E2B-BCF5-B113F1D24765}" type="sibTrans" cxnId="{90A81740-B1BC-48C3-B310-0130F7B3B216}">
      <dgm:prSet/>
      <dgm:spPr/>
      <dgm:t>
        <a:bodyPr/>
        <a:lstStyle/>
        <a:p>
          <a:endParaRPr lang="en-US"/>
        </a:p>
      </dgm:t>
    </dgm:pt>
    <dgm:pt modelId="{76E69E00-09B7-42FD-A7DC-8EE1D45D80CA}">
      <dgm:prSet phldrT="[Text]" custT="1"/>
      <dgm:spPr/>
      <dgm:t>
        <a:bodyPr/>
        <a:lstStyle/>
        <a:p>
          <a:r>
            <a:rPr lang="en-US" sz="6000" dirty="0">
              <a:latin typeface="Franklin Gothic Medium Cond" panose="020B0606030402020204" pitchFamily="34" charset="0"/>
            </a:rPr>
            <a:t>Liability</a:t>
          </a:r>
        </a:p>
      </dgm:t>
    </dgm:pt>
    <dgm:pt modelId="{DF9E3D7E-E151-4EA1-A1C8-EDB1C460F497}" type="parTrans" cxnId="{8FD43CE5-E791-4352-BBEA-62B58EF27521}">
      <dgm:prSet/>
      <dgm:spPr/>
      <dgm:t>
        <a:bodyPr/>
        <a:lstStyle/>
        <a:p>
          <a:endParaRPr lang="en-US"/>
        </a:p>
      </dgm:t>
    </dgm:pt>
    <dgm:pt modelId="{9D2DBD28-E8EA-48AD-A09E-F3C81B1417F5}" type="sibTrans" cxnId="{8FD43CE5-E791-4352-BBEA-62B58EF27521}">
      <dgm:prSet/>
      <dgm:spPr/>
      <dgm:t>
        <a:bodyPr/>
        <a:lstStyle/>
        <a:p>
          <a:endParaRPr lang="en-US"/>
        </a:p>
      </dgm:t>
    </dgm:pt>
    <dgm:pt modelId="{E529E8AA-5775-45A5-BEEE-08035EC8F3EF}">
      <dgm:prSet phldrT="[Text]" custT="1"/>
      <dgm:spPr/>
      <dgm:t>
        <a:bodyPr/>
        <a:lstStyle/>
        <a:p>
          <a:r>
            <a:rPr lang="en-US" sz="6000" dirty="0">
              <a:latin typeface="Franklin Gothic Medium Cond" panose="020B0606030402020204" pitchFamily="34" charset="0"/>
            </a:rPr>
            <a:t>Equity ▼</a:t>
          </a:r>
        </a:p>
      </dgm:t>
    </dgm:pt>
    <dgm:pt modelId="{7B46E1CD-55EF-4D3B-9C98-331CB0E4F189}" type="parTrans" cxnId="{54CF2D6D-D0B9-4FB6-9CC6-811741CE47C2}">
      <dgm:prSet/>
      <dgm:spPr/>
      <dgm:t>
        <a:bodyPr/>
        <a:lstStyle/>
        <a:p>
          <a:endParaRPr lang="en-US"/>
        </a:p>
      </dgm:t>
    </dgm:pt>
    <dgm:pt modelId="{0CB615D6-21DE-4BE9-A91C-FBC77CD77B49}" type="sibTrans" cxnId="{54CF2D6D-D0B9-4FB6-9CC6-811741CE47C2}">
      <dgm:prSet/>
      <dgm:spPr/>
      <dgm:t>
        <a:bodyPr/>
        <a:lstStyle/>
        <a:p>
          <a:endParaRPr lang="en-US"/>
        </a:p>
      </dgm:t>
    </dgm:pt>
    <dgm:pt modelId="{EE6C2D91-FA3C-4376-B7B5-7CB9EF29D25D}">
      <dgm:prSet phldrT="[Text]" custT="1"/>
      <dgm:spPr/>
      <dgm:t>
        <a:bodyPr/>
        <a:lstStyle/>
        <a:p>
          <a:r>
            <a:rPr lang="en-US" sz="5400" dirty="0">
              <a:latin typeface="Franklin Gothic Medium Cond" panose="020B0606030402020204" pitchFamily="34" charset="0"/>
            </a:rPr>
            <a:t>SLR </a:t>
          </a:r>
          <a:r>
            <a:rPr lang="en-US" sz="4400" dirty="0">
              <a:latin typeface="Franklin Gothic Medium Cond" panose="020B0606030402020204" pitchFamily="34" charset="0"/>
            </a:rPr>
            <a:t>(low return)</a:t>
          </a:r>
        </a:p>
      </dgm:t>
    </dgm:pt>
    <dgm:pt modelId="{F8FDE60C-2A5F-450B-869B-42B4B0637506}" type="parTrans" cxnId="{FEFEB779-21ED-4845-97F1-2CB9D658C708}">
      <dgm:prSet/>
      <dgm:spPr/>
      <dgm:t>
        <a:bodyPr/>
        <a:lstStyle/>
        <a:p>
          <a:endParaRPr lang="en-US"/>
        </a:p>
      </dgm:t>
    </dgm:pt>
    <dgm:pt modelId="{39672E86-98EB-4394-9E91-D9E5E2468A9D}" type="sibTrans" cxnId="{FEFEB779-21ED-4845-97F1-2CB9D658C708}">
      <dgm:prSet/>
      <dgm:spPr/>
      <dgm:t>
        <a:bodyPr/>
        <a:lstStyle/>
        <a:p>
          <a:endParaRPr lang="en-US"/>
        </a:p>
      </dgm:t>
    </dgm:pt>
    <dgm:pt modelId="{6C6A274E-B4CF-4C72-BB3B-AA9906D97CEF}">
      <dgm:prSet phldrT="[Text]" custT="1"/>
      <dgm:spPr/>
      <dgm:t>
        <a:bodyPr/>
        <a:lstStyle/>
        <a:p>
          <a:r>
            <a:rPr lang="en-US" sz="6000" dirty="0">
              <a:latin typeface="Franklin Gothic Medium Cond" panose="020B0606030402020204" pitchFamily="34" charset="0"/>
            </a:rPr>
            <a:t>Deposits ▼</a:t>
          </a:r>
        </a:p>
      </dgm:t>
    </dgm:pt>
    <dgm:pt modelId="{6BB5A4C5-F7AA-4ADB-AA58-674A85FAD029}" type="parTrans" cxnId="{DA29EBA9-E4C4-4149-94F2-111607A3D491}">
      <dgm:prSet/>
      <dgm:spPr/>
      <dgm:t>
        <a:bodyPr/>
        <a:lstStyle/>
        <a:p>
          <a:endParaRPr lang="en-US"/>
        </a:p>
      </dgm:t>
    </dgm:pt>
    <dgm:pt modelId="{BB7FD481-D046-4C47-A0A6-18AE80FB4758}" type="sibTrans" cxnId="{DA29EBA9-E4C4-4149-94F2-111607A3D491}">
      <dgm:prSet/>
      <dgm:spPr/>
      <dgm:t>
        <a:bodyPr/>
        <a:lstStyle/>
        <a:p>
          <a:endParaRPr lang="en-US"/>
        </a:p>
      </dgm:t>
    </dgm:pt>
    <dgm:pt modelId="{09E8E8AC-4C49-48C8-BFBA-6BE8886E9B39}" type="pres">
      <dgm:prSet presAssocID="{0573644B-9847-49A2-A5F3-1DC6DE4F1EFF}" presName="Name0" presStyleCnt="0">
        <dgm:presLayoutVars>
          <dgm:dir/>
          <dgm:animLvl val="lvl"/>
          <dgm:resizeHandles val="exact"/>
        </dgm:presLayoutVars>
      </dgm:prSet>
      <dgm:spPr/>
    </dgm:pt>
    <dgm:pt modelId="{7B56C97A-8EDA-4578-9208-05BA8E568ED1}" type="pres">
      <dgm:prSet presAssocID="{FE29ABD8-F178-4739-93F9-3E7F198BB994}" presName="composite" presStyleCnt="0"/>
      <dgm:spPr/>
    </dgm:pt>
    <dgm:pt modelId="{C65D89AC-F79D-4674-9002-E2DDDFE34EBD}" type="pres">
      <dgm:prSet presAssocID="{FE29ABD8-F178-4739-93F9-3E7F198BB994}" presName="parTx" presStyleLbl="alignNode1" presStyleIdx="0" presStyleCnt="2">
        <dgm:presLayoutVars>
          <dgm:chMax val="0"/>
          <dgm:chPref val="0"/>
          <dgm:bulletEnabled val="1"/>
        </dgm:presLayoutVars>
      </dgm:prSet>
      <dgm:spPr/>
    </dgm:pt>
    <dgm:pt modelId="{BBDF96D5-E716-49E9-B842-5FEC5BF80878}" type="pres">
      <dgm:prSet presAssocID="{FE29ABD8-F178-4739-93F9-3E7F198BB994}" presName="desTx" presStyleLbl="alignAccFollowNode1" presStyleIdx="0" presStyleCnt="2">
        <dgm:presLayoutVars>
          <dgm:bulletEnabled val="1"/>
        </dgm:presLayoutVars>
      </dgm:prSet>
      <dgm:spPr/>
    </dgm:pt>
    <dgm:pt modelId="{2DAF3471-0CD5-4014-9B60-10EB2BB9092E}" type="pres">
      <dgm:prSet presAssocID="{B5B31AEE-9DAA-46D8-A6C1-D06523303DC6}" presName="space" presStyleCnt="0"/>
      <dgm:spPr/>
    </dgm:pt>
    <dgm:pt modelId="{3669265F-D89F-4248-BBA9-D9E591DDAB2B}" type="pres">
      <dgm:prSet presAssocID="{76E69E00-09B7-42FD-A7DC-8EE1D45D80CA}" presName="composite" presStyleCnt="0"/>
      <dgm:spPr/>
    </dgm:pt>
    <dgm:pt modelId="{B938E3D4-D7EE-42D4-B63A-1F27C4D1A1A5}" type="pres">
      <dgm:prSet presAssocID="{76E69E00-09B7-42FD-A7DC-8EE1D45D80CA}" presName="parTx" presStyleLbl="alignNode1" presStyleIdx="1" presStyleCnt="2">
        <dgm:presLayoutVars>
          <dgm:chMax val="0"/>
          <dgm:chPref val="0"/>
          <dgm:bulletEnabled val="1"/>
        </dgm:presLayoutVars>
      </dgm:prSet>
      <dgm:spPr/>
    </dgm:pt>
    <dgm:pt modelId="{B7E3936E-2875-4DDA-8A0A-6D84390C41E1}" type="pres">
      <dgm:prSet presAssocID="{76E69E00-09B7-42FD-A7DC-8EE1D45D80CA}" presName="desTx" presStyleLbl="alignAccFollowNode1" presStyleIdx="1" presStyleCnt="2">
        <dgm:presLayoutVars>
          <dgm:bulletEnabled val="1"/>
        </dgm:presLayoutVars>
      </dgm:prSet>
      <dgm:spPr/>
    </dgm:pt>
  </dgm:ptLst>
  <dgm:cxnLst>
    <dgm:cxn modelId="{07A89CAB-CED4-4E49-9ACB-2CF30A8AA6BB}" type="presOf" srcId="{FE29ABD8-F178-4739-93F9-3E7F198BB994}" destId="{C65D89AC-F79D-4674-9002-E2DDDFE34EBD}" srcOrd="0" destOrd="0" presId="urn:microsoft.com/office/officeart/2005/8/layout/hList1"/>
    <dgm:cxn modelId="{54CF2D6D-D0B9-4FB6-9CC6-811741CE47C2}" srcId="{76E69E00-09B7-42FD-A7DC-8EE1D45D80CA}" destId="{E529E8AA-5775-45A5-BEEE-08035EC8F3EF}" srcOrd="1" destOrd="0" parTransId="{7B46E1CD-55EF-4D3B-9C98-331CB0E4F189}" sibTransId="{0CB615D6-21DE-4BE9-A91C-FBC77CD77B49}"/>
    <dgm:cxn modelId="{A62DD620-8562-4918-BF9D-D03B78EB7DB0}" type="presOf" srcId="{76E69E00-09B7-42FD-A7DC-8EE1D45D80CA}" destId="{B938E3D4-D7EE-42D4-B63A-1F27C4D1A1A5}" srcOrd="0" destOrd="0" presId="urn:microsoft.com/office/officeart/2005/8/layout/hList1"/>
    <dgm:cxn modelId="{DA29EBA9-E4C4-4149-94F2-111607A3D491}" srcId="{76E69E00-09B7-42FD-A7DC-8EE1D45D80CA}" destId="{6C6A274E-B4CF-4C72-BB3B-AA9906D97CEF}" srcOrd="0" destOrd="0" parTransId="{6BB5A4C5-F7AA-4ADB-AA58-674A85FAD029}" sibTransId="{BB7FD481-D046-4C47-A0A6-18AE80FB4758}"/>
    <dgm:cxn modelId="{90A81740-B1BC-48C3-B310-0130F7B3B216}" srcId="{FE29ABD8-F178-4739-93F9-3E7F198BB994}" destId="{5BF4C6C1-D4DF-47D2-B4FC-ED54F1203500}" srcOrd="2" destOrd="0" parTransId="{02428D9C-9C22-4579-B512-C446261018A8}" sibTransId="{1A5E2698-C2D8-4E2B-BCF5-B113F1D24765}"/>
    <dgm:cxn modelId="{92034FFB-5329-4AF8-BEB3-B74696788211}" srcId="{FE29ABD8-F178-4739-93F9-3E7F198BB994}" destId="{F0CFC7E5-CEAF-4860-928A-CABAAD948A27}" srcOrd="0" destOrd="0" parTransId="{B7B1219C-15CB-4632-8CF1-F7F75B2BACA9}" sibTransId="{F4D87568-F6A7-4B8D-B3D4-62030C335794}"/>
    <dgm:cxn modelId="{6E9CFA52-57E8-4730-BD0A-CD1A4044164C}" type="presOf" srcId="{EE6C2D91-FA3C-4376-B7B5-7CB9EF29D25D}" destId="{BBDF96D5-E716-49E9-B842-5FEC5BF80878}" srcOrd="0" destOrd="1" presId="urn:microsoft.com/office/officeart/2005/8/layout/hList1"/>
    <dgm:cxn modelId="{49A0EA56-ECCE-417E-873F-D5BD90F1CB0F}" type="presOf" srcId="{6C6A274E-B4CF-4C72-BB3B-AA9906D97CEF}" destId="{B7E3936E-2875-4DDA-8A0A-6D84390C41E1}" srcOrd="0" destOrd="0" presId="urn:microsoft.com/office/officeart/2005/8/layout/hList1"/>
    <dgm:cxn modelId="{2BA15395-03A5-4A24-972D-FD2A62C1BF2E}" type="presOf" srcId="{E529E8AA-5775-45A5-BEEE-08035EC8F3EF}" destId="{B7E3936E-2875-4DDA-8A0A-6D84390C41E1}" srcOrd="0" destOrd="1" presId="urn:microsoft.com/office/officeart/2005/8/layout/hList1"/>
    <dgm:cxn modelId="{8FD43CE5-E791-4352-BBEA-62B58EF27521}" srcId="{0573644B-9847-49A2-A5F3-1DC6DE4F1EFF}" destId="{76E69E00-09B7-42FD-A7DC-8EE1D45D80CA}" srcOrd="1" destOrd="0" parTransId="{DF9E3D7E-E151-4EA1-A1C8-EDB1C460F497}" sibTransId="{9D2DBD28-E8EA-48AD-A09E-F3C81B1417F5}"/>
    <dgm:cxn modelId="{FEFEB779-21ED-4845-97F1-2CB9D658C708}" srcId="{FE29ABD8-F178-4739-93F9-3E7F198BB994}" destId="{EE6C2D91-FA3C-4376-B7B5-7CB9EF29D25D}" srcOrd="1" destOrd="0" parTransId="{F8FDE60C-2A5F-450B-869B-42B4B0637506}" sibTransId="{39672E86-98EB-4394-9E91-D9E5E2468A9D}"/>
    <dgm:cxn modelId="{944171EA-B683-4D00-862C-1AD98C554FF8}" type="presOf" srcId="{F0CFC7E5-CEAF-4860-928A-CABAAD948A27}" destId="{BBDF96D5-E716-49E9-B842-5FEC5BF80878}" srcOrd="0" destOrd="0" presId="urn:microsoft.com/office/officeart/2005/8/layout/hList1"/>
    <dgm:cxn modelId="{7C1ADB99-B6AD-4FBE-B681-FE28F6A5C2D2}" type="presOf" srcId="{0573644B-9847-49A2-A5F3-1DC6DE4F1EFF}" destId="{09E8E8AC-4C49-48C8-BFBA-6BE8886E9B39}" srcOrd="0" destOrd="0" presId="urn:microsoft.com/office/officeart/2005/8/layout/hList1"/>
    <dgm:cxn modelId="{57B44133-A4C6-4746-BED0-ED9FA0678BAE}" srcId="{0573644B-9847-49A2-A5F3-1DC6DE4F1EFF}" destId="{FE29ABD8-F178-4739-93F9-3E7F198BB994}" srcOrd="0" destOrd="0" parTransId="{230EFD58-59AF-4F48-B256-1E582DE225CD}" sibTransId="{B5B31AEE-9DAA-46D8-A6C1-D06523303DC6}"/>
    <dgm:cxn modelId="{A03A4694-B2AB-47D2-B6AE-E277454443B9}" type="presOf" srcId="{5BF4C6C1-D4DF-47D2-B4FC-ED54F1203500}" destId="{BBDF96D5-E716-49E9-B842-5FEC5BF80878}" srcOrd="0" destOrd="2" presId="urn:microsoft.com/office/officeart/2005/8/layout/hList1"/>
    <dgm:cxn modelId="{A0F6897B-0965-4882-A72F-EA184C425BCD}" type="presParOf" srcId="{09E8E8AC-4C49-48C8-BFBA-6BE8886E9B39}" destId="{7B56C97A-8EDA-4578-9208-05BA8E568ED1}" srcOrd="0" destOrd="0" presId="urn:microsoft.com/office/officeart/2005/8/layout/hList1"/>
    <dgm:cxn modelId="{989CD783-480A-4D0B-8D8B-EB78A42756B2}" type="presParOf" srcId="{7B56C97A-8EDA-4578-9208-05BA8E568ED1}" destId="{C65D89AC-F79D-4674-9002-E2DDDFE34EBD}" srcOrd="0" destOrd="0" presId="urn:microsoft.com/office/officeart/2005/8/layout/hList1"/>
    <dgm:cxn modelId="{B59E96E1-1AEA-4ED8-AE27-AA1E5782346E}" type="presParOf" srcId="{7B56C97A-8EDA-4578-9208-05BA8E568ED1}" destId="{BBDF96D5-E716-49E9-B842-5FEC5BF80878}" srcOrd="1" destOrd="0" presId="urn:microsoft.com/office/officeart/2005/8/layout/hList1"/>
    <dgm:cxn modelId="{6745E48B-D317-4DA7-8091-218F311A7CBC}" type="presParOf" srcId="{09E8E8AC-4C49-48C8-BFBA-6BE8886E9B39}" destId="{2DAF3471-0CD5-4014-9B60-10EB2BB9092E}" srcOrd="1" destOrd="0" presId="urn:microsoft.com/office/officeart/2005/8/layout/hList1"/>
    <dgm:cxn modelId="{1AEF0622-743B-40D5-BFE8-1E288C316C19}" type="presParOf" srcId="{09E8E8AC-4C49-48C8-BFBA-6BE8886E9B39}" destId="{3669265F-D89F-4248-BBA9-D9E591DDAB2B}" srcOrd="2" destOrd="0" presId="urn:microsoft.com/office/officeart/2005/8/layout/hList1"/>
    <dgm:cxn modelId="{6391BB5E-F55A-4938-923C-28F63B7EE813}" type="presParOf" srcId="{3669265F-D89F-4248-BBA9-D9E591DDAB2B}" destId="{B938E3D4-D7EE-42D4-B63A-1F27C4D1A1A5}" srcOrd="0" destOrd="0" presId="urn:microsoft.com/office/officeart/2005/8/layout/hList1"/>
    <dgm:cxn modelId="{AA488499-66E4-4D4C-8A52-02E73C2CA61E}" type="presParOf" srcId="{3669265F-D89F-4248-BBA9-D9E591DDAB2B}" destId="{B7E3936E-2875-4DDA-8A0A-6D84390C41E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BDE82EC-04F7-4641-8A29-90F622F159A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BD90267-B6C7-481C-BCC7-7D2717565342}">
      <dgm:prSet phldrT="[Text]"/>
      <dgm:spPr/>
      <dgm:t>
        <a:bodyPr/>
        <a:lstStyle/>
        <a:p>
          <a:r>
            <a:rPr lang="en-US" dirty="0"/>
            <a:t>Before</a:t>
          </a:r>
        </a:p>
      </dgm:t>
    </dgm:pt>
    <dgm:pt modelId="{27C7BB0C-C16E-46B7-ACE2-E35C52216AB0}" type="parTrans" cxnId="{AE33090E-F735-41C5-8875-8447E4D726B2}">
      <dgm:prSet/>
      <dgm:spPr/>
      <dgm:t>
        <a:bodyPr/>
        <a:lstStyle/>
        <a:p>
          <a:endParaRPr lang="en-US"/>
        </a:p>
      </dgm:t>
    </dgm:pt>
    <dgm:pt modelId="{79B35B07-C0FD-4B6A-B820-F03A1500BDDB}" type="sibTrans" cxnId="{AE33090E-F735-41C5-8875-8447E4D726B2}">
      <dgm:prSet/>
      <dgm:spPr/>
      <dgm:t>
        <a:bodyPr/>
        <a:lstStyle/>
        <a:p>
          <a:endParaRPr lang="en-US"/>
        </a:p>
      </dgm:t>
    </dgm:pt>
    <dgm:pt modelId="{5DCEC310-9755-4FD8-8959-81D8DA0608DD}">
      <dgm:prSet phldrT="[Text]"/>
      <dgm:spPr/>
      <dgm:t>
        <a:bodyPr/>
        <a:lstStyle/>
        <a:p>
          <a:r>
            <a:rPr lang="en-US" dirty="0"/>
            <a:t>Administered Prices</a:t>
          </a:r>
        </a:p>
      </dgm:t>
    </dgm:pt>
    <dgm:pt modelId="{7E2C847A-621C-4194-9095-23A13319DB9F}" type="parTrans" cxnId="{881BDEF4-3CDE-458E-8684-7B35806780CE}">
      <dgm:prSet/>
      <dgm:spPr/>
      <dgm:t>
        <a:bodyPr/>
        <a:lstStyle/>
        <a:p>
          <a:endParaRPr lang="en-US"/>
        </a:p>
      </dgm:t>
    </dgm:pt>
    <dgm:pt modelId="{85CEA98F-C8B2-4DD8-AF19-89AE4AEA7125}" type="sibTrans" cxnId="{881BDEF4-3CDE-458E-8684-7B35806780CE}">
      <dgm:prSet/>
      <dgm:spPr/>
      <dgm:t>
        <a:bodyPr/>
        <a:lstStyle/>
        <a:p>
          <a:endParaRPr lang="en-US"/>
        </a:p>
      </dgm:t>
    </dgm:pt>
    <dgm:pt modelId="{4E7FC44E-7162-4DFF-9D5D-EB5420561BAE}">
      <dgm:prSet phldrT="[Text]"/>
      <dgm:spPr/>
      <dgm:t>
        <a:bodyPr/>
        <a:lstStyle/>
        <a:p>
          <a:r>
            <a:rPr lang="en-US" dirty="0"/>
            <a:t>OMCs had borrow from Banks for working capital in between</a:t>
          </a:r>
        </a:p>
      </dgm:t>
    </dgm:pt>
    <dgm:pt modelId="{11260BBB-CE2F-4156-8E47-557B6DC9CAB1}" type="parTrans" cxnId="{68F5D954-2584-4E19-B0A0-36BD1677BE7E}">
      <dgm:prSet/>
      <dgm:spPr/>
      <dgm:t>
        <a:bodyPr/>
        <a:lstStyle/>
        <a:p>
          <a:endParaRPr lang="en-US"/>
        </a:p>
      </dgm:t>
    </dgm:pt>
    <dgm:pt modelId="{D23503A5-BFAB-41AE-B37C-9F830CE7C053}" type="sibTrans" cxnId="{68F5D954-2584-4E19-B0A0-36BD1677BE7E}">
      <dgm:prSet/>
      <dgm:spPr/>
      <dgm:t>
        <a:bodyPr/>
        <a:lstStyle/>
        <a:p>
          <a:endParaRPr lang="en-US"/>
        </a:p>
      </dgm:t>
    </dgm:pt>
    <dgm:pt modelId="{CDF35AD4-BF83-4C63-957D-7DC33BB2EC54}">
      <dgm:prSet phldrT="[Text]"/>
      <dgm:spPr/>
      <dgm:t>
        <a:bodyPr/>
        <a:lstStyle/>
        <a:p>
          <a:r>
            <a:rPr lang="en-US" dirty="0"/>
            <a:t>Govt. paid difference to OMC in “Bonds” with 5/&gt; </a:t>
          </a:r>
          <a:r>
            <a:rPr lang="en-US" dirty="0" err="1"/>
            <a:t>yrs</a:t>
          </a:r>
          <a:r>
            <a:rPr lang="en-US" dirty="0"/>
            <a:t> maturity</a:t>
          </a:r>
        </a:p>
      </dgm:t>
    </dgm:pt>
    <dgm:pt modelId="{D6838896-4216-441E-85B2-364346E29B16}" type="parTrans" cxnId="{AD4A8E6C-BCA2-484A-92CB-F8C66B27BFA8}">
      <dgm:prSet/>
      <dgm:spPr/>
      <dgm:t>
        <a:bodyPr/>
        <a:lstStyle/>
        <a:p>
          <a:endParaRPr lang="en-US"/>
        </a:p>
      </dgm:t>
    </dgm:pt>
    <dgm:pt modelId="{0704A0BD-5D5E-4C03-A9E5-3E835AD6A1A8}" type="sibTrans" cxnId="{AD4A8E6C-BCA2-484A-92CB-F8C66B27BFA8}">
      <dgm:prSet/>
      <dgm:spPr/>
      <dgm:t>
        <a:bodyPr/>
        <a:lstStyle/>
        <a:p>
          <a:endParaRPr lang="en-US"/>
        </a:p>
      </dgm:t>
    </dgm:pt>
    <dgm:pt modelId="{827DF8F3-56FF-40BB-AEB3-88A36D892499}">
      <dgm:prSet phldrT="[Text]"/>
      <dgm:spPr/>
      <dgm:t>
        <a:bodyPr/>
        <a:lstStyle/>
        <a:p>
          <a:r>
            <a:rPr lang="en-US" dirty="0"/>
            <a:t>After deregulation of Petrol-Diesel (</a:t>
          </a:r>
          <a:r>
            <a:rPr lang="en-US" dirty="0" err="1"/>
            <a:t>Kirit</a:t>
          </a:r>
          <a:r>
            <a:rPr lang="en-US" dirty="0"/>
            <a:t> Parekh)</a:t>
          </a:r>
        </a:p>
      </dgm:t>
    </dgm:pt>
    <dgm:pt modelId="{2C8589DF-33B7-49D3-9111-37F7DF6346BC}" type="parTrans" cxnId="{403AA7B6-FB60-4D13-BB88-A75CF0A13E90}">
      <dgm:prSet/>
      <dgm:spPr/>
      <dgm:t>
        <a:bodyPr/>
        <a:lstStyle/>
        <a:p>
          <a:endParaRPr lang="en-US"/>
        </a:p>
      </dgm:t>
    </dgm:pt>
    <dgm:pt modelId="{C311AE90-6E3D-4CF5-AD01-2465E68E2121}" type="sibTrans" cxnId="{403AA7B6-FB60-4D13-BB88-A75CF0A13E90}">
      <dgm:prSet/>
      <dgm:spPr/>
      <dgm:t>
        <a:bodyPr/>
        <a:lstStyle/>
        <a:p>
          <a:endParaRPr lang="en-US"/>
        </a:p>
      </dgm:t>
    </dgm:pt>
    <dgm:pt modelId="{0C808ED7-2787-412C-A58F-B99E7A2BD64C}">
      <dgm:prSet phldrT="[Text]"/>
      <dgm:spPr/>
      <dgm:t>
        <a:bodyPr/>
        <a:lstStyle/>
        <a:p>
          <a:r>
            <a:rPr lang="en-US" dirty="0"/>
            <a:t>Market determined prices</a:t>
          </a:r>
        </a:p>
      </dgm:t>
    </dgm:pt>
    <dgm:pt modelId="{4016CA63-A6D5-478A-A03C-DACC409A02E1}" type="parTrans" cxnId="{73883C0F-2CEE-4BCD-8C77-6860E2DABAD5}">
      <dgm:prSet/>
      <dgm:spPr/>
      <dgm:t>
        <a:bodyPr/>
        <a:lstStyle/>
        <a:p>
          <a:endParaRPr lang="en-US"/>
        </a:p>
      </dgm:t>
    </dgm:pt>
    <dgm:pt modelId="{9125517C-B9F0-40BC-920D-F91264DF0E9E}" type="sibTrans" cxnId="{73883C0F-2CEE-4BCD-8C77-6860E2DABAD5}">
      <dgm:prSet/>
      <dgm:spPr/>
      <dgm:t>
        <a:bodyPr/>
        <a:lstStyle/>
        <a:p>
          <a:endParaRPr lang="en-US"/>
        </a:p>
      </dgm:t>
    </dgm:pt>
    <dgm:pt modelId="{1B27DE1B-7EB4-469F-9E54-84AFE4B72C03}">
      <dgm:prSet phldrT="[Text]"/>
      <dgm:spPr/>
      <dgm:t>
        <a:bodyPr/>
        <a:lstStyle/>
        <a:p>
          <a:r>
            <a:rPr lang="en-US" dirty="0"/>
            <a:t>OMCs have good cash flow=&gt; lower requirement of bank credit</a:t>
          </a:r>
        </a:p>
      </dgm:t>
    </dgm:pt>
    <dgm:pt modelId="{F3E73AE2-21DC-4B4F-889A-B6F4E567A7DB}" type="parTrans" cxnId="{BA0A756B-4B45-4483-8EA2-0DB2321F85C1}">
      <dgm:prSet/>
      <dgm:spPr/>
      <dgm:t>
        <a:bodyPr/>
        <a:lstStyle/>
        <a:p>
          <a:endParaRPr lang="en-US"/>
        </a:p>
      </dgm:t>
    </dgm:pt>
    <dgm:pt modelId="{FB4CE780-3DA6-487C-B380-DB65CA4359D6}" type="sibTrans" cxnId="{BA0A756B-4B45-4483-8EA2-0DB2321F85C1}">
      <dgm:prSet/>
      <dgm:spPr/>
      <dgm:t>
        <a:bodyPr/>
        <a:lstStyle/>
        <a:p>
          <a:endParaRPr lang="en-US"/>
        </a:p>
      </dgm:t>
    </dgm:pt>
    <dgm:pt modelId="{E399D3DF-8B5B-4D41-BFDB-D7CBFEFFA1E7}" type="pres">
      <dgm:prSet presAssocID="{DBDE82EC-04F7-4641-8A29-90F622F159AC}" presName="Name0" presStyleCnt="0">
        <dgm:presLayoutVars>
          <dgm:dir/>
          <dgm:animLvl val="lvl"/>
          <dgm:resizeHandles val="exact"/>
        </dgm:presLayoutVars>
      </dgm:prSet>
      <dgm:spPr/>
    </dgm:pt>
    <dgm:pt modelId="{1D524BCA-0C04-4CB4-92EB-9391D5F57B00}" type="pres">
      <dgm:prSet presAssocID="{BBD90267-B6C7-481C-BCC7-7D2717565342}" presName="composite" presStyleCnt="0"/>
      <dgm:spPr/>
    </dgm:pt>
    <dgm:pt modelId="{063E8026-49F9-4DCE-A60E-41E5950A65C3}" type="pres">
      <dgm:prSet presAssocID="{BBD90267-B6C7-481C-BCC7-7D2717565342}" presName="parTx" presStyleLbl="alignNode1" presStyleIdx="0" presStyleCnt="2">
        <dgm:presLayoutVars>
          <dgm:chMax val="0"/>
          <dgm:chPref val="0"/>
          <dgm:bulletEnabled val="1"/>
        </dgm:presLayoutVars>
      </dgm:prSet>
      <dgm:spPr/>
    </dgm:pt>
    <dgm:pt modelId="{058B5564-6800-416E-A132-E9D6E31976C9}" type="pres">
      <dgm:prSet presAssocID="{BBD90267-B6C7-481C-BCC7-7D2717565342}" presName="desTx" presStyleLbl="alignAccFollowNode1" presStyleIdx="0" presStyleCnt="2">
        <dgm:presLayoutVars>
          <dgm:bulletEnabled val="1"/>
        </dgm:presLayoutVars>
      </dgm:prSet>
      <dgm:spPr/>
    </dgm:pt>
    <dgm:pt modelId="{16B4B86F-A5FD-4A38-93A6-7685B48CAE5F}" type="pres">
      <dgm:prSet presAssocID="{79B35B07-C0FD-4B6A-B820-F03A1500BDDB}" presName="space" presStyleCnt="0"/>
      <dgm:spPr/>
    </dgm:pt>
    <dgm:pt modelId="{5D1B6D5F-BC57-415B-AB8B-3E9D4C98E84A}" type="pres">
      <dgm:prSet presAssocID="{827DF8F3-56FF-40BB-AEB3-88A36D892499}" presName="composite" presStyleCnt="0"/>
      <dgm:spPr/>
    </dgm:pt>
    <dgm:pt modelId="{73F11B8C-06C7-480D-9264-8553176F8072}" type="pres">
      <dgm:prSet presAssocID="{827DF8F3-56FF-40BB-AEB3-88A36D892499}" presName="parTx" presStyleLbl="alignNode1" presStyleIdx="1" presStyleCnt="2">
        <dgm:presLayoutVars>
          <dgm:chMax val="0"/>
          <dgm:chPref val="0"/>
          <dgm:bulletEnabled val="1"/>
        </dgm:presLayoutVars>
      </dgm:prSet>
      <dgm:spPr/>
    </dgm:pt>
    <dgm:pt modelId="{528F4DE6-ECF3-48D7-9977-78CD27F8756D}" type="pres">
      <dgm:prSet presAssocID="{827DF8F3-56FF-40BB-AEB3-88A36D892499}" presName="desTx" presStyleLbl="alignAccFollowNode1" presStyleIdx="1" presStyleCnt="2">
        <dgm:presLayoutVars>
          <dgm:bulletEnabled val="1"/>
        </dgm:presLayoutVars>
      </dgm:prSet>
      <dgm:spPr/>
    </dgm:pt>
  </dgm:ptLst>
  <dgm:cxnLst>
    <dgm:cxn modelId="{21920E5F-5F6D-4A85-8C34-316C7EBA2CEE}" type="presOf" srcId="{4E7FC44E-7162-4DFF-9D5D-EB5420561BAE}" destId="{058B5564-6800-416E-A132-E9D6E31976C9}" srcOrd="0" destOrd="2" presId="urn:microsoft.com/office/officeart/2005/8/layout/hList1"/>
    <dgm:cxn modelId="{FC64C650-7425-46DB-A3B7-E30CBB01526F}" type="presOf" srcId="{CDF35AD4-BF83-4C63-957D-7DC33BB2EC54}" destId="{058B5564-6800-416E-A132-E9D6E31976C9}" srcOrd="0" destOrd="1" presId="urn:microsoft.com/office/officeart/2005/8/layout/hList1"/>
    <dgm:cxn modelId="{BC71A12D-72C5-4D4E-9A73-F80EB584F3B6}" type="presOf" srcId="{0C808ED7-2787-412C-A58F-B99E7A2BD64C}" destId="{528F4DE6-ECF3-48D7-9977-78CD27F8756D}" srcOrd="0" destOrd="0" presId="urn:microsoft.com/office/officeart/2005/8/layout/hList1"/>
    <dgm:cxn modelId="{EBE0AAD7-6574-4956-828B-680EAA918D8C}" type="presOf" srcId="{5DCEC310-9755-4FD8-8959-81D8DA0608DD}" destId="{058B5564-6800-416E-A132-E9D6E31976C9}" srcOrd="0" destOrd="0" presId="urn:microsoft.com/office/officeart/2005/8/layout/hList1"/>
    <dgm:cxn modelId="{1808FF25-386C-4CE5-AAA9-637492575953}" type="presOf" srcId="{827DF8F3-56FF-40BB-AEB3-88A36D892499}" destId="{73F11B8C-06C7-480D-9264-8553176F8072}" srcOrd="0" destOrd="0" presId="urn:microsoft.com/office/officeart/2005/8/layout/hList1"/>
    <dgm:cxn modelId="{AE33090E-F735-41C5-8875-8447E4D726B2}" srcId="{DBDE82EC-04F7-4641-8A29-90F622F159AC}" destId="{BBD90267-B6C7-481C-BCC7-7D2717565342}" srcOrd="0" destOrd="0" parTransId="{27C7BB0C-C16E-46B7-ACE2-E35C52216AB0}" sibTransId="{79B35B07-C0FD-4B6A-B820-F03A1500BDDB}"/>
    <dgm:cxn modelId="{68F5D954-2584-4E19-B0A0-36BD1677BE7E}" srcId="{BBD90267-B6C7-481C-BCC7-7D2717565342}" destId="{4E7FC44E-7162-4DFF-9D5D-EB5420561BAE}" srcOrd="2" destOrd="0" parTransId="{11260BBB-CE2F-4156-8E47-557B6DC9CAB1}" sibTransId="{D23503A5-BFAB-41AE-B37C-9F830CE7C053}"/>
    <dgm:cxn modelId="{BA0A756B-4B45-4483-8EA2-0DB2321F85C1}" srcId="{827DF8F3-56FF-40BB-AEB3-88A36D892499}" destId="{1B27DE1B-7EB4-469F-9E54-84AFE4B72C03}" srcOrd="1" destOrd="0" parTransId="{F3E73AE2-21DC-4B4F-889A-B6F4E567A7DB}" sibTransId="{FB4CE780-3DA6-487C-B380-DB65CA4359D6}"/>
    <dgm:cxn modelId="{881BDEF4-3CDE-458E-8684-7B35806780CE}" srcId="{BBD90267-B6C7-481C-BCC7-7D2717565342}" destId="{5DCEC310-9755-4FD8-8959-81D8DA0608DD}" srcOrd="0" destOrd="0" parTransId="{7E2C847A-621C-4194-9095-23A13319DB9F}" sibTransId="{85CEA98F-C8B2-4DD8-AF19-89AE4AEA7125}"/>
    <dgm:cxn modelId="{1173A5F5-D2D7-426D-B016-5C4D94F46DD6}" type="presOf" srcId="{1B27DE1B-7EB4-469F-9E54-84AFE4B72C03}" destId="{528F4DE6-ECF3-48D7-9977-78CD27F8756D}" srcOrd="0" destOrd="1" presId="urn:microsoft.com/office/officeart/2005/8/layout/hList1"/>
    <dgm:cxn modelId="{AD4A8E6C-BCA2-484A-92CB-F8C66B27BFA8}" srcId="{BBD90267-B6C7-481C-BCC7-7D2717565342}" destId="{CDF35AD4-BF83-4C63-957D-7DC33BB2EC54}" srcOrd="1" destOrd="0" parTransId="{D6838896-4216-441E-85B2-364346E29B16}" sibTransId="{0704A0BD-5D5E-4C03-A9E5-3E835AD6A1A8}"/>
    <dgm:cxn modelId="{44DC87B3-7E2B-4689-8B19-5D4C42ED1503}" type="presOf" srcId="{DBDE82EC-04F7-4641-8A29-90F622F159AC}" destId="{E399D3DF-8B5B-4D41-BFDB-D7CBFEFFA1E7}" srcOrd="0" destOrd="0" presId="urn:microsoft.com/office/officeart/2005/8/layout/hList1"/>
    <dgm:cxn modelId="{58C5AED2-A671-420F-8F0E-F62C9D77A8D1}" type="presOf" srcId="{BBD90267-B6C7-481C-BCC7-7D2717565342}" destId="{063E8026-49F9-4DCE-A60E-41E5950A65C3}" srcOrd="0" destOrd="0" presId="urn:microsoft.com/office/officeart/2005/8/layout/hList1"/>
    <dgm:cxn modelId="{73883C0F-2CEE-4BCD-8C77-6860E2DABAD5}" srcId="{827DF8F3-56FF-40BB-AEB3-88A36D892499}" destId="{0C808ED7-2787-412C-A58F-B99E7A2BD64C}" srcOrd="0" destOrd="0" parTransId="{4016CA63-A6D5-478A-A03C-DACC409A02E1}" sibTransId="{9125517C-B9F0-40BC-920D-F91264DF0E9E}"/>
    <dgm:cxn modelId="{403AA7B6-FB60-4D13-BB88-A75CF0A13E90}" srcId="{DBDE82EC-04F7-4641-8A29-90F622F159AC}" destId="{827DF8F3-56FF-40BB-AEB3-88A36D892499}" srcOrd="1" destOrd="0" parTransId="{2C8589DF-33B7-49D3-9111-37F7DF6346BC}" sibTransId="{C311AE90-6E3D-4CF5-AD01-2465E68E2121}"/>
    <dgm:cxn modelId="{768BCDA1-1686-4D18-A49F-BE3DB7E3D398}" type="presParOf" srcId="{E399D3DF-8B5B-4D41-BFDB-D7CBFEFFA1E7}" destId="{1D524BCA-0C04-4CB4-92EB-9391D5F57B00}" srcOrd="0" destOrd="0" presId="urn:microsoft.com/office/officeart/2005/8/layout/hList1"/>
    <dgm:cxn modelId="{0C12605D-64CC-4B25-9E2F-50B95810B5DE}" type="presParOf" srcId="{1D524BCA-0C04-4CB4-92EB-9391D5F57B00}" destId="{063E8026-49F9-4DCE-A60E-41E5950A65C3}" srcOrd="0" destOrd="0" presId="urn:microsoft.com/office/officeart/2005/8/layout/hList1"/>
    <dgm:cxn modelId="{CB63282E-81C7-47A2-9BE6-CC5EAB99F107}" type="presParOf" srcId="{1D524BCA-0C04-4CB4-92EB-9391D5F57B00}" destId="{058B5564-6800-416E-A132-E9D6E31976C9}" srcOrd="1" destOrd="0" presId="urn:microsoft.com/office/officeart/2005/8/layout/hList1"/>
    <dgm:cxn modelId="{7CD6F430-A413-404E-AC2E-4262574EB54E}" type="presParOf" srcId="{E399D3DF-8B5B-4D41-BFDB-D7CBFEFFA1E7}" destId="{16B4B86F-A5FD-4A38-93A6-7685B48CAE5F}" srcOrd="1" destOrd="0" presId="urn:microsoft.com/office/officeart/2005/8/layout/hList1"/>
    <dgm:cxn modelId="{AD82AE7A-AD0B-495A-8055-E8D5713F427B}" type="presParOf" srcId="{E399D3DF-8B5B-4D41-BFDB-D7CBFEFFA1E7}" destId="{5D1B6D5F-BC57-415B-AB8B-3E9D4C98E84A}" srcOrd="2" destOrd="0" presId="urn:microsoft.com/office/officeart/2005/8/layout/hList1"/>
    <dgm:cxn modelId="{D0DADAC9-2E49-43AC-909E-429555094FB2}" type="presParOf" srcId="{5D1B6D5F-BC57-415B-AB8B-3E9D4C98E84A}" destId="{73F11B8C-06C7-480D-9264-8553176F8072}" srcOrd="0" destOrd="0" presId="urn:microsoft.com/office/officeart/2005/8/layout/hList1"/>
    <dgm:cxn modelId="{DD5B2D5B-E904-4704-8521-3A12E21AD8AE}" type="presParOf" srcId="{5D1B6D5F-BC57-415B-AB8B-3E9D4C98E84A}" destId="{528F4DE6-ECF3-48D7-9977-78CD27F8756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4D54B2A-6EE1-4CD5-AACF-FA98D52A3CDE}" type="doc">
      <dgm:prSet loTypeId="urn:microsoft.com/office/officeart/2005/8/layout/arrow1" loCatId="process" qsTypeId="urn:microsoft.com/office/officeart/2005/8/quickstyle/simple1" qsCatId="simple" csTypeId="urn:microsoft.com/office/officeart/2005/8/colors/colorful1" csCatId="colorful" phldr="1"/>
      <dgm:spPr/>
      <dgm:t>
        <a:bodyPr/>
        <a:lstStyle/>
        <a:p>
          <a:endParaRPr lang="en-US"/>
        </a:p>
      </dgm:t>
    </dgm:pt>
    <dgm:pt modelId="{019B7251-670F-4F8A-B8BE-41A0F199D956}">
      <dgm:prSet phldrT="[Text]"/>
      <dgm:spPr/>
      <dgm:t>
        <a:bodyPr/>
        <a:lstStyle/>
        <a:p>
          <a:r>
            <a:rPr lang="en-US" dirty="0">
              <a:latin typeface="Franklin Gothic Medium Cond" panose="020B0606030402020204" pitchFamily="34" charset="0"/>
            </a:rPr>
            <a:t>Past Observations (Vol2)</a:t>
          </a:r>
        </a:p>
      </dgm:t>
    </dgm:pt>
    <dgm:pt modelId="{016D784A-1ABA-4BBA-9DF2-AED64C245D1A}" type="parTrans" cxnId="{CFF7255D-8E1F-40C4-A8E1-C665F1EE22C5}">
      <dgm:prSet/>
      <dgm:spPr/>
      <dgm:t>
        <a:bodyPr/>
        <a:lstStyle/>
        <a:p>
          <a:endParaRPr lang="en-US"/>
        </a:p>
      </dgm:t>
    </dgm:pt>
    <dgm:pt modelId="{8B2B76DB-743B-47E5-BCEF-1303EC083968}" type="sibTrans" cxnId="{CFF7255D-8E1F-40C4-A8E1-C665F1EE22C5}">
      <dgm:prSet/>
      <dgm:spPr/>
      <dgm:t>
        <a:bodyPr/>
        <a:lstStyle/>
        <a:p>
          <a:endParaRPr lang="en-US"/>
        </a:p>
      </dgm:t>
    </dgm:pt>
    <dgm:pt modelId="{83ABEE9F-CBE8-4E3E-B3F7-260DCD93CF74}">
      <dgm:prSet phldrT="[Text]"/>
      <dgm:spPr/>
      <dgm:t>
        <a:bodyPr/>
        <a:lstStyle/>
        <a:p>
          <a:r>
            <a:rPr lang="en-US" dirty="0"/>
            <a:t>Future Suggestions (Vol1)</a:t>
          </a:r>
        </a:p>
      </dgm:t>
    </dgm:pt>
    <dgm:pt modelId="{F21F6220-260D-4F4F-BF30-BAE59BAE0300}" type="parTrans" cxnId="{4CB39074-F55C-43D4-9107-134A830BD66B}">
      <dgm:prSet/>
      <dgm:spPr/>
      <dgm:t>
        <a:bodyPr/>
        <a:lstStyle/>
        <a:p>
          <a:endParaRPr lang="en-US"/>
        </a:p>
      </dgm:t>
    </dgm:pt>
    <dgm:pt modelId="{0E87E764-D9DB-49CC-8F3C-33F0CED2EC2A}" type="sibTrans" cxnId="{4CB39074-F55C-43D4-9107-134A830BD66B}">
      <dgm:prSet/>
      <dgm:spPr/>
      <dgm:t>
        <a:bodyPr/>
        <a:lstStyle/>
        <a:p>
          <a:endParaRPr lang="en-US"/>
        </a:p>
      </dgm:t>
    </dgm:pt>
    <dgm:pt modelId="{2AAB9AD3-3866-4F19-99F5-F7262897FD86}" type="pres">
      <dgm:prSet presAssocID="{A4D54B2A-6EE1-4CD5-AACF-FA98D52A3CDE}" presName="cycle" presStyleCnt="0">
        <dgm:presLayoutVars>
          <dgm:dir/>
          <dgm:resizeHandles val="exact"/>
        </dgm:presLayoutVars>
      </dgm:prSet>
      <dgm:spPr/>
    </dgm:pt>
    <dgm:pt modelId="{604E0DEC-DFBA-4ACB-971B-5E78CDFA12F4}" type="pres">
      <dgm:prSet presAssocID="{019B7251-670F-4F8A-B8BE-41A0F199D956}" presName="arrow" presStyleLbl="node1" presStyleIdx="0" presStyleCnt="2">
        <dgm:presLayoutVars>
          <dgm:bulletEnabled val="1"/>
        </dgm:presLayoutVars>
      </dgm:prSet>
      <dgm:spPr/>
    </dgm:pt>
    <dgm:pt modelId="{EAE4CDC7-F2FF-4E3E-B128-4EA903F055A0}" type="pres">
      <dgm:prSet presAssocID="{83ABEE9F-CBE8-4E3E-B3F7-260DCD93CF74}" presName="arrow" presStyleLbl="node1" presStyleIdx="1" presStyleCnt="2" custRadScaleRad="184227" custRadScaleInc="16140">
        <dgm:presLayoutVars>
          <dgm:bulletEnabled val="1"/>
        </dgm:presLayoutVars>
      </dgm:prSet>
      <dgm:spPr/>
    </dgm:pt>
  </dgm:ptLst>
  <dgm:cxnLst>
    <dgm:cxn modelId="{B000CD54-6B6C-415D-9250-848997DBE660}" type="presOf" srcId="{A4D54B2A-6EE1-4CD5-AACF-FA98D52A3CDE}" destId="{2AAB9AD3-3866-4F19-99F5-F7262897FD86}" srcOrd="0" destOrd="0" presId="urn:microsoft.com/office/officeart/2005/8/layout/arrow1"/>
    <dgm:cxn modelId="{CFF7255D-8E1F-40C4-A8E1-C665F1EE22C5}" srcId="{A4D54B2A-6EE1-4CD5-AACF-FA98D52A3CDE}" destId="{019B7251-670F-4F8A-B8BE-41A0F199D956}" srcOrd="0" destOrd="0" parTransId="{016D784A-1ABA-4BBA-9DF2-AED64C245D1A}" sibTransId="{8B2B76DB-743B-47E5-BCEF-1303EC083968}"/>
    <dgm:cxn modelId="{543F5F81-9D12-4AA0-89E3-403F15907257}" type="presOf" srcId="{019B7251-670F-4F8A-B8BE-41A0F199D956}" destId="{604E0DEC-DFBA-4ACB-971B-5E78CDFA12F4}" srcOrd="0" destOrd="0" presId="urn:microsoft.com/office/officeart/2005/8/layout/arrow1"/>
    <dgm:cxn modelId="{4CB39074-F55C-43D4-9107-134A830BD66B}" srcId="{A4D54B2A-6EE1-4CD5-AACF-FA98D52A3CDE}" destId="{83ABEE9F-CBE8-4E3E-B3F7-260DCD93CF74}" srcOrd="1" destOrd="0" parTransId="{F21F6220-260D-4F4F-BF30-BAE59BAE0300}" sibTransId="{0E87E764-D9DB-49CC-8F3C-33F0CED2EC2A}"/>
    <dgm:cxn modelId="{184319D2-9636-4B15-AF1C-DCD7C6461AEE}" type="presOf" srcId="{83ABEE9F-CBE8-4E3E-B3F7-260DCD93CF74}" destId="{EAE4CDC7-F2FF-4E3E-B128-4EA903F055A0}" srcOrd="0" destOrd="0" presId="urn:microsoft.com/office/officeart/2005/8/layout/arrow1"/>
    <dgm:cxn modelId="{DF9ACDA9-9D95-4DE3-BC59-435FD34A2630}" type="presParOf" srcId="{2AAB9AD3-3866-4F19-99F5-F7262897FD86}" destId="{604E0DEC-DFBA-4ACB-971B-5E78CDFA12F4}" srcOrd="0" destOrd="0" presId="urn:microsoft.com/office/officeart/2005/8/layout/arrow1"/>
    <dgm:cxn modelId="{9E15651C-2437-4AD6-9913-E8020BCBB50D}" type="presParOf" srcId="{2AAB9AD3-3866-4F19-99F5-F7262897FD86}" destId="{EAE4CDC7-F2FF-4E3E-B128-4EA903F055A0}"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4D54B2A-6EE1-4CD5-AACF-FA98D52A3CDE}" type="doc">
      <dgm:prSet loTypeId="urn:microsoft.com/office/officeart/2005/8/layout/arrow1" loCatId="process" qsTypeId="urn:microsoft.com/office/officeart/2005/8/quickstyle/simple1" qsCatId="simple" csTypeId="urn:microsoft.com/office/officeart/2005/8/colors/colorful1" csCatId="colorful" phldr="1"/>
      <dgm:spPr/>
      <dgm:t>
        <a:bodyPr/>
        <a:lstStyle/>
        <a:p>
          <a:endParaRPr lang="en-US"/>
        </a:p>
      </dgm:t>
    </dgm:pt>
    <dgm:pt modelId="{019B7251-670F-4F8A-B8BE-41A0F199D956}">
      <dgm:prSet phldrT="[Text]"/>
      <dgm:spPr/>
      <dgm:t>
        <a:bodyPr/>
        <a:lstStyle/>
        <a:p>
          <a:r>
            <a:rPr lang="en-US" dirty="0">
              <a:latin typeface="Franklin Gothic Medium Cond" panose="020B0606030402020204" pitchFamily="34" charset="0"/>
            </a:rPr>
            <a:t>Past Data</a:t>
          </a:r>
        </a:p>
      </dgm:t>
    </dgm:pt>
    <dgm:pt modelId="{016D784A-1ABA-4BBA-9DF2-AED64C245D1A}" type="parTrans" cxnId="{CFF7255D-8E1F-40C4-A8E1-C665F1EE22C5}">
      <dgm:prSet/>
      <dgm:spPr/>
      <dgm:t>
        <a:bodyPr/>
        <a:lstStyle/>
        <a:p>
          <a:endParaRPr lang="en-US">
            <a:latin typeface="Franklin Gothic Medium Cond" panose="020B0606030402020204" pitchFamily="34" charset="0"/>
          </a:endParaRPr>
        </a:p>
      </dgm:t>
    </dgm:pt>
    <dgm:pt modelId="{8B2B76DB-743B-47E5-BCEF-1303EC083968}" type="sibTrans" cxnId="{CFF7255D-8E1F-40C4-A8E1-C665F1EE22C5}">
      <dgm:prSet/>
      <dgm:spPr/>
      <dgm:t>
        <a:bodyPr/>
        <a:lstStyle/>
        <a:p>
          <a:endParaRPr lang="en-US">
            <a:latin typeface="Franklin Gothic Medium Cond" panose="020B0606030402020204" pitchFamily="34" charset="0"/>
          </a:endParaRPr>
        </a:p>
      </dgm:t>
    </dgm:pt>
    <dgm:pt modelId="{83ABEE9F-CBE8-4E3E-B3F7-260DCD93CF74}">
      <dgm:prSet phldrT="[Text]"/>
      <dgm:spPr/>
      <dgm:t>
        <a:bodyPr/>
        <a:lstStyle/>
        <a:p>
          <a:r>
            <a:rPr lang="en-US" dirty="0">
              <a:latin typeface="Franklin Gothic Medium Cond" panose="020B0606030402020204" pitchFamily="34" charset="0"/>
            </a:rPr>
            <a:t>Future Plan</a:t>
          </a:r>
        </a:p>
      </dgm:t>
    </dgm:pt>
    <dgm:pt modelId="{F21F6220-260D-4F4F-BF30-BAE59BAE0300}" type="parTrans" cxnId="{4CB39074-F55C-43D4-9107-134A830BD66B}">
      <dgm:prSet/>
      <dgm:spPr/>
      <dgm:t>
        <a:bodyPr/>
        <a:lstStyle/>
        <a:p>
          <a:endParaRPr lang="en-US">
            <a:latin typeface="Franklin Gothic Medium Cond" panose="020B0606030402020204" pitchFamily="34" charset="0"/>
          </a:endParaRPr>
        </a:p>
      </dgm:t>
    </dgm:pt>
    <dgm:pt modelId="{0E87E764-D9DB-49CC-8F3C-33F0CED2EC2A}" type="sibTrans" cxnId="{4CB39074-F55C-43D4-9107-134A830BD66B}">
      <dgm:prSet/>
      <dgm:spPr/>
      <dgm:t>
        <a:bodyPr/>
        <a:lstStyle/>
        <a:p>
          <a:endParaRPr lang="en-US">
            <a:latin typeface="Franklin Gothic Medium Cond" panose="020B0606030402020204" pitchFamily="34" charset="0"/>
          </a:endParaRPr>
        </a:p>
      </dgm:t>
    </dgm:pt>
    <dgm:pt modelId="{9D0160F9-D243-4D7C-B0D8-644932AEE382}">
      <dgm:prSet phldrT="[Text]"/>
      <dgm:spPr/>
      <dgm:t>
        <a:bodyPr/>
        <a:lstStyle/>
        <a:p>
          <a:r>
            <a:rPr lang="en-US" dirty="0">
              <a:latin typeface="Franklin Gothic Medium Cond" panose="020B0606030402020204" pitchFamily="34" charset="0"/>
            </a:rPr>
            <a:t>1</a:t>
          </a:r>
          <a:r>
            <a:rPr lang="en-US" baseline="30000" dirty="0">
              <a:latin typeface="Franklin Gothic Medium Cond" panose="020B0606030402020204" pitchFamily="34" charset="0"/>
            </a:rPr>
            <a:t>st</a:t>
          </a:r>
          <a:r>
            <a:rPr lang="en-US" dirty="0">
              <a:latin typeface="Franklin Gothic Medium Cond" panose="020B0606030402020204" pitchFamily="34" charset="0"/>
            </a:rPr>
            <a:t> April 2016</a:t>
          </a:r>
        </a:p>
      </dgm:t>
    </dgm:pt>
    <dgm:pt modelId="{45831E8F-1268-4570-8AB7-77843B0AB4AA}" type="parTrans" cxnId="{85F9E1E5-7845-410B-BC03-F883FFE1F5FC}">
      <dgm:prSet/>
      <dgm:spPr/>
      <dgm:t>
        <a:bodyPr/>
        <a:lstStyle/>
        <a:p>
          <a:endParaRPr lang="en-US">
            <a:latin typeface="Franklin Gothic Medium Cond" panose="020B0606030402020204" pitchFamily="34" charset="0"/>
          </a:endParaRPr>
        </a:p>
      </dgm:t>
    </dgm:pt>
    <dgm:pt modelId="{6CE2FE87-3DEA-4D67-B3D8-53A91D0A8901}" type="sibTrans" cxnId="{85F9E1E5-7845-410B-BC03-F883FFE1F5FC}">
      <dgm:prSet/>
      <dgm:spPr/>
      <dgm:t>
        <a:bodyPr/>
        <a:lstStyle/>
        <a:p>
          <a:endParaRPr lang="en-US">
            <a:latin typeface="Franklin Gothic Medium Cond" panose="020B0606030402020204" pitchFamily="34" charset="0"/>
          </a:endParaRPr>
        </a:p>
      </dgm:t>
    </dgm:pt>
    <dgm:pt modelId="{CE998770-69E3-48EE-98FB-E21D79C427FE}">
      <dgm:prSet phldrT="[Text]"/>
      <dgm:spPr/>
      <dgm:t>
        <a:bodyPr/>
        <a:lstStyle/>
        <a:p>
          <a:r>
            <a:rPr lang="en-US" dirty="0">
              <a:latin typeface="Franklin Gothic Medium Cond" panose="020B0606030402020204" pitchFamily="34" charset="0"/>
            </a:rPr>
            <a:t>Tax collection &amp; Expenditure</a:t>
          </a:r>
        </a:p>
      </dgm:t>
    </dgm:pt>
    <dgm:pt modelId="{B1FA2532-F446-4FDA-A4FD-312B841B866F}" type="parTrans" cxnId="{B85223D0-DD40-4B41-86F6-6557FEB26D4E}">
      <dgm:prSet/>
      <dgm:spPr/>
      <dgm:t>
        <a:bodyPr/>
        <a:lstStyle/>
        <a:p>
          <a:endParaRPr lang="en-US">
            <a:latin typeface="Franklin Gothic Medium Cond" panose="020B0606030402020204" pitchFamily="34" charset="0"/>
          </a:endParaRPr>
        </a:p>
      </dgm:t>
    </dgm:pt>
    <dgm:pt modelId="{38D953F8-EC49-44E4-8BD6-3293A7042C8F}" type="sibTrans" cxnId="{B85223D0-DD40-4B41-86F6-6557FEB26D4E}">
      <dgm:prSet/>
      <dgm:spPr/>
      <dgm:t>
        <a:bodyPr/>
        <a:lstStyle/>
        <a:p>
          <a:endParaRPr lang="en-US">
            <a:latin typeface="Franklin Gothic Medium Cond" panose="020B0606030402020204" pitchFamily="34" charset="0"/>
          </a:endParaRPr>
        </a:p>
      </dgm:t>
    </dgm:pt>
    <dgm:pt modelId="{235908BD-2DD0-4B77-8725-237C72A64DE0}">
      <dgm:prSet phldrT="[Text]"/>
      <dgm:spPr/>
      <dgm:t>
        <a:bodyPr/>
        <a:lstStyle/>
        <a:p>
          <a:r>
            <a:rPr lang="en-US" dirty="0">
              <a:latin typeface="Franklin Gothic Medium Cond" panose="020B0606030402020204" pitchFamily="34" charset="0"/>
            </a:rPr>
            <a:t>31</a:t>
          </a:r>
          <a:r>
            <a:rPr lang="en-US" baseline="30000" dirty="0">
              <a:latin typeface="Franklin Gothic Medium Cond" panose="020B0606030402020204" pitchFamily="34" charset="0"/>
            </a:rPr>
            <a:t>st</a:t>
          </a:r>
          <a:r>
            <a:rPr lang="en-US" dirty="0">
              <a:latin typeface="Franklin Gothic Medium Cond" panose="020B0606030402020204" pitchFamily="34" charset="0"/>
            </a:rPr>
            <a:t> March 2017</a:t>
          </a:r>
        </a:p>
      </dgm:t>
    </dgm:pt>
    <dgm:pt modelId="{B4384E68-3AB7-4047-82A8-8E38F64CCCA5}" type="parTrans" cxnId="{B622AE3E-E08F-4241-BF6B-9C54C923133C}">
      <dgm:prSet/>
      <dgm:spPr/>
      <dgm:t>
        <a:bodyPr/>
        <a:lstStyle/>
        <a:p>
          <a:endParaRPr lang="en-US">
            <a:latin typeface="Franklin Gothic Medium Cond" panose="020B0606030402020204" pitchFamily="34" charset="0"/>
          </a:endParaRPr>
        </a:p>
      </dgm:t>
    </dgm:pt>
    <dgm:pt modelId="{14D76B6A-CC7E-4342-ADC8-2EE4024CD57E}" type="sibTrans" cxnId="{B622AE3E-E08F-4241-BF6B-9C54C923133C}">
      <dgm:prSet/>
      <dgm:spPr/>
      <dgm:t>
        <a:bodyPr/>
        <a:lstStyle/>
        <a:p>
          <a:endParaRPr lang="en-US">
            <a:latin typeface="Franklin Gothic Medium Cond" panose="020B0606030402020204" pitchFamily="34" charset="0"/>
          </a:endParaRPr>
        </a:p>
      </dgm:t>
    </dgm:pt>
    <dgm:pt modelId="{2AAB9AD3-3866-4F19-99F5-F7262897FD86}" type="pres">
      <dgm:prSet presAssocID="{A4D54B2A-6EE1-4CD5-AACF-FA98D52A3CDE}" presName="cycle" presStyleCnt="0">
        <dgm:presLayoutVars>
          <dgm:dir/>
          <dgm:resizeHandles val="exact"/>
        </dgm:presLayoutVars>
      </dgm:prSet>
      <dgm:spPr/>
    </dgm:pt>
    <dgm:pt modelId="{604E0DEC-DFBA-4ACB-971B-5E78CDFA12F4}" type="pres">
      <dgm:prSet presAssocID="{019B7251-670F-4F8A-B8BE-41A0F199D956}" presName="arrow" presStyleLbl="node1" presStyleIdx="0" presStyleCnt="2">
        <dgm:presLayoutVars>
          <dgm:bulletEnabled val="1"/>
        </dgm:presLayoutVars>
      </dgm:prSet>
      <dgm:spPr/>
    </dgm:pt>
    <dgm:pt modelId="{EAE4CDC7-F2FF-4E3E-B128-4EA903F055A0}" type="pres">
      <dgm:prSet presAssocID="{83ABEE9F-CBE8-4E3E-B3F7-260DCD93CF74}" presName="arrow" presStyleLbl="node1" presStyleIdx="1" presStyleCnt="2" custRadScaleRad="184227" custRadScaleInc="16140">
        <dgm:presLayoutVars>
          <dgm:bulletEnabled val="1"/>
        </dgm:presLayoutVars>
      </dgm:prSet>
      <dgm:spPr/>
    </dgm:pt>
  </dgm:ptLst>
  <dgm:cxnLst>
    <dgm:cxn modelId="{184319D2-9636-4B15-AF1C-DCD7C6461AEE}" type="presOf" srcId="{83ABEE9F-CBE8-4E3E-B3F7-260DCD93CF74}" destId="{EAE4CDC7-F2FF-4E3E-B128-4EA903F055A0}" srcOrd="0" destOrd="0" presId="urn:microsoft.com/office/officeart/2005/8/layout/arrow1"/>
    <dgm:cxn modelId="{B9AEB554-E297-4768-806C-2A444823B569}" type="presOf" srcId="{CE998770-69E3-48EE-98FB-E21D79C427FE}" destId="{604E0DEC-DFBA-4ACB-971B-5E78CDFA12F4}" srcOrd="0" destOrd="1" presId="urn:microsoft.com/office/officeart/2005/8/layout/arrow1"/>
    <dgm:cxn modelId="{543F5F81-9D12-4AA0-89E3-403F15907257}" type="presOf" srcId="{019B7251-670F-4F8A-B8BE-41A0F199D956}" destId="{604E0DEC-DFBA-4ACB-971B-5E78CDFA12F4}" srcOrd="0" destOrd="0" presId="urn:microsoft.com/office/officeart/2005/8/layout/arrow1"/>
    <dgm:cxn modelId="{85F9E1E5-7845-410B-BC03-F883FFE1F5FC}" srcId="{83ABEE9F-CBE8-4E3E-B3F7-260DCD93CF74}" destId="{9D0160F9-D243-4D7C-B0D8-644932AEE382}" srcOrd="0" destOrd="0" parTransId="{45831E8F-1268-4570-8AB7-77843B0AB4AA}" sibTransId="{6CE2FE87-3DEA-4D67-B3D8-53A91D0A8901}"/>
    <dgm:cxn modelId="{CFF7255D-8E1F-40C4-A8E1-C665F1EE22C5}" srcId="{A4D54B2A-6EE1-4CD5-AACF-FA98D52A3CDE}" destId="{019B7251-670F-4F8A-B8BE-41A0F199D956}" srcOrd="0" destOrd="0" parTransId="{016D784A-1ABA-4BBA-9DF2-AED64C245D1A}" sibTransId="{8B2B76DB-743B-47E5-BCEF-1303EC083968}"/>
    <dgm:cxn modelId="{AB72D19F-7E90-4BC8-A153-9B9E2F6A9417}" type="presOf" srcId="{235908BD-2DD0-4B77-8725-237C72A64DE0}" destId="{EAE4CDC7-F2FF-4E3E-B128-4EA903F055A0}" srcOrd="0" destOrd="2" presId="urn:microsoft.com/office/officeart/2005/8/layout/arrow1"/>
    <dgm:cxn modelId="{B85223D0-DD40-4B41-86F6-6557FEB26D4E}" srcId="{019B7251-670F-4F8A-B8BE-41A0F199D956}" destId="{CE998770-69E3-48EE-98FB-E21D79C427FE}" srcOrd="0" destOrd="0" parTransId="{B1FA2532-F446-4FDA-A4FD-312B841B866F}" sibTransId="{38D953F8-EC49-44E4-8BD6-3293A7042C8F}"/>
    <dgm:cxn modelId="{DF093133-5BB6-4C1D-8AD4-6F15940E78BE}" type="presOf" srcId="{9D0160F9-D243-4D7C-B0D8-644932AEE382}" destId="{EAE4CDC7-F2FF-4E3E-B128-4EA903F055A0}" srcOrd="0" destOrd="1" presId="urn:microsoft.com/office/officeart/2005/8/layout/arrow1"/>
    <dgm:cxn modelId="{4CB39074-F55C-43D4-9107-134A830BD66B}" srcId="{A4D54B2A-6EE1-4CD5-AACF-FA98D52A3CDE}" destId="{83ABEE9F-CBE8-4E3E-B3F7-260DCD93CF74}" srcOrd="1" destOrd="0" parTransId="{F21F6220-260D-4F4F-BF30-BAE59BAE0300}" sibTransId="{0E87E764-D9DB-49CC-8F3C-33F0CED2EC2A}"/>
    <dgm:cxn modelId="{B000CD54-6B6C-415D-9250-848997DBE660}" type="presOf" srcId="{A4D54B2A-6EE1-4CD5-AACF-FA98D52A3CDE}" destId="{2AAB9AD3-3866-4F19-99F5-F7262897FD86}" srcOrd="0" destOrd="0" presId="urn:microsoft.com/office/officeart/2005/8/layout/arrow1"/>
    <dgm:cxn modelId="{B622AE3E-E08F-4241-BF6B-9C54C923133C}" srcId="{83ABEE9F-CBE8-4E3E-B3F7-260DCD93CF74}" destId="{235908BD-2DD0-4B77-8725-237C72A64DE0}" srcOrd="1" destOrd="0" parTransId="{B4384E68-3AB7-4047-82A8-8E38F64CCCA5}" sibTransId="{14D76B6A-CC7E-4342-ADC8-2EE4024CD57E}"/>
    <dgm:cxn modelId="{DF9ACDA9-9D95-4DE3-BC59-435FD34A2630}" type="presParOf" srcId="{2AAB9AD3-3866-4F19-99F5-F7262897FD86}" destId="{604E0DEC-DFBA-4ACB-971B-5E78CDFA12F4}" srcOrd="0" destOrd="0" presId="urn:microsoft.com/office/officeart/2005/8/layout/arrow1"/>
    <dgm:cxn modelId="{9E15651C-2437-4AD6-9913-E8020BCBB50D}" type="presParOf" srcId="{2AAB9AD3-3866-4F19-99F5-F7262897FD86}" destId="{EAE4CDC7-F2FF-4E3E-B128-4EA903F055A0}" srcOrd="1" destOrd="0" presId="urn:microsoft.com/office/officeart/2005/8/layout/arrow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9297342-0BDA-4911-AA27-A9B0DE1477E3}"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D13731EC-2630-4936-81A5-A66F0D09884D}">
      <dgm:prSet phldrT="[Text]"/>
      <dgm:spPr/>
      <dgm:t>
        <a:bodyPr/>
        <a:lstStyle/>
        <a:p>
          <a:r>
            <a:rPr lang="en-US" dirty="0"/>
            <a:t>Govt. RBI interference</a:t>
          </a:r>
        </a:p>
      </dgm:t>
    </dgm:pt>
    <dgm:pt modelId="{A85EF01A-99B4-44D6-AD10-E4A95402379B}" type="parTrans" cxnId="{11E2C01B-FBBB-44E1-A1AE-C7F76C27CFAA}">
      <dgm:prSet/>
      <dgm:spPr/>
      <dgm:t>
        <a:bodyPr/>
        <a:lstStyle/>
        <a:p>
          <a:endParaRPr lang="en-US"/>
        </a:p>
      </dgm:t>
    </dgm:pt>
    <dgm:pt modelId="{2681D282-CFDE-4FCD-876D-3C2F6865B64C}" type="sibTrans" cxnId="{11E2C01B-FBBB-44E1-A1AE-C7F76C27CFAA}">
      <dgm:prSet/>
      <dgm:spPr/>
      <dgm:t>
        <a:bodyPr/>
        <a:lstStyle/>
        <a:p>
          <a:endParaRPr lang="en-US"/>
        </a:p>
      </dgm:t>
    </dgm:pt>
    <dgm:pt modelId="{5B3C5BA2-C296-431B-A35C-7DB5168EFE44}">
      <dgm:prSet phldrT="[Text]"/>
      <dgm:spPr/>
      <dgm:t>
        <a:bodyPr/>
        <a:lstStyle/>
        <a:p>
          <a:r>
            <a:rPr lang="en-US" dirty="0"/>
            <a:t>1991: </a:t>
          </a:r>
          <a:r>
            <a:rPr lang="en-US" dirty="0" err="1"/>
            <a:t>M.Narsimhan</a:t>
          </a:r>
          <a:r>
            <a:rPr lang="en-US" dirty="0"/>
            <a:t>- deregulate</a:t>
          </a:r>
        </a:p>
      </dgm:t>
    </dgm:pt>
    <dgm:pt modelId="{11089F9A-ED6A-457D-88FD-767F8B335CDF}" type="parTrans" cxnId="{509775D5-EF71-4CD6-936F-0AB73A74D833}">
      <dgm:prSet/>
      <dgm:spPr/>
      <dgm:t>
        <a:bodyPr/>
        <a:lstStyle/>
        <a:p>
          <a:endParaRPr lang="en-US"/>
        </a:p>
      </dgm:t>
    </dgm:pt>
    <dgm:pt modelId="{494C4092-1FD8-4F6C-A465-241F28F6CF26}" type="sibTrans" cxnId="{509775D5-EF71-4CD6-936F-0AB73A74D833}">
      <dgm:prSet/>
      <dgm:spPr/>
      <dgm:t>
        <a:bodyPr/>
        <a:lstStyle/>
        <a:p>
          <a:endParaRPr lang="en-US"/>
        </a:p>
      </dgm:t>
    </dgm:pt>
    <dgm:pt modelId="{44CABC8A-EDE7-4D51-9253-A4BF4DF07E15}">
      <dgm:prSet phldrT="[Text]"/>
      <dgm:spPr/>
      <dgm:t>
        <a:bodyPr/>
        <a:lstStyle/>
        <a:p>
          <a:r>
            <a:rPr lang="en-US" dirty="0"/>
            <a:t>2010: Base Rate</a:t>
          </a:r>
        </a:p>
      </dgm:t>
    </dgm:pt>
    <dgm:pt modelId="{C3DBBE81-A622-48D1-922B-62EA5C493F82}" type="parTrans" cxnId="{2FFC10E0-F550-4457-915B-F8A4330F23DC}">
      <dgm:prSet/>
      <dgm:spPr/>
      <dgm:t>
        <a:bodyPr/>
        <a:lstStyle/>
        <a:p>
          <a:endParaRPr lang="en-US"/>
        </a:p>
      </dgm:t>
    </dgm:pt>
    <dgm:pt modelId="{86B2EAC6-FBF4-4A59-8CA9-714A9CF789D7}" type="sibTrans" cxnId="{2FFC10E0-F550-4457-915B-F8A4330F23DC}">
      <dgm:prSet/>
      <dgm:spPr/>
      <dgm:t>
        <a:bodyPr/>
        <a:lstStyle/>
        <a:p>
          <a:endParaRPr lang="en-US"/>
        </a:p>
      </dgm:t>
    </dgm:pt>
    <dgm:pt modelId="{CC6053C0-14BF-40F4-A70C-AFAB0542979C}">
      <dgm:prSet phldrT="[Text]"/>
      <dgm:spPr/>
      <dgm:t>
        <a:bodyPr/>
        <a:lstStyle/>
        <a:p>
          <a:r>
            <a:rPr lang="en-US" b="1" dirty="0"/>
            <a:t>Benchmark Prime Lending Rate (</a:t>
          </a:r>
          <a:r>
            <a:rPr lang="en-US" dirty="0"/>
            <a:t>BPLR)</a:t>
          </a:r>
        </a:p>
      </dgm:t>
    </dgm:pt>
    <dgm:pt modelId="{9FE0336A-425E-4F6C-AD7E-756FA6A02B98}" type="parTrans" cxnId="{CFE3520F-F0A2-440F-B140-46B8CD41B4DB}">
      <dgm:prSet/>
      <dgm:spPr/>
      <dgm:t>
        <a:bodyPr/>
        <a:lstStyle/>
        <a:p>
          <a:endParaRPr lang="en-US"/>
        </a:p>
      </dgm:t>
    </dgm:pt>
    <dgm:pt modelId="{315CFAF7-ECDA-422D-9001-9D9A0E08B4E3}" type="sibTrans" cxnId="{CFE3520F-F0A2-440F-B140-46B8CD41B4DB}">
      <dgm:prSet/>
      <dgm:spPr/>
      <dgm:t>
        <a:bodyPr/>
        <a:lstStyle/>
        <a:p>
          <a:endParaRPr lang="en-US"/>
        </a:p>
      </dgm:t>
    </dgm:pt>
    <dgm:pt modelId="{7CA2D27E-816F-42ED-88FF-B89388C99F16}">
      <dgm:prSet phldrT="[Text]"/>
      <dgm:spPr/>
      <dgm:t>
        <a:bodyPr/>
        <a:lstStyle/>
        <a:p>
          <a:r>
            <a:rPr lang="en-US" dirty="0"/>
            <a:t>2016: MCLR</a:t>
          </a:r>
        </a:p>
      </dgm:t>
    </dgm:pt>
    <dgm:pt modelId="{BAB62FA8-341F-43F4-8F89-3116EC05C05A}" type="parTrans" cxnId="{D51268A0-093D-4D34-87DF-919B7A7A0C5A}">
      <dgm:prSet/>
      <dgm:spPr/>
      <dgm:t>
        <a:bodyPr/>
        <a:lstStyle/>
        <a:p>
          <a:endParaRPr lang="en-US"/>
        </a:p>
      </dgm:t>
    </dgm:pt>
    <dgm:pt modelId="{763B7739-A684-4EBC-B238-1A1290A27985}" type="sibTrans" cxnId="{D51268A0-093D-4D34-87DF-919B7A7A0C5A}">
      <dgm:prSet/>
      <dgm:spPr/>
      <dgm:t>
        <a:bodyPr/>
        <a:lstStyle/>
        <a:p>
          <a:endParaRPr lang="en-US"/>
        </a:p>
      </dgm:t>
    </dgm:pt>
    <dgm:pt modelId="{4D945DF5-73D0-467C-B227-31B7F452C55B}" type="pres">
      <dgm:prSet presAssocID="{19297342-0BDA-4911-AA27-A9B0DE1477E3}" presName="Name0" presStyleCnt="0">
        <dgm:presLayoutVars>
          <dgm:dir/>
          <dgm:resizeHandles val="exact"/>
        </dgm:presLayoutVars>
      </dgm:prSet>
      <dgm:spPr/>
    </dgm:pt>
    <dgm:pt modelId="{1155C53E-AC5E-498F-9C2A-295B1CB549C2}" type="pres">
      <dgm:prSet presAssocID="{D13731EC-2630-4936-81A5-A66F0D09884D}" presName="node" presStyleLbl="node1" presStyleIdx="0" presStyleCnt="5">
        <dgm:presLayoutVars>
          <dgm:bulletEnabled val="1"/>
        </dgm:presLayoutVars>
      </dgm:prSet>
      <dgm:spPr/>
    </dgm:pt>
    <dgm:pt modelId="{F51F97A6-BF54-4498-929D-B7C7FE19ED04}" type="pres">
      <dgm:prSet presAssocID="{2681D282-CFDE-4FCD-876D-3C2F6865B64C}" presName="sibTrans" presStyleLbl="sibTrans1D1" presStyleIdx="0" presStyleCnt="4"/>
      <dgm:spPr/>
    </dgm:pt>
    <dgm:pt modelId="{9B10E0DA-53F3-4FD3-8BC8-24D215FC025B}" type="pres">
      <dgm:prSet presAssocID="{2681D282-CFDE-4FCD-876D-3C2F6865B64C}" presName="connectorText" presStyleLbl="sibTrans1D1" presStyleIdx="0" presStyleCnt="4"/>
      <dgm:spPr/>
    </dgm:pt>
    <dgm:pt modelId="{1EB5A4C0-4D89-492C-BDAC-9D132EFE1F5B}" type="pres">
      <dgm:prSet presAssocID="{5B3C5BA2-C296-431B-A35C-7DB5168EFE44}" presName="node" presStyleLbl="node1" presStyleIdx="1" presStyleCnt="5">
        <dgm:presLayoutVars>
          <dgm:bulletEnabled val="1"/>
        </dgm:presLayoutVars>
      </dgm:prSet>
      <dgm:spPr/>
    </dgm:pt>
    <dgm:pt modelId="{56A7092E-B74A-4401-AB1F-812A070170B3}" type="pres">
      <dgm:prSet presAssocID="{494C4092-1FD8-4F6C-A465-241F28F6CF26}" presName="sibTrans" presStyleLbl="sibTrans1D1" presStyleIdx="1" presStyleCnt="4"/>
      <dgm:spPr/>
    </dgm:pt>
    <dgm:pt modelId="{2C12F418-68EC-407D-A549-BB568852CB18}" type="pres">
      <dgm:prSet presAssocID="{494C4092-1FD8-4F6C-A465-241F28F6CF26}" presName="connectorText" presStyleLbl="sibTrans1D1" presStyleIdx="1" presStyleCnt="4"/>
      <dgm:spPr/>
    </dgm:pt>
    <dgm:pt modelId="{D3FEFBDE-C465-4450-B87A-144CEB12A306}" type="pres">
      <dgm:prSet presAssocID="{CC6053C0-14BF-40F4-A70C-AFAB0542979C}" presName="node" presStyleLbl="node1" presStyleIdx="2" presStyleCnt="5">
        <dgm:presLayoutVars>
          <dgm:bulletEnabled val="1"/>
        </dgm:presLayoutVars>
      </dgm:prSet>
      <dgm:spPr/>
    </dgm:pt>
    <dgm:pt modelId="{78B12791-04F9-4713-A98E-5BAD966CC224}" type="pres">
      <dgm:prSet presAssocID="{315CFAF7-ECDA-422D-9001-9D9A0E08B4E3}" presName="sibTrans" presStyleLbl="sibTrans1D1" presStyleIdx="2" presStyleCnt="4"/>
      <dgm:spPr/>
    </dgm:pt>
    <dgm:pt modelId="{40105D11-7A71-4FF3-8D51-A078969682FA}" type="pres">
      <dgm:prSet presAssocID="{315CFAF7-ECDA-422D-9001-9D9A0E08B4E3}" presName="connectorText" presStyleLbl="sibTrans1D1" presStyleIdx="2" presStyleCnt="4"/>
      <dgm:spPr/>
    </dgm:pt>
    <dgm:pt modelId="{81E3FB13-69ED-4DD1-8E8C-DE0E57A66986}" type="pres">
      <dgm:prSet presAssocID="{44CABC8A-EDE7-4D51-9253-A4BF4DF07E15}" presName="node" presStyleLbl="node1" presStyleIdx="3" presStyleCnt="5">
        <dgm:presLayoutVars>
          <dgm:bulletEnabled val="1"/>
        </dgm:presLayoutVars>
      </dgm:prSet>
      <dgm:spPr/>
    </dgm:pt>
    <dgm:pt modelId="{BA6F4558-CB08-4FFE-91C7-131FE4AF8973}" type="pres">
      <dgm:prSet presAssocID="{86B2EAC6-FBF4-4A59-8CA9-714A9CF789D7}" presName="sibTrans" presStyleLbl="sibTrans1D1" presStyleIdx="3" presStyleCnt="4"/>
      <dgm:spPr/>
    </dgm:pt>
    <dgm:pt modelId="{A40A0F9E-576B-4B19-A08C-B1B7ED21988F}" type="pres">
      <dgm:prSet presAssocID="{86B2EAC6-FBF4-4A59-8CA9-714A9CF789D7}" presName="connectorText" presStyleLbl="sibTrans1D1" presStyleIdx="3" presStyleCnt="4"/>
      <dgm:spPr/>
    </dgm:pt>
    <dgm:pt modelId="{014D33C5-C845-4989-8120-76AFB3A07914}" type="pres">
      <dgm:prSet presAssocID="{7CA2D27E-816F-42ED-88FF-B89388C99F16}" presName="node" presStyleLbl="node1" presStyleIdx="4" presStyleCnt="5">
        <dgm:presLayoutVars>
          <dgm:bulletEnabled val="1"/>
        </dgm:presLayoutVars>
      </dgm:prSet>
      <dgm:spPr/>
    </dgm:pt>
  </dgm:ptLst>
  <dgm:cxnLst>
    <dgm:cxn modelId="{736725C3-3A8A-41A1-B97E-C2F6583AC860}" type="presOf" srcId="{86B2EAC6-FBF4-4A59-8CA9-714A9CF789D7}" destId="{A40A0F9E-576B-4B19-A08C-B1B7ED21988F}" srcOrd="1" destOrd="0" presId="urn:microsoft.com/office/officeart/2005/8/layout/bProcess3"/>
    <dgm:cxn modelId="{8DA529FE-95EB-4600-B074-F6E030DC07D2}" type="presOf" srcId="{494C4092-1FD8-4F6C-A465-241F28F6CF26}" destId="{2C12F418-68EC-407D-A549-BB568852CB18}" srcOrd="1" destOrd="0" presId="urn:microsoft.com/office/officeart/2005/8/layout/bProcess3"/>
    <dgm:cxn modelId="{CFE3520F-F0A2-440F-B140-46B8CD41B4DB}" srcId="{19297342-0BDA-4911-AA27-A9B0DE1477E3}" destId="{CC6053C0-14BF-40F4-A70C-AFAB0542979C}" srcOrd="2" destOrd="0" parTransId="{9FE0336A-425E-4F6C-AD7E-756FA6A02B98}" sibTransId="{315CFAF7-ECDA-422D-9001-9D9A0E08B4E3}"/>
    <dgm:cxn modelId="{2FFC10E0-F550-4457-915B-F8A4330F23DC}" srcId="{19297342-0BDA-4911-AA27-A9B0DE1477E3}" destId="{44CABC8A-EDE7-4D51-9253-A4BF4DF07E15}" srcOrd="3" destOrd="0" parTransId="{C3DBBE81-A622-48D1-922B-62EA5C493F82}" sibTransId="{86B2EAC6-FBF4-4A59-8CA9-714A9CF789D7}"/>
    <dgm:cxn modelId="{AC973AA7-17F3-404B-8F10-EF43B40B5ECE}" type="presOf" srcId="{2681D282-CFDE-4FCD-876D-3C2F6865B64C}" destId="{F51F97A6-BF54-4498-929D-B7C7FE19ED04}" srcOrd="0" destOrd="0" presId="urn:microsoft.com/office/officeart/2005/8/layout/bProcess3"/>
    <dgm:cxn modelId="{DD283EC2-342B-4F64-B7A3-64DB6552A472}" type="presOf" srcId="{494C4092-1FD8-4F6C-A465-241F28F6CF26}" destId="{56A7092E-B74A-4401-AB1F-812A070170B3}" srcOrd="0" destOrd="0" presId="urn:microsoft.com/office/officeart/2005/8/layout/bProcess3"/>
    <dgm:cxn modelId="{9C59A825-AA0B-4035-8F9F-52785FC71699}" type="presOf" srcId="{86B2EAC6-FBF4-4A59-8CA9-714A9CF789D7}" destId="{BA6F4558-CB08-4FFE-91C7-131FE4AF8973}" srcOrd="0" destOrd="0" presId="urn:microsoft.com/office/officeart/2005/8/layout/bProcess3"/>
    <dgm:cxn modelId="{406309EA-6B19-4718-9ECA-BA1B44238CE1}" type="presOf" srcId="{D13731EC-2630-4936-81A5-A66F0D09884D}" destId="{1155C53E-AC5E-498F-9C2A-295B1CB549C2}" srcOrd="0" destOrd="0" presId="urn:microsoft.com/office/officeart/2005/8/layout/bProcess3"/>
    <dgm:cxn modelId="{D2B03B4D-213A-4315-908D-5BFC437B3741}" type="presOf" srcId="{315CFAF7-ECDA-422D-9001-9D9A0E08B4E3}" destId="{78B12791-04F9-4713-A98E-5BAD966CC224}" srcOrd="0" destOrd="0" presId="urn:microsoft.com/office/officeart/2005/8/layout/bProcess3"/>
    <dgm:cxn modelId="{39F3CED7-DA50-4B0E-9B3E-07680F5F16B3}" type="presOf" srcId="{2681D282-CFDE-4FCD-876D-3C2F6865B64C}" destId="{9B10E0DA-53F3-4FD3-8BC8-24D215FC025B}" srcOrd="1" destOrd="0" presId="urn:microsoft.com/office/officeart/2005/8/layout/bProcess3"/>
    <dgm:cxn modelId="{B2F8795F-37AB-4653-ADB0-BBE2E1BEDB3D}" type="presOf" srcId="{5B3C5BA2-C296-431B-A35C-7DB5168EFE44}" destId="{1EB5A4C0-4D89-492C-BDAC-9D132EFE1F5B}" srcOrd="0" destOrd="0" presId="urn:microsoft.com/office/officeart/2005/8/layout/bProcess3"/>
    <dgm:cxn modelId="{11E2C01B-FBBB-44E1-A1AE-C7F76C27CFAA}" srcId="{19297342-0BDA-4911-AA27-A9B0DE1477E3}" destId="{D13731EC-2630-4936-81A5-A66F0D09884D}" srcOrd="0" destOrd="0" parTransId="{A85EF01A-99B4-44D6-AD10-E4A95402379B}" sibTransId="{2681D282-CFDE-4FCD-876D-3C2F6865B64C}"/>
    <dgm:cxn modelId="{509775D5-EF71-4CD6-936F-0AB73A74D833}" srcId="{19297342-0BDA-4911-AA27-A9B0DE1477E3}" destId="{5B3C5BA2-C296-431B-A35C-7DB5168EFE44}" srcOrd="1" destOrd="0" parTransId="{11089F9A-ED6A-457D-88FD-767F8B335CDF}" sibTransId="{494C4092-1FD8-4F6C-A465-241F28F6CF26}"/>
    <dgm:cxn modelId="{4EA5A1BC-9DED-4076-8D1B-DDF13C147C50}" type="presOf" srcId="{44CABC8A-EDE7-4D51-9253-A4BF4DF07E15}" destId="{81E3FB13-69ED-4DD1-8E8C-DE0E57A66986}" srcOrd="0" destOrd="0" presId="urn:microsoft.com/office/officeart/2005/8/layout/bProcess3"/>
    <dgm:cxn modelId="{346A1AA2-D6D3-4A59-BEA1-BE7DED8D1022}" type="presOf" srcId="{315CFAF7-ECDA-422D-9001-9D9A0E08B4E3}" destId="{40105D11-7A71-4FF3-8D51-A078969682FA}" srcOrd="1" destOrd="0" presId="urn:microsoft.com/office/officeart/2005/8/layout/bProcess3"/>
    <dgm:cxn modelId="{137BF1B1-FC0E-434E-BC8D-5F6CEBF0C473}" type="presOf" srcId="{CC6053C0-14BF-40F4-A70C-AFAB0542979C}" destId="{D3FEFBDE-C465-4450-B87A-144CEB12A306}" srcOrd="0" destOrd="0" presId="urn:microsoft.com/office/officeart/2005/8/layout/bProcess3"/>
    <dgm:cxn modelId="{E5E36EC0-FA92-4330-83AB-C41E44571BCC}" type="presOf" srcId="{19297342-0BDA-4911-AA27-A9B0DE1477E3}" destId="{4D945DF5-73D0-467C-B227-31B7F452C55B}" srcOrd="0" destOrd="0" presId="urn:microsoft.com/office/officeart/2005/8/layout/bProcess3"/>
    <dgm:cxn modelId="{D51268A0-093D-4D34-87DF-919B7A7A0C5A}" srcId="{19297342-0BDA-4911-AA27-A9B0DE1477E3}" destId="{7CA2D27E-816F-42ED-88FF-B89388C99F16}" srcOrd="4" destOrd="0" parTransId="{BAB62FA8-341F-43F4-8F89-3116EC05C05A}" sibTransId="{763B7739-A684-4EBC-B238-1A1290A27985}"/>
    <dgm:cxn modelId="{020441D6-9E14-409A-BE09-6797BD2445E5}" type="presOf" srcId="{7CA2D27E-816F-42ED-88FF-B89388C99F16}" destId="{014D33C5-C845-4989-8120-76AFB3A07914}" srcOrd="0" destOrd="0" presId="urn:microsoft.com/office/officeart/2005/8/layout/bProcess3"/>
    <dgm:cxn modelId="{2C0F5E3A-BB3C-4D28-8372-7193248FCBD7}" type="presParOf" srcId="{4D945DF5-73D0-467C-B227-31B7F452C55B}" destId="{1155C53E-AC5E-498F-9C2A-295B1CB549C2}" srcOrd="0" destOrd="0" presId="urn:microsoft.com/office/officeart/2005/8/layout/bProcess3"/>
    <dgm:cxn modelId="{E805CBB6-8A81-415C-8CEC-BFF0786F4C2C}" type="presParOf" srcId="{4D945DF5-73D0-467C-B227-31B7F452C55B}" destId="{F51F97A6-BF54-4498-929D-B7C7FE19ED04}" srcOrd="1" destOrd="0" presId="urn:microsoft.com/office/officeart/2005/8/layout/bProcess3"/>
    <dgm:cxn modelId="{8769B685-89DB-4591-AC82-AE417140CA92}" type="presParOf" srcId="{F51F97A6-BF54-4498-929D-B7C7FE19ED04}" destId="{9B10E0DA-53F3-4FD3-8BC8-24D215FC025B}" srcOrd="0" destOrd="0" presId="urn:microsoft.com/office/officeart/2005/8/layout/bProcess3"/>
    <dgm:cxn modelId="{CCD67688-72D5-4928-92D3-D1E561A2904F}" type="presParOf" srcId="{4D945DF5-73D0-467C-B227-31B7F452C55B}" destId="{1EB5A4C0-4D89-492C-BDAC-9D132EFE1F5B}" srcOrd="2" destOrd="0" presId="urn:microsoft.com/office/officeart/2005/8/layout/bProcess3"/>
    <dgm:cxn modelId="{7EC73D9D-2047-4337-8020-DD271ED62342}" type="presParOf" srcId="{4D945DF5-73D0-467C-B227-31B7F452C55B}" destId="{56A7092E-B74A-4401-AB1F-812A070170B3}" srcOrd="3" destOrd="0" presId="urn:microsoft.com/office/officeart/2005/8/layout/bProcess3"/>
    <dgm:cxn modelId="{3C444B17-18C0-47A4-9DB1-BE792CFAF5A8}" type="presParOf" srcId="{56A7092E-B74A-4401-AB1F-812A070170B3}" destId="{2C12F418-68EC-407D-A549-BB568852CB18}" srcOrd="0" destOrd="0" presId="urn:microsoft.com/office/officeart/2005/8/layout/bProcess3"/>
    <dgm:cxn modelId="{A32F19EC-1D88-4A77-B4F4-54E82964A387}" type="presParOf" srcId="{4D945DF5-73D0-467C-B227-31B7F452C55B}" destId="{D3FEFBDE-C465-4450-B87A-144CEB12A306}" srcOrd="4" destOrd="0" presId="urn:microsoft.com/office/officeart/2005/8/layout/bProcess3"/>
    <dgm:cxn modelId="{9484BAB4-929E-413A-AFBD-829D0B1DC8F0}" type="presParOf" srcId="{4D945DF5-73D0-467C-B227-31B7F452C55B}" destId="{78B12791-04F9-4713-A98E-5BAD966CC224}" srcOrd="5" destOrd="0" presId="urn:microsoft.com/office/officeart/2005/8/layout/bProcess3"/>
    <dgm:cxn modelId="{83882126-BAB5-445C-B504-BDAF161DF5E0}" type="presParOf" srcId="{78B12791-04F9-4713-A98E-5BAD966CC224}" destId="{40105D11-7A71-4FF3-8D51-A078969682FA}" srcOrd="0" destOrd="0" presId="urn:microsoft.com/office/officeart/2005/8/layout/bProcess3"/>
    <dgm:cxn modelId="{51AC0415-03AC-4D4E-8AF0-158E97DFCE78}" type="presParOf" srcId="{4D945DF5-73D0-467C-B227-31B7F452C55B}" destId="{81E3FB13-69ED-4DD1-8E8C-DE0E57A66986}" srcOrd="6" destOrd="0" presId="urn:microsoft.com/office/officeart/2005/8/layout/bProcess3"/>
    <dgm:cxn modelId="{172E1D6D-EF49-4E0E-A506-2772F08FEF42}" type="presParOf" srcId="{4D945DF5-73D0-467C-B227-31B7F452C55B}" destId="{BA6F4558-CB08-4FFE-91C7-131FE4AF8973}" srcOrd="7" destOrd="0" presId="urn:microsoft.com/office/officeart/2005/8/layout/bProcess3"/>
    <dgm:cxn modelId="{1F18FFDB-A9D0-4C25-B17E-8914607FB0EE}" type="presParOf" srcId="{BA6F4558-CB08-4FFE-91C7-131FE4AF8973}" destId="{A40A0F9E-576B-4B19-A08C-B1B7ED21988F}" srcOrd="0" destOrd="0" presId="urn:microsoft.com/office/officeart/2005/8/layout/bProcess3"/>
    <dgm:cxn modelId="{90978753-504F-4A28-9DB2-89E45F290801}" type="presParOf" srcId="{4D945DF5-73D0-467C-B227-31B7F452C55B}" destId="{014D33C5-C845-4989-8120-76AFB3A07914}"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BF2C5E8-5F90-405B-ABE3-E0CAEA85DB1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0CF924E-F934-4891-81C1-B94214F0251A}">
      <dgm:prSet phldrT="[Text]"/>
      <dgm:spPr/>
      <dgm:t>
        <a:bodyPr/>
        <a:lstStyle/>
        <a:p>
          <a:r>
            <a:rPr lang="en-US" dirty="0">
              <a:latin typeface="Franklin Gothic Medium Cond" panose="020B0606030402020204" pitchFamily="34" charset="0"/>
            </a:rPr>
            <a:t>Base Rate</a:t>
          </a:r>
        </a:p>
      </dgm:t>
    </dgm:pt>
    <dgm:pt modelId="{B2E6D0E1-7CB2-4BD1-9D8C-C9B56AB12EA3}" type="parTrans" cxnId="{6995A970-BF8C-4529-9D63-022ABAFCE91D}">
      <dgm:prSet/>
      <dgm:spPr/>
      <dgm:t>
        <a:bodyPr/>
        <a:lstStyle/>
        <a:p>
          <a:endParaRPr lang="en-US"/>
        </a:p>
      </dgm:t>
    </dgm:pt>
    <dgm:pt modelId="{E4A7C556-47D6-466D-A7C6-3A0AA77DD01D}" type="sibTrans" cxnId="{6995A970-BF8C-4529-9D63-022ABAFCE91D}">
      <dgm:prSet/>
      <dgm:spPr/>
      <dgm:t>
        <a:bodyPr/>
        <a:lstStyle/>
        <a:p>
          <a:endParaRPr lang="en-US"/>
        </a:p>
      </dgm:t>
    </dgm:pt>
    <dgm:pt modelId="{DE43339C-B6EA-407B-89EE-B3BA9D447710}">
      <dgm:prSet phldrT="[Text]"/>
      <dgm:spPr/>
      <dgm:t>
        <a:bodyPr/>
        <a:lstStyle/>
        <a:p>
          <a:r>
            <a:rPr lang="en-US" dirty="0">
              <a:latin typeface="Franklin Gothic Medium Cond" panose="020B0606030402020204" pitchFamily="34" charset="0"/>
            </a:rPr>
            <a:t>CRR Cost</a:t>
          </a:r>
        </a:p>
      </dgm:t>
    </dgm:pt>
    <dgm:pt modelId="{75952328-D445-41BB-AF00-BEB60FF8E750}" type="parTrans" cxnId="{823F98E2-8694-4DCC-AFF3-E2A79EAA67C2}">
      <dgm:prSet/>
      <dgm:spPr/>
      <dgm:t>
        <a:bodyPr/>
        <a:lstStyle/>
        <a:p>
          <a:endParaRPr lang="en-US"/>
        </a:p>
      </dgm:t>
    </dgm:pt>
    <dgm:pt modelId="{60EDE6F4-826B-44F7-B6B5-3AB7B95689F0}" type="sibTrans" cxnId="{823F98E2-8694-4DCC-AFF3-E2A79EAA67C2}">
      <dgm:prSet/>
      <dgm:spPr/>
      <dgm:t>
        <a:bodyPr/>
        <a:lstStyle/>
        <a:p>
          <a:endParaRPr lang="en-US"/>
        </a:p>
      </dgm:t>
    </dgm:pt>
    <dgm:pt modelId="{4265A3E3-ADE6-471A-A8B8-D98A669D0335}">
      <dgm:prSet phldrT="[Text]"/>
      <dgm:spPr/>
      <dgm:t>
        <a:bodyPr/>
        <a:lstStyle/>
        <a:p>
          <a:r>
            <a:rPr lang="en-US" dirty="0">
              <a:latin typeface="Franklin Gothic Medium Cond" panose="020B0606030402020204" pitchFamily="34" charset="0"/>
            </a:rPr>
            <a:t>Operating Cost</a:t>
          </a:r>
        </a:p>
      </dgm:t>
    </dgm:pt>
    <dgm:pt modelId="{9A94A983-CF82-4EED-A038-DC4D3F44EF21}" type="parTrans" cxnId="{6185D763-8FCF-46F7-82C8-496C3A14D349}">
      <dgm:prSet/>
      <dgm:spPr/>
      <dgm:t>
        <a:bodyPr/>
        <a:lstStyle/>
        <a:p>
          <a:endParaRPr lang="en-US"/>
        </a:p>
      </dgm:t>
    </dgm:pt>
    <dgm:pt modelId="{73CB732A-6D31-4F4C-8E86-55A15CAA591C}" type="sibTrans" cxnId="{6185D763-8FCF-46F7-82C8-496C3A14D349}">
      <dgm:prSet/>
      <dgm:spPr/>
      <dgm:t>
        <a:bodyPr/>
        <a:lstStyle/>
        <a:p>
          <a:endParaRPr lang="en-US"/>
        </a:p>
      </dgm:t>
    </dgm:pt>
    <dgm:pt modelId="{98787BDE-92D0-4AEF-8A65-069181E1E8DD}">
      <dgm:prSet phldrT="[Text]"/>
      <dgm:spPr/>
      <dgm:t>
        <a:bodyPr/>
        <a:lstStyle/>
        <a:p>
          <a:r>
            <a:rPr lang="en-US" dirty="0">
              <a:latin typeface="Franklin Gothic Medium Cond" panose="020B0606030402020204" pitchFamily="34" charset="0"/>
            </a:rPr>
            <a:t>MCLR</a:t>
          </a:r>
        </a:p>
      </dgm:t>
    </dgm:pt>
    <dgm:pt modelId="{4772860B-B0DD-4508-9B4F-C667159C7EEE}" type="parTrans" cxnId="{20ABB8D8-CA01-4CCD-9149-9440F18F2C79}">
      <dgm:prSet/>
      <dgm:spPr/>
      <dgm:t>
        <a:bodyPr/>
        <a:lstStyle/>
        <a:p>
          <a:endParaRPr lang="en-US"/>
        </a:p>
      </dgm:t>
    </dgm:pt>
    <dgm:pt modelId="{0339525E-3E9C-4861-BCDE-ACCD7C73F574}" type="sibTrans" cxnId="{20ABB8D8-CA01-4CCD-9149-9440F18F2C79}">
      <dgm:prSet/>
      <dgm:spPr/>
      <dgm:t>
        <a:bodyPr/>
        <a:lstStyle/>
        <a:p>
          <a:endParaRPr lang="en-US"/>
        </a:p>
      </dgm:t>
    </dgm:pt>
    <dgm:pt modelId="{FE46C711-7FB2-429D-AFC4-A11EC7C65EE6}">
      <dgm:prSet phldrT="[Text]"/>
      <dgm:spPr/>
      <dgm:t>
        <a:bodyPr/>
        <a:lstStyle/>
        <a:p>
          <a:r>
            <a:rPr lang="en-US" dirty="0">
              <a:latin typeface="Franklin Gothic Medium Cond" panose="020B0606030402020204" pitchFamily="34" charset="0"/>
            </a:rPr>
            <a:t>Min. rate of return</a:t>
          </a:r>
        </a:p>
      </dgm:t>
    </dgm:pt>
    <dgm:pt modelId="{663FB614-C36A-4EDC-AFA1-891DD3A29581}" type="parTrans" cxnId="{5D71456A-04D8-493A-A9CF-60E72E75BA8A}">
      <dgm:prSet/>
      <dgm:spPr/>
      <dgm:t>
        <a:bodyPr/>
        <a:lstStyle/>
        <a:p>
          <a:endParaRPr lang="en-US"/>
        </a:p>
      </dgm:t>
    </dgm:pt>
    <dgm:pt modelId="{4F104C54-CE56-4CE9-AA19-9A98FC737CBA}" type="sibTrans" cxnId="{5D71456A-04D8-493A-A9CF-60E72E75BA8A}">
      <dgm:prSet/>
      <dgm:spPr/>
      <dgm:t>
        <a:bodyPr/>
        <a:lstStyle/>
        <a:p>
          <a:endParaRPr lang="en-US"/>
        </a:p>
      </dgm:t>
    </dgm:pt>
    <dgm:pt modelId="{A8F7B4C5-0D0A-4DF7-B95E-52ADB09ACD95}">
      <dgm:prSet phldrT="[Text]"/>
      <dgm:spPr/>
      <dgm:t>
        <a:bodyPr/>
        <a:lstStyle/>
        <a:p>
          <a:r>
            <a:rPr lang="en-US" dirty="0">
              <a:latin typeface="Franklin Gothic Medium Cond" panose="020B0606030402020204" pitchFamily="34" charset="0"/>
            </a:rPr>
            <a:t>Deposit Interest (Cost of Funds)</a:t>
          </a:r>
        </a:p>
      </dgm:t>
    </dgm:pt>
    <dgm:pt modelId="{1B2A0F97-BA64-4AFD-A61D-E5088170C847}" type="parTrans" cxnId="{5B1AE4BB-D4D5-41C8-B292-5BF277007F8F}">
      <dgm:prSet/>
      <dgm:spPr/>
      <dgm:t>
        <a:bodyPr/>
        <a:lstStyle/>
        <a:p>
          <a:endParaRPr lang="en-US"/>
        </a:p>
      </dgm:t>
    </dgm:pt>
    <dgm:pt modelId="{CF1C7B9A-132A-45A7-A3FC-7127FBD2CBC0}" type="sibTrans" cxnId="{5B1AE4BB-D4D5-41C8-B292-5BF277007F8F}">
      <dgm:prSet/>
      <dgm:spPr/>
      <dgm:t>
        <a:bodyPr/>
        <a:lstStyle/>
        <a:p>
          <a:endParaRPr lang="en-US"/>
        </a:p>
      </dgm:t>
    </dgm:pt>
    <dgm:pt modelId="{7F29AE0C-28F1-4FB3-8471-656105D407CC}" type="pres">
      <dgm:prSet presAssocID="{5BF2C5E8-5F90-405B-ABE3-E0CAEA85DB16}" presName="Name0" presStyleCnt="0">
        <dgm:presLayoutVars>
          <dgm:dir/>
          <dgm:animLvl val="lvl"/>
          <dgm:resizeHandles val="exact"/>
        </dgm:presLayoutVars>
      </dgm:prSet>
      <dgm:spPr/>
    </dgm:pt>
    <dgm:pt modelId="{EE51ADDD-F3F2-4A4B-A6BA-332F7F5BBD54}" type="pres">
      <dgm:prSet presAssocID="{C0CF924E-F934-4891-81C1-B94214F0251A}" presName="composite" presStyleCnt="0"/>
      <dgm:spPr/>
    </dgm:pt>
    <dgm:pt modelId="{FB04CF91-2FA5-4730-89C3-87F992D72E9A}" type="pres">
      <dgm:prSet presAssocID="{C0CF924E-F934-4891-81C1-B94214F0251A}" presName="parTx" presStyleLbl="alignNode1" presStyleIdx="0" presStyleCnt="2">
        <dgm:presLayoutVars>
          <dgm:chMax val="0"/>
          <dgm:chPref val="0"/>
          <dgm:bulletEnabled val="1"/>
        </dgm:presLayoutVars>
      </dgm:prSet>
      <dgm:spPr/>
    </dgm:pt>
    <dgm:pt modelId="{7686F493-BA65-465E-83D1-A59412679E7D}" type="pres">
      <dgm:prSet presAssocID="{C0CF924E-F934-4891-81C1-B94214F0251A}" presName="desTx" presStyleLbl="alignAccFollowNode1" presStyleIdx="0" presStyleCnt="2">
        <dgm:presLayoutVars>
          <dgm:bulletEnabled val="1"/>
        </dgm:presLayoutVars>
      </dgm:prSet>
      <dgm:spPr/>
    </dgm:pt>
    <dgm:pt modelId="{A495607D-5C41-4131-925A-A591CBEC5226}" type="pres">
      <dgm:prSet presAssocID="{E4A7C556-47D6-466D-A7C6-3A0AA77DD01D}" presName="space" presStyleCnt="0"/>
      <dgm:spPr/>
    </dgm:pt>
    <dgm:pt modelId="{FD7C7E94-74BE-4AA2-9BEB-85710A66E039}" type="pres">
      <dgm:prSet presAssocID="{98787BDE-92D0-4AEF-8A65-069181E1E8DD}" presName="composite" presStyleCnt="0"/>
      <dgm:spPr/>
    </dgm:pt>
    <dgm:pt modelId="{3F0E4D69-B010-4565-94DD-77AA77D1EEFC}" type="pres">
      <dgm:prSet presAssocID="{98787BDE-92D0-4AEF-8A65-069181E1E8DD}" presName="parTx" presStyleLbl="alignNode1" presStyleIdx="1" presStyleCnt="2">
        <dgm:presLayoutVars>
          <dgm:chMax val="0"/>
          <dgm:chPref val="0"/>
          <dgm:bulletEnabled val="1"/>
        </dgm:presLayoutVars>
      </dgm:prSet>
      <dgm:spPr/>
    </dgm:pt>
    <dgm:pt modelId="{DDFBB41C-2803-4591-BE7A-36A0B19A9987}" type="pres">
      <dgm:prSet presAssocID="{98787BDE-92D0-4AEF-8A65-069181E1E8DD}" presName="desTx" presStyleLbl="alignAccFollowNode1" presStyleIdx="1" presStyleCnt="2">
        <dgm:presLayoutVars>
          <dgm:bulletEnabled val="1"/>
        </dgm:presLayoutVars>
      </dgm:prSet>
      <dgm:spPr/>
    </dgm:pt>
  </dgm:ptLst>
  <dgm:cxnLst>
    <dgm:cxn modelId="{4B6CF7C8-3240-415C-B725-E101E240E633}" type="presOf" srcId="{A8F7B4C5-0D0A-4DF7-B95E-52ADB09ACD95}" destId="{7686F493-BA65-465E-83D1-A59412679E7D}" srcOrd="0" destOrd="0" presId="urn:microsoft.com/office/officeart/2005/8/layout/hList1"/>
    <dgm:cxn modelId="{20ABB8D8-CA01-4CCD-9149-9440F18F2C79}" srcId="{5BF2C5E8-5F90-405B-ABE3-E0CAEA85DB16}" destId="{98787BDE-92D0-4AEF-8A65-069181E1E8DD}" srcOrd="1" destOrd="0" parTransId="{4772860B-B0DD-4508-9B4F-C667159C7EEE}" sibTransId="{0339525E-3E9C-4861-BCDE-ACCD7C73F574}"/>
    <dgm:cxn modelId="{6C55213F-4C14-4F98-944D-CAEE83A4EA9A}" type="presOf" srcId="{DE43339C-B6EA-407B-89EE-B3BA9D447710}" destId="{7686F493-BA65-465E-83D1-A59412679E7D}" srcOrd="0" destOrd="1" presId="urn:microsoft.com/office/officeart/2005/8/layout/hList1"/>
    <dgm:cxn modelId="{B16E0DDC-2389-48D1-A33E-F0B889657570}" type="presOf" srcId="{5BF2C5E8-5F90-405B-ABE3-E0CAEA85DB16}" destId="{7F29AE0C-28F1-4FB3-8471-656105D407CC}" srcOrd="0" destOrd="0" presId="urn:microsoft.com/office/officeart/2005/8/layout/hList1"/>
    <dgm:cxn modelId="{2BF4C494-F87E-4E3D-A88F-108B2646123E}" type="presOf" srcId="{4265A3E3-ADE6-471A-A8B8-D98A669D0335}" destId="{7686F493-BA65-465E-83D1-A59412679E7D}" srcOrd="0" destOrd="2" presId="urn:microsoft.com/office/officeart/2005/8/layout/hList1"/>
    <dgm:cxn modelId="{E5C7B48D-92F2-4E27-8991-894322B66D0F}" type="presOf" srcId="{C0CF924E-F934-4891-81C1-B94214F0251A}" destId="{FB04CF91-2FA5-4730-89C3-87F992D72E9A}" srcOrd="0" destOrd="0" presId="urn:microsoft.com/office/officeart/2005/8/layout/hList1"/>
    <dgm:cxn modelId="{5B1AE4BB-D4D5-41C8-B292-5BF277007F8F}" srcId="{C0CF924E-F934-4891-81C1-B94214F0251A}" destId="{A8F7B4C5-0D0A-4DF7-B95E-52ADB09ACD95}" srcOrd="0" destOrd="0" parTransId="{1B2A0F97-BA64-4AFD-A61D-E5088170C847}" sibTransId="{CF1C7B9A-132A-45A7-A3FC-7127FBD2CBC0}"/>
    <dgm:cxn modelId="{5D71456A-04D8-493A-A9CF-60E72E75BA8A}" srcId="{C0CF924E-F934-4891-81C1-B94214F0251A}" destId="{FE46C711-7FB2-429D-AFC4-A11EC7C65EE6}" srcOrd="3" destOrd="0" parTransId="{663FB614-C36A-4EDC-AFA1-891DD3A29581}" sibTransId="{4F104C54-CE56-4CE9-AA19-9A98FC737CBA}"/>
    <dgm:cxn modelId="{823F98E2-8694-4DCC-AFF3-E2A79EAA67C2}" srcId="{C0CF924E-F934-4891-81C1-B94214F0251A}" destId="{DE43339C-B6EA-407B-89EE-B3BA9D447710}" srcOrd="1" destOrd="0" parTransId="{75952328-D445-41BB-AF00-BEB60FF8E750}" sibTransId="{60EDE6F4-826B-44F7-B6B5-3AB7B95689F0}"/>
    <dgm:cxn modelId="{6995A970-BF8C-4529-9D63-022ABAFCE91D}" srcId="{5BF2C5E8-5F90-405B-ABE3-E0CAEA85DB16}" destId="{C0CF924E-F934-4891-81C1-B94214F0251A}" srcOrd="0" destOrd="0" parTransId="{B2E6D0E1-7CB2-4BD1-9D8C-C9B56AB12EA3}" sibTransId="{E4A7C556-47D6-466D-A7C6-3A0AA77DD01D}"/>
    <dgm:cxn modelId="{1333155B-931D-4D30-853D-BC69588D02D1}" type="presOf" srcId="{98787BDE-92D0-4AEF-8A65-069181E1E8DD}" destId="{3F0E4D69-B010-4565-94DD-77AA77D1EEFC}" srcOrd="0" destOrd="0" presId="urn:microsoft.com/office/officeart/2005/8/layout/hList1"/>
    <dgm:cxn modelId="{9BD8279A-D9D4-4D38-A217-0C34264C17A8}" type="presOf" srcId="{FE46C711-7FB2-429D-AFC4-A11EC7C65EE6}" destId="{7686F493-BA65-465E-83D1-A59412679E7D}" srcOrd="0" destOrd="3" presId="urn:microsoft.com/office/officeart/2005/8/layout/hList1"/>
    <dgm:cxn modelId="{6185D763-8FCF-46F7-82C8-496C3A14D349}" srcId="{C0CF924E-F934-4891-81C1-B94214F0251A}" destId="{4265A3E3-ADE6-471A-A8B8-D98A669D0335}" srcOrd="2" destOrd="0" parTransId="{9A94A983-CF82-4EED-A038-DC4D3F44EF21}" sibTransId="{73CB732A-6D31-4F4C-8E86-55A15CAA591C}"/>
    <dgm:cxn modelId="{7BF9E28C-6967-4AAD-A0DF-9869DCE3798C}" type="presParOf" srcId="{7F29AE0C-28F1-4FB3-8471-656105D407CC}" destId="{EE51ADDD-F3F2-4A4B-A6BA-332F7F5BBD54}" srcOrd="0" destOrd="0" presId="urn:microsoft.com/office/officeart/2005/8/layout/hList1"/>
    <dgm:cxn modelId="{B1884399-68C0-4EE3-B6C9-51686564B7BB}" type="presParOf" srcId="{EE51ADDD-F3F2-4A4B-A6BA-332F7F5BBD54}" destId="{FB04CF91-2FA5-4730-89C3-87F992D72E9A}" srcOrd="0" destOrd="0" presId="urn:microsoft.com/office/officeart/2005/8/layout/hList1"/>
    <dgm:cxn modelId="{D695C5F4-F6A4-4724-9E80-E01E8F9D3357}" type="presParOf" srcId="{EE51ADDD-F3F2-4A4B-A6BA-332F7F5BBD54}" destId="{7686F493-BA65-465E-83D1-A59412679E7D}" srcOrd="1" destOrd="0" presId="urn:microsoft.com/office/officeart/2005/8/layout/hList1"/>
    <dgm:cxn modelId="{C49AE422-0B0F-4D43-ABFB-AAEF7D4CFCF6}" type="presParOf" srcId="{7F29AE0C-28F1-4FB3-8471-656105D407CC}" destId="{A495607D-5C41-4131-925A-A591CBEC5226}" srcOrd="1" destOrd="0" presId="urn:microsoft.com/office/officeart/2005/8/layout/hList1"/>
    <dgm:cxn modelId="{845F4A6C-6578-4ACD-96AD-FDDC9F165743}" type="presParOf" srcId="{7F29AE0C-28F1-4FB3-8471-656105D407CC}" destId="{FD7C7E94-74BE-4AA2-9BEB-85710A66E039}" srcOrd="2" destOrd="0" presId="urn:microsoft.com/office/officeart/2005/8/layout/hList1"/>
    <dgm:cxn modelId="{FE248C77-859F-494F-A863-DD86A7176732}" type="presParOf" srcId="{FD7C7E94-74BE-4AA2-9BEB-85710A66E039}" destId="{3F0E4D69-B010-4565-94DD-77AA77D1EEFC}" srcOrd="0" destOrd="0" presId="urn:microsoft.com/office/officeart/2005/8/layout/hList1"/>
    <dgm:cxn modelId="{C295456B-5F96-40DF-9F0A-6647684D9B5A}" type="presParOf" srcId="{FD7C7E94-74BE-4AA2-9BEB-85710A66E039}" destId="{DDFBB41C-2803-4591-BE7A-36A0B19A998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BF2C5E8-5F90-405B-ABE3-E0CAEA85DB1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0CF924E-F934-4891-81C1-B94214F0251A}">
      <dgm:prSet phldrT="[Text]"/>
      <dgm:spPr/>
      <dgm:t>
        <a:bodyPr/>
        <a:lstStyle/>
        <a:p>
          <a:r>
            <a:rPr lang="en-US" dirty="0">
              <a:latin typeface="Franklin Gothic Medium Cond" panose="020B0606030402020204" pitchFamily="34" charset="0"/>
            </a:rPr>
            <a:t>Base Rate</a:t>
          </a:r>
        </a:p>
      </dgm:t>
    </dgm:pt>
    <dgm:pt modelId="{B2E6D0E1-7CB2-4BD1-9D8C-C9B56AB12EA3}" type="parTrans" cxnId="{6995A970-BF8C-4529-9D63-022ABAFCE91D}">
      <dgm:prSet/>
      <dgm:spPr/>
      <dgm:t>
        <a:bodyPr/>
        <a:lstStyle/>
        <a:p>
          <a:endParaRPr lang="en-US"/>
        </a:p>
      </dgm:t>
    </dgm:pt>
    <dgm:pt modelId="{E4A7C556-47D6-466D-A7C6-3A0AA77DD01D}" type="sibTrans" cxnId="{6995A970-BF8C-4529-9D63-022ABAFCE91D}">
      <dgm:prSet/>
      <dgm:spPr/>
      <dgm:t>
        <a:bodyPr/>
        <a:lstStyle/>
        <a:p>
          <a:endParaRPr lang="en-US"/>
        </a:p>
      </dgm:t>
    </dgm:pt>
    <dgm:pt modelId="{DE43339C-B6EA-407B-89EE-B3BA9D447710}">
      <dgm:prSet phldrT="[Text]"/>
      <dgm:spPr/>
      <dgm:t>
        <a:bodyPr/>
        <a:lstStyle/>
        <a:p>
          <a:r>
            <a:rPr lang="en-US" dirty="0">
              <a:latin typeface="Franklin Gothic Medium Cond" panose="020B0606030402020204" pitchFamily="34" charset="0"/>
            </a:rPr>
            <a:t>CRR Cost</a:t>
          </a:r>
        </a:p>
      </dgm:t>
    </dgm:pt>
    <dgm:pt modelId="{75952328-D445-41BB-AF00-BEB60FF8E750}" type="parTrans" cxnId="{823F98E2-8694-4DCC-AFF3-E2A79EAA67C2}">
      <dgm:prSet/>
      <dgm:spPr/>
      <dgm:t>
        <a:bodyPr/>
        <a:lstStyle/>
        <a:p>
          <a:endParaRPr lang="en-US"/>
        </a:p>
      </dgm:t>
    </dgm:pt>
    <dgm:pt modelId="{60EDE6F4-826B-44F7-B6B5-3AB7B95689F0}" type="sibTrans" cxnId="{823F98E2-8694-4DCC-AFF3-E2A79EAA67C2}">
      <dgm:prSet/>
      <dgm:spPr/>
      <dgm:t>
        <a:bodyPr/>
        <a:lstStyle/>
        <a:p>
          <a:endParaRPr lang="en-US"/>
        </a:p>
      </dgm:t>
    </dgm:pt>
    <dgm:pt modelId="{4265A3E3-ADE6-471A-A8B8-D98A669D0335}">
      <dgm:prSet phldrT="[Text]"/>
      <dgm:spPr/>
      <dgm:t>
        <a:bodyPr/>
        <a:lstStyle/>
        <a:p>
          <a:r>
            <a:rPr lang="en-US" dirty="0">
              <a:latin typeface="Franklin Gothic Medium Cond" panose="020B0606030402020204" pitchFamily="34" charset="0"/>
            </a:rPr>
            <a:t>Operating Cost</a:t>
          </a:r>
        </a:p>
      </dgm:t>
    </dgm:pt>
    <dgm:pt modelId="{9A94A983-CF82-4EED-A038-DC4D3F44EF21}" type="parTrans" cxnId="{6185D763-8FCF-46F7-82C8-496C3A14D349}">
      <dgm:prSet/>
      <dgm:spPr/>
      <dgm:t>
        <a:bodyPr/>
        <a:lstStyle/>
        <a:p>
          <a:endParaRPr lang="en-US"/>
        </a:p>
      </dgm:t>
    </dgm:pt>
    <dgm:pt modelId="{73CB732A-6D31-4F4C-8E86-55A15CAA591C}" type="sibTrans" cxnId="{6185D763-8FCF-46F7-82C8-496C3A14D349}">
      <dgm:prSet/>
      <dgm:spPr/>
      <dgm:t>
        <a:bodyPr/>
        <a:lstStyle/>
        <a:p>
          <a:endParaRPr lang="en-US"/>
        </a:p>
      </dgm:t>
    </dgm:pt>
    <dgm:pt modelId="{98787BDE-92D0-4AEF-8A65-069181E1E8DD}">
      <dgm:prSet phldrT="[Text]"/>
      <dgm:spPr/>
      <dgm:t>
        <a:bodyPr/>
        <a:lstStyle/>
        <a:p>
          <a:r>
            <a:rPr lang="en-US" dirty="0">
              <a:latin typeface="Franklin Gothic Medium Cond" panose="020B0606030402020204" pitchFamily="34" charset="0"/>
            </a:rPr>
            <a:t>MCLR</a:t>
          </a:r>
        </a:p>
      </dgm:t>
    </dgm:pt>
    <dgm:pt modelId="{4772860B-B0DD-4508-9B4F-C667159C7EEE}" type="parTrans" cxnId="{20ABB8D8-CA01-4CCD-9149-9440F18F2C79}">
      <dgm:prSet/>
      <dgm:spPr/>
      <dgm:t>
        <a:bodyPr/>
        <a:lstStyle/>
        <a:p>
          <a:endParaRPr lang="en-US"/>
        </a:p>
      </dgm:t>
    </dgm:pt>
    <dgm:pt modelId="{0339525E-3E9C-4861-BCDE-ACCD7C73F574}" type="sibTrans" cxnId="{20ABB8D8-CA01-4CCD-9149-9440F18F2C79}">
      <dgm:prSet/>
      <dgm:spPr/>
      <dgm:t>
        <a:bodyPr/>
        <a:lstStyle/>
        <a:p>
          <a:endParaRPr lang="en-US"/>
        </a:p>
      </dgm:t>
    </dgm:pt>
    <dgm:pt modelId="{15C6452B-C36B-4324-9F07-679100E139F9}">
      <dgm:prSet phldrT="[Text]"/>
      <dgm:spPr/>
      <dgm:t>
        <a:bodyPr/>
        <a:lstStyle/>
        <a:p>
          <a:r>
            <a:rPr lang="en-US" dirty="0">
              <a:latin typeface="Franklin Gothic Medium Cond" panose="020B0606030402020204" pitchFamily="34" charset="0"/>
            </a:rPr>
            <a:t>CRR Cost (Negative Carry)</a:t>
          </a:r>
        </a:p>
      </dgm:t>
    </dgm:pt>
    <dgm:pt modelId="{BAAE128E-0CBB-44A8-B5C5-C04562B45140}" type="parTrans" cxnId="{37C78492-5CCF-4B6D-BB42-4BB0F479A5B7}">
      <dgm:prSet/>
      <dgm:spPr/>
      <dgm:t>
        <a:bodyPr/>
        <a:lstStyle/>
        <a:p>
          <a:endParaRPr lang="en-US"/>
        </a:p>
      </dgm:t>
    </dgm:pt>
    <dgm:pt modelId="{F5B844F5-47AF-4E44-BCF5-F01AF70497E5}" type="sibTrans" cxnId="{37C78492-5CCF-4B6D-BB42-4BB0F479A5B7}">
      <dgm:prSet/>
      <dgm:spPr/>
      <dgm:t>
        <a:bodyPr/>
        <a:lstStyle/>
        <a:p>
          <a:endParaRPr lang="en-US"/>
        </a:p>
      </dgm:t>
    </dgm:pt>
    <dgm:pt modelId="{433B1DFF-79FB-4C1D-B95E-6ABD6B10FBB2}">
      <dgm:prSet phldrT="[Text]"/>
      <dgm:spPr/>
      <dgm:t>
        <a:bodyPr/>
        <a:lstStyle/>
        <a:p>
          <a:r>
            <a:rPr lang="en-US" dirty="0">
              <a:latin typeface="Franklin Gothic Medium Cond" panose="020B0606030402020204" pitchFamily="34" charset="0"/>
            </a:rPr>
            <a:t>Operating Cost</a:t>
          </a:r>
        </a:p>
      </dgm:t>
    </dgm:pt>
    <dgm:pt modelId="{51FF1B28-0A6D-4D48-B374-272937F87E27}" type="parTrans" cxnId="{993EF178-42F3-4E0A-98C9-FD5970AEE65F}">
      <dgm:prSet/>
      <dgm:spPr/>
      <dgm:t>
        <a:bodyPr/>
        <a:lstStyle/>
        <a:p>
          <a:endParaRPr lang="en-US"/>
        </a:p>
      </dgm:t>
    </dgm:pt>
    <dgm:pt modelId="{15FE8D15-F7F8-422D-92DE-E18B86A180FA}" type="sibTrans" cxnId="{993EF178-42F3-4E0A-98C9-FD5970AEE65F}">
      <dgm:prSet/>
      <dgm:spPr/>
      <dgm:t>
        <a:bodyPr/>
        <a:lstStyle/>
        <a:p>
          <a:endParaRPr lang="en-US"/>
        </a:p>
      </dgm:t>
    </dgm:pt>
    <dgm:pt modelId="{FE46C711-7FB2-429D-AFC4-A11EC7C65EE6}">
      <dgm:prSet phldrT="[Text]"/>
      <dgm:spPr/>
      <dgm:t>
        <a:bodyPr/>
        <a:lstStyle/>
        <a:p>
          <a:r>
            <a:rPr lang="en-US" dirty="0">
              <a:latin typeface="Franklin Gothic Medium Cond" panose="020B0606030402020204" pitchFamily="34" charset="0"/>
            </a:rPr>
            <a:t>Min. rate of return</a:t>
          </a:r>
        </a:p>
      </dgm:t>
    </dgm:pt>
    <dgm:pt modelId="{663FB614-C36A-4EDC-AFA1-891DD3A29581}" type="parTrans" cxnId="{5D71456A-04D8-493A-A9CF-60E72E75BA8A}">
      <dgm:prSet/>
      <dgm:spPr/>
      <dgm:t>
        <a:bodyPr/>
        <a:lstStyle/>
        <a:p>
          <a:endParaRPr lang="en-US"/>
        </a:p>
      </dgm:t>
    </dgm:pt>
    <dgm:pt modelId="{4F104C54-CE56-4CE9-AA19-9A98FC737CBA}" type="sibTrans" cxnId="{5D71456A-04D8-493A-A9CF-60E72E75BA8A}">
      <dgm:prSet/>
      <dgm:spPr/>
      <dgm:t>
        <a:bodyPr/>
        <a:lstStyle/>
        <a:p>
          <a:endParaRPr lang="en-US"/>
        </a:p>
      </dgm:t>
    </dgm:pt>
    <dgm:pt modelId="{177BB693-24AB-4BB8-A546-ADE60B883C85}">
      <dgm:prSet phldrT="[Text]"/>
      <dgm:spPr/>
      <dgm:t>
        <a:bodyPr/>
        <a:lstStyle/>
        <a:p>
          <a:r>
            <a:rPr lang="en-US" dirty="0">
              <a:latin typeface="Franklin Gothic Medium Cond" panose="020B0606030402020204" pitchFamily="34" charset="0"/>
            </a:rPr>
            <a:t>Marginal cost of funds:</a:t>
          </a:r>
        </a:p>
      </dgm:t>
    </dgm:pt>
    <dgm:pt modelId="{D19F931C-BCD2-44E8-80FB-003CC16E69D2}" type="parTrans" cxnId="{F455BAF2-FE00-4529-91B9-BCA390FAF1D4}">
      <dgm:prSet/>
      <dgm:spPr/>
      <dgm:t>
        <a:bodyPr/>
        <a:lstStyle/>
        <a:p>
          <a:endParaRPr lang="en-US"/>
        </a:p>
      </dgm:t>
    </dgm:pt>
    <dgm:pt modelId="{D48FFD76-8D9A-4548-A7FE-9436AEB739D3}" type="sibTrans" cxnId="{F455BAF2-FE00-4529-91B9-BCA390FAF1D4}">
      <dgm:prSet/>
      <dgm:spPr/>
      <dgm:t>
        <a:bodyPr/>
        <a:lstStyle/>
        <a:p>
          <a:endParaRPr lang="en-US"/>
        </a:p>
      </dgm:t>
    </dgm:pt>
    <dgm:pt modelId="{820694A9-D6E8-4968-AEE5-60C61F8AA38E}">
      <dgm:prSet phldrT="[Text]"/>
      <dgm:spPr/>
      <dgm:t>
        <a:bodyPr/>
        <a:lstStyle/>
        <a:p>
          <a:r>
            <a:rPr lang="en-US" dirty="0">
              <a:solidFill>
                <a:srgbClr val="C00000"/>
              </a:solidFill>
              <a:latin typeface="Franklin Gothic Medium Cond" panose="020B0606030402020204" pitchFamily="34" charset="0"/>
            </a:rPr>
            <a:t>Repo Rate</a:t>
          </a:r>
        </a:p>
      </dgm:t>
    </dgm:pt>
    <dgm:pt modelId="{8E81C022-2260-44E3-9014-7832F42EA2FA}" type="parTrans" cxnId="{0BD8D1B4-A64A-4B3E-B629-0DBFA51E8896}">
      <dgm:prSet/>
      <dgm:spPr/>
      <dgm:t>
        <a:bodyPr/>
        <a:lstStyle/>
        <a:p>
          <a:endParaRPr lang="en-US"/>
        </a:p>
      </dgm:t>
    </dgm:pt>
    <dgm:pt modelId="{1FF04914-FD63-4EEC-8ABD-58456E24086E}" type="sibTrans" cxnId="{0BD8D1B4-A64A-4B3E-B629-0DBFA51E8896}">
      <dgm:prSet/>
      <dgm:spPr/>
      <dgm:t>
        <a:bodyPr/>
        <a:lstStyle/>
        <a:p>
          <a:endParaRPr lang="en-US"/>
        </a:p>
      </dgm:t>
    </dgm:pt>
    <dgm:pt modelId="{41439079-387A-40BE-BF7D-2BDC629DFDF9}">
      <dgm:prSet phldrT="[Text]"/>
      <dgm:spPr/>
      <dgm:t>
        <a:bodyPr/>
        <a:lstStyle/>
        <a:p>
          <a:r>
            <a:rPr lang="en-US" dirty="0">
              <a:latin typeface="Franklin Gothic Medium Cond" panose="020B0606030402020204" pitchFamily="34" charset="0"/>
            </a:rPr>
            <a:t>Deposit Interest</a:t>
          </a:r>
        </a:p>
      </dgm:t>
    </dgm:pt>
    <dgm:pt modelId="{BC9B522A-B516-45EA-B9FC-756543652CEE}" type="parTrans" cxnId="{609B62EA-6272-44A5-8586-8B4DFECAC7AF}">
      <dgm:prSet/>
      <dgm:spPr/>
      <dgm:t>
        <a:bodyPr/>
        <a:lstStyle/>
        <a:p>
          <a:endParaRPr lang="en-US"/>
        </a:p>
      </dgm:t>
    </dgm:pt>
    <dgm:pt modelId="{61D43E08-5FD9-4C24-A20D-291C972FF4AD}" type="sibTrans" cxnId="{609B62EA-6272-44A5-8586-8B4DFECAC7AF}">
      <dgm:prSet/>
      <dgm:spPr/>
      <dgm:t>
        <a:bodyPr/>
        <a:lstStyle/>
        <a:p>
          <a:endParaRPr lang="en-US"/>
        </a:p>
      </dgm:t>
    </dgm:pt>
    <dgm:pt modelId="{A8F7B4C5-0D0A-4DF7-B95E-52ADB09ACD95}">
      <dgm:prSet phldrT="[Text]"/>
      <dgm:spPr/>
      <dgm:t>
        <a:bodyPr/>
        <a:lstStyle/>
        <a:p>
          <a:r>
            <a:rPr lang="en-US" dirty="0">
              <a:latin typeface="Franklin Gothic Medium Cond" panose="020B0606030402020204" pitchFamily="34" charset="0"/>
            </a:rPr>
            <a:t>Deposit Interest (Cost of Funds)</a:t>
          </a:r>
        </a:p>
      </dgm:t>
    </dgm:pt>
    <dgm:pt modelId="{1B2A0F97-BA64-4AFD-A61D-E5088170C847}" type="parTrans" cxnId="{5B1AE4BB-D4D5-41C8-B292-5BF277007F8F}">
      <dgm:prSet/>
      <dgm:spPr/>
      <dgm:t>
        <a:bodyPr/>
        <a:lstStyle/>
        <a:p>
          <a:endParaRPr lang="en-US"/>
        </a:p>
      </dgm:t>
    </dgm:pt>
    <dgm:pt modelId="{CF1C7B9A-132A-45A7-A3FC-7127FBD2CBC0}" type="sibTrans" cxnId="{5B1AE4BB-D4D5-41C8-B292-5BF277007F8F}">
      <dgm:prSet/>
      <dgm:spPr/>
      <dgm:t>
        <a:bodyPr/>
        <a:lstStyle/>
        <a:p>
          <a:endParaRPr lang="en-US"/>
        </a:p>
      </dgm:t>
    </dgm:pt>
    <dgm:pt modelId="{DD66E44F-DB74-4187-88E7-87281131C45F}">
      <dgm:prSet phldrT="[Text]"/>
      <dgm:spPr/>
      <dgm:t>
        <a:bodyPr/>
        <a:lstStyle/>
        <a:p>
          <a:r>
            <a:rPr lang="en-US" dirty="0">
              <a:latin typeface="Franklin Gothic Medium Cond" panose="020B0606030402020204" pitchFamily="34" charset="0"/>
            </a:rPr>
            <a:t>Tenor premium on long term loans</a:t>
          </a:r>
        </a:p>
      </dgm:t>
    </dgm:pt>
    <dgm:pt modelId="{8D592866-04A7-43B9-BC18-F15D0FD1E3D9}" type="parTrans" cxnId="{AE551499-F29B-4482-B7A3-240F85B6792E}">
      <dgm:prSet/>
      <dgm:spPr/>
      <dgm:t>
        <a:bodyPr/>
        <a:lstStyle/>
        <a:p>
          <a:endParaRPr lang="en-US"/>
        </a:p>
      </dgm:t>
    </dgm:pt>
    <dgm:pt modelId="{A5A0EACD-6FF7-4525-BFBF-B71FBAE2D2D2}" type="sibTrans" cxnId="{AE551499-F29B-4482-B7A3-240F85B6792E}">
      <dgm:prSet/>
      <dgm:spPr/>
      <dgm:t>
        <a:bodyPr/>
        <a:lstStyle/>
        <a:p>
          <a:endParaRPr lang="en-US"/>
        </a:p>
      </dgm:t>
    </dgm:pt>
    <dgm:pt modelId="{EA1E34D9-F7A8-42D4-ABB1-3180DBEA8708}">
      <dgm:prSet phldrT="[Text]"/>
      <dgm:spPr/>
      <dgm:t>
        <a:bodyPr/>
        <a:lstStyle/>
        <a:p>
          <a:r>
            <a:rPr lang="en-US" dirty="0">
              <a:latin typeface="Franklin Gothic Medium Cond" panose="020B0606030402020204" pitchFamily="34" charset="0"/>
            </a:rPr>
            <a:t>Return on </a:t>
          </a:r>
          <a:r>
            <a:rPr lang="en-US" dirty="0" err="1">
              <a:latin typeface="Franklin Gothic Medium Cond" panose="020B0606030402020204" pitchFamily="34" charset="0"/>
            </a:rPr>
            <a:t>Networth</a:t>
          </a:r>
          <a:r>
            <a:rPr lang="en-US" dirty="0">
              <a:latin typeface="Franklin Gothic Medium Cond" panose="020B0606030402020204" pitchFamily="34" charset="0"/>
            </a:rPr>
            <a:t> (Cost on equity)</a:t>
          </a:r>
        </a:p>
      </dgm:t>
    </dgm:pt>
    <dgm:pt modelId="{6231F971-1AA1-45E9-9525-712C294FA626}" type="parTrans" cxnId="{EF9F806D-DD29-4E20-A625-728193C03CD2}">
      <dgm:prSet/>
      <dgm:spPr/>
      <dgm:t>
        <a:bodyPr/>
        <a:lstStyle/>
        <a:p>
          <a:endParaRPr lang="en-US"/>
        </a:p>
      </dgm:t>
    </dgm:pt>
    <dgm:pt modelId="{DAFB3725-5919-478E-85E0-40358E35934B}" type="sibTrans" cxnId="{EF9F806D-DD29-4E20-A625-728193C03CD2}">
      <dgm:prSet/>
      <dgm:spPr/>
      <dgm:t>
        <a:bodyPr/>
        <a:lstStyle/>
        <a:p>
          <a:endParaRPr lang="en-US"/>
        </a:p>
      </dgm:t>
    </dgm:pt>
    <dgm:pt modelId="{7F29AE0C-28F1-4FB3-8471-656105D407CC}" type="pres">
      <dgm:prSet presAssocID="{5BF2C5E8-5F90-405B-ABE3-E0CAEA85DB16}" presName="Name0" presStyleCnt="0">
        <dgm:presLayoutVars>
          <dgm:dir/>
          <dgm:animLvl val="lvl"/>
          <dgm:resizeHandles val="exact"/>
        </dgm:presLayoutVars>
      </dgm:prSet>
      <dgm:spPr/>
    </dgm:pt>
    <dgm:pt modelId="{EE51ADDD-F3F2-4A4B-A6BA-332F7F5BBD54}" type="pres">
      <dgm:prSet presAssocID="{C0CF924E-F934-4891-81C1-B94214F0251A}" presName="composite" presStyleCnt="0"/>
      <dgm:spPr/>
    </dgm:pt>
    <dgm:pt modelId="{FB04CF91-2FA5-4730-89C3-87F992D72E9A}" type="pres">
      <dgm:prSet presAssocID="{C0CF924E-F934-4891-81C1-B94214F0251A}" presName="parTx" presStyleLbl="alignNode1" presStyleIdx="0" presStyleCnt="2">
        <dgm:presLayoutVars>
          <dgm:chMax val="0"/>
          <dgm:chPref val="0"/>
          <dgm:bulletEnabled val="1"/>
        </dgm:presLayoutVars>
      </dgm:prSet>
      <dgm:spPr/>
    </dgm:pt>
    <dgm:pt modelId="{7686F493-BA65-465E-83D1-A59412679E7D}" type="pres">
      <dgm:prSet presAssocID="{C0CF924E-F934-4891-81C1-B94214F0251A}" presName="desTx" presStyleLbl="alignAccFollowNode1" presStyleIdx="0" presStyleCnt="2">
        <dgm:presLayoutVars>
          <dgm:bulletEnabled val="1"/>
        </dgm:presLayoutVars>
      </dgm:prSet>
      <dgm:spPr/>
    </dgm:pt>
    <dgm:pt modelId="{A495607D-5C41-4131-925A-A591CBEC5226}" type="pres">
      <dgm:prSet presAssocID="{E4A7C556-47D6-466D-A7C6-3A0AA77DD01D}" presName="space" presStyleCnt="0"/>
      <dgm:spPr/>
    </dgm:pt>
    <dgm:pt modelId="{FD7C7E94-74BE-4AA2-9BEB-85710A66E039}" type="pres">
      <dgm:prSet presAssocID="{98787BDE-92D0-4AEF-8A65-069181E1E8DD}" presName="composite" presStyleCnt="0"/>
      <dgm:spPr/>
    </dgm:pt>
    <dgm:pt modelId="{3F0E4D69-B010-4565-94DD-77AA77D1EEFC}" type="pres">
      <dgm:prSet presAssocID="{98787BDE-92D0-4AEF-8A65-069181E1E8DD}" presName="parTx" presStyleLbl="alignNode1" presStyleIdx="1" presStyleCnt="2">
        <dgm:presLayoutVars>
          <dgm:chMax val="0"/>
          <dgm:chPref val="0"/>
          <dgm:bulletEnabled val="1"/>
        </dgm:presLayoutVars>
      </dgm:prSet>
      <dgm:spPr/>
    </dgm:pt>
    <dgm:pt modelId="{DDFBB41C-2803-4591-BE7A-36A0B19A9987}" type="pres">
      <dgm:prSet presAssocID="{98787BDE-92D0-4AEF-8A65-069181E1E8DD}" presName="desTx" presStyleLbl="alignAccFollowNode1" presStyleIdx="1" presStyleCnt="2">
        <dgm:presLayoutVars>
          <dgm:bulletEnabled val="1"/>
        </dgm:presLayoutVars>
      </dgm:prSet>
      <dgm:spPr/>
    </dgm:pt>
  </dgm:ptLst>
  <dgm:cxnLst>
    <dgm:cxn modelId="{2BF4C494-F87E-4E3D-A88F-108B2646123E}" type="presOf" srcId="{4265A3E3-ADE6-471A-A8B8-D98A669D0335}" destId="{7686F493-BA65-465E-83D1-A59412679E7D}" srcOrd="0" destOrd="2" presId="urn:microsoft.com/office/officeart/2005/8/layout/hList1"/>
    <dgm:cxn modelId="{9BD8279A-D9D4-4D38-A217-0C34264C17A8}" type="presOf" srcId="{FE46C711-7FB2-429D-AFC4-A11EC7C65EE6}" destId="{7686F493-BA65-465E-83D1-A59412679E7D}" srcOrd="0" destOrd="3" presId="urn:microsoft.com/office/officeart/2005/8/layout/hList1"/>
    <dgm:cxn modelId="{6995A970-BF8C-4529-9D63-022ABAFCE91D}" srcId="{5BF2C5E8-5F90-405B-ABE3-E0CAEA85DB16}" destId="{C0CF924E-F934-4891-81C1-B94214F0251A}" srcOrd="0" destOrd="0" parTransId="{B2E6D0E1-7CB2-4BD1-9D8C-C9B56AB12EA3}" sibTransId="{E4A7C556-47D6-466D-A7C6-3A0AA77DD01D}"/>
    <dgm:cxn modelId="{4844028D-738C-47E7-91B9-23A178A8F074}" type="presOf" srcId="{DD66E44F-DB74-4187-88E7-87281131C45F}" destId="{DDFBB41C-2803-4591-BE7A-36A0B19A9987}" srcOrd="0" destOrd="6" presId="urn:microsoft.com/office/officeart/2005/8/layout/hList1"/>
    <dgm:cxn modelId="{AE551499-F29B-4482-B7A3-240F85B6792E}" srcId="{98787BDE-92D0-4AEF-8A65-069181E1E8DD}" destId="{DD66E44F-DB74-4187-88E7-87281131C45F}" srcOrd="3" destOrd="0" parTransId="{8D592866-04A7-43B9-BC18-F15D0FD1E3D9}" sibTransId="{A5A0EACD-6FF7-4525-BFBF-B71FBAE2D2D2}"/>
    <dgm:cxn modelId="{5B1AE4BB-D4D5-41C8-B292-5BF277007F8F}" srcId="{C0CF924E-F934-4891-81C1-B94214F0251A}" destId="{A8F7B4C5-0D0A-4DF7-B95E-52ADB09ACD95}" srcOrd="0" destOrd="0" parTransId="{1B2A0F97-BA64-4AFD-A61D-E5088170C847}" sibTransId="{CF1C7B9A-132A-45A7-A3FC-7127FBD2CBC0}"/>
    <dgm:cxn modelId="{4B6CF7C8-3240-415C-B725-E101E240E633}" type="presOf" srcId="{A8F7B4C5-0D0A-4DF7-B95E-52ADB09ACD95}" destId="{7686F493-BA65-465E-83D1-A59412679E7D}" srcOrd="0" destOrd="0" presId="urn:microsoft.com/office/officeart/2005/8/layout/hList1"/>
    <dgm:cxn modelId="{1C935FB7-A880-4B14-93BF-16D082BC8BC9}" type="presOf" srcId="{EA1E34D9-F7A8-42D4-ABB1-3180DBEA8708}" destId="{DDFBB41C-2803-4591-BE7A-36A0B19A9987}" srcOrd="0" destOrd="5" presId="urn:microsoft.com/office/officeart/2005/8/layout/hList1"/>
    <dgm:cxn modelId="{1333155B-931D-4D30-853D-BC69588D02D1}" type="presOf" srcId="{98787BDE-92D0-4AEF-8A65-069181E1E8DD}" destId="{3F0E4D69-B010-4565-94DD-77AA77D1EEFC}" srcOrd="0" destOrd="0" presId="urn:microsoft.com/office/officeart/2005/8/layout/hList1"/>
    <dgm:cxn modelId="{20ABB8D8-CA01-4CCD-9149-9440F18F2C79}" srcId="{5BF2C5E8-5F90-405B-ABE3-E0CAEA85DB16}" destId="{98787BDE-92D0-4AEF-8A65-069181E1E8DD}" srcOrd="1" destOrd="0" parTransId="{4772860B-B0DD-4508-9B4F-C667159C7EEE}" sibTransId="{0339525E-3E9C-4861-BCDE-ACCD7C73F574}"/>
    <dgm:cxn modelId="{609B62EA-6272-44A5-8586-8B4DFECAC7AF}" srcId="{177BB693-24AB-4BB8-A546-ADE60B883C85}" destId="{41439079-387A-40BE-BF7D-2BDC629DFDF9}" srcOrd="1" destOrd="0" parTransId="{BC9B522A-B516-45EA-B9FC-756543652CEE}" sibTransId="{61D43E08-5FD9-4C24-A20D-291C972FF4AD}"/>
    <dgm:cxn modelId="{5D71456A-04D8-493A-A9CF-60E72E75BA8A}" srcId="{C0CF924E-F934-4891-81C1-B94214F0251A}" destId="{FE46C711-7FB2-429D-AFC4-A11EC7C65EE6}" srcOrd="3" destOrd="0" parTransId="{663FB614-C36A-4EDC-AFA1-891DD3A29581}" sibTransId="{4F104C54-CE56-4CE9-AA19-9A98FC737CBA}"/>
    <dgm:cxn modelId="{F455BAF2-FE00-4529-91B9-BCA390FAF1D4}" srcId="{98787BDE-92D0-4AEF-8A65-069181E1E8DD}" destId="{177BB693-24AB-4BB8-A546-ADE60B883C85}" srcOrd="2" destOrd="0" parTransId="{D19F931C-BCD2-44E8-80FB-003CC16E69D2}" sibTransId="{D48FFD76-8D9A-4548-A7FE-9436AEB739D3}"/>
    <dgm:cxn modelId="{0BD8D1B4-A64A-4B3E-B629-0DBFA51E8896}" srcId="{177BB693-24AB-4BB8-A546-ADE60B883C85}" destId="{820694A9-D6E8-4968-AEE5-60C61F8AA38E}" srcOrd="0" destOrd="0" parTransId="{8E81C022-2260-44E3-9014-7832F42EA2FA}" sibTransId="{1FF04914-FD63-4EEC-8ABD-58456E24086E}"/>
    <dgm:cxn modelId="{21DEF86E-FE90-4F03-9147-F6E53F965988}" type="presOf" srcId="{820694A9-D6E8-4968-AEE5-60C61F8AA38E}" destId="{DDFBB41C-2803-4591-BE7A-36A0B19A9987}" srcOrd="0" destOrd="3" presId="urn:microsoft.com/office/officeart/2005/8/layout/hList1"/>
    <dgm:cxn modelId="{37C78492-5CCF-4B6D-BB42-4BB0F479A5B7}" srcId="{98787BDE-92D0-4AEF-8A65-069181E1E8DD}" destId="{15C6452B-C36B-4324-9F07-679100E139F9}" srcOrd="0" destOrd="0" parTransId="{BAAE128E-0CBB-44A8-B5C5-C04562B45140}" sibTransId="{F5B844F5-47AF-4E44-BCF5-F01AF70497E5}"/>
    <dgm:cxn modelId="{6185D763-8FCF-46F7-82C8-496C3A14D349}" srcId="{C0CF924E-F934-4891-81C1-B94214F0251A}" destId="{4265A3E3-ADE6-471A-A8B8-D98A669D0335}" srcOrd="2" destOrd="0" parTransId="{9A94A983-CF82-4EED-A038-DC4D3F44EF21}" sibTransId="{73CB732A-6D31-4F4C-8E86-55A15CAA591C}"/>
    <dgm:cxn modelId="{A2D11FA3-6AE2-48BD-84B0-205B71DC8602}" type="presOf" srcId="{177BB693-24AB-4BB8-A546-ADE60B883C85}" destId="{DDFBB41C-2803-4591-BE7A-36A0B19A9987}" srcOrd="0" destOrd="2" presId="urn:microsoft.com/office/officeart/2005/8/layout/hList1"/>
    <dgm:cxn modelId="{966CDD26-61DC-4BD5-B7B2-8C116FA15728}" type="presOf" srcId="{15C6452B-C36B-4324-9F07-679100E139F9}" destId="{DDFBB41C-2803-4591-BE7A-36A0B19A9987}" srcOrd="0" destOrd="0" presId="urn:microsoft.com/office/officeart/2005/8/layout/hList1"/>
    <dgm:cxn modelId="{6C55213F-4C14-4F98-944D-CAEE83A4EA9A}" type="presOf" srcId="{DE43339C-B6EA-407B-89EE-B3BA9D447710}" destId="{7686F493-BA65-465E-83D1-A59412679E7D}" srcOrd="0" destOrd="1" presId="urn:microsoft.com/office/officeart/2005/8/layout/hList1"/>
    <dgm:cxn modelId="{B16E0DDC-2389-48D1-A33E-F0B889657570}" type="presOf" srcId="{5BF2C5E8-5F90-405B-ABE3-E0CAEA85DB16}" destId="{7F29AE0C-28F1-4FB3-8471-656105D407CC}" srcOrd="0" destOrd="0" presId="urn:microsoft.com/office/officeart/2005/8/layout/hList1"/>
    <dgm:cxn modelId="{E5C7B48D-92F2-4E27-8991-894322B66D0F}" type="presOf" srcId="{C0CF924E-F934-4891-81C1-B94214F0251A}" destId="{FB04CF91-2FA5-4730-89C3-87F992D72E9A}" srcOrd="0" destOrd="0" presId="urn:microsoft.com/office/officeart/2005/8/layout/hList1"/>
    <dgm:cxn modelId="{F69668C0-269F-4647-9159-35840E941D64}" type="presOf" srcId="{41439079-387A-40BE-BF7D-2BDC629DFDF9}" destId="{DDFBB41C-2803-4591-BE7A-36A0B19A9987}" srcOrd="0" destOrd="4" presId="urn:microsoft.com/office/officeart/2005/8/layout/hList1"/>
    <dgm:cxn modelId="{823F98E2-8694-4DCC-AFF3-E2A79EAA67C2}" srcId="{C0CF924E-F934-4891-81C1-B94214F0251A}" destId="{DE43339C-B6EA-407B-89EE-B3BA9D447710}" srcOrd="1" destOrd="0" parTransId="{75952328-D445-41BB-AF00-BEB60FF8E750}" sibTransId="{60EDE6F4-826B-44F7-B6B5-3AB7B95689F0}"/>
    <dgm:cxn modelId="{993EF178-42F3-4E0A-98C9-FD5970AEE65F}" srcId="{98787BDE-92D0-4AEF-8A65-069181E1E8DD}" destId="{433B1DFF-79FB-4C1D-B95E-6ABD6B10FBB2}" srcOrd="1" destOrd="0" parTransId="{51FF1B28-0A6D-4D48-B374-272937F87E27}" sibTransId="{15FE8D15-F7F8-422D-92DE-E18B86A180FA}"/>
    <dgm:cxn modelId="{98864A88-2C92-4114-8366-189AD69ED8C8}" type="presOf" srcId="{433B1DFF-79FB-4C1D-B95E-6ABD6B10FBB2}" destId="{DDFBB41C-2803-4591-BE7A-36A0B19A9987}" srcOrd="0" destOrd="1" presId="urn:microsoft.com/office/officeart/2005/8/layout/hList1"/>
    <dgm:cxn modelId="{EF9F806D-DD29-4E20-A625-728193C03CD2}" srcId="{177BB693-24AB-4BB8-A546-ADE60B883C85}" destId="{EA1E34D9-F7A8-42D4-ABB1-3180DBEA8708}" srcOrd="2" destOrd="0" parTransId="{6231F971-1AA1-45E9-9525-712C294FA626}" sibTransId="{DAFB3725-5919-478E-85E0-40358E35934B}"/>
    <dgm:cxn modelId="{7BF9E28C-6967-4AAD-A0DF-9869DCE3798C}" type="presParOf" srcId="{7F29AE0C-28F1-4FB3-8471-656105D407CC}" destId="{EE51ADDD-F3F2-4A4B-A6BA-332F7F5BBD54}" srcOrd="0" destOrd="0" presId="urn:microsoft.com/office/officeart/2005/8/layout/hList1"/>
    <dgm:cxn modelId="{B1884399-68C0-4EE3-B6C9-51686564B7BB}" type="presParOf" srcId="{EE51ADDD-F3F2-4A4B-A6BA-332F7F5BBD54}" destId="{FB04CF91-2FA5-4730-89C3-87F992D72E9A}" srcOrd="0" destOrd="0" presId="urn:microsoft.com/office/officeart/2005/8/layout/hList1"/>
    <dgm:cxn modelId="{D695C5F4-F6A4-4724-9E80-E01E8F9D3357}" type="presParOf" srcId="{EE51ADDD-F3F2-4A4B-A6BA-332F7F5BBD54}" destId="{7686F493-BA65-465E-83D1-A59412679E7D}" srcOrd="1" destOrd="0" presId="urn:microsoft.com/office/officeart/2005/8/layout/hList1"/>
    <dgm:cxn modelId="{C49AE422-0B0F-4D43-ABFB-AAEF7D4CFCF6}" type="presParOf" srcId="{7F29AE0C-28F1-4FB3-8471-656105D407CC}" destId="{A495607D-5C41-4131-925A-A591CBEC5226}" srcOrd="1" destOrd="0" presId="urn:microsoft.com/office/officeart/2005/8/layout/hList1"/>
    <dgm:cxn modelId="{845F4A6C-6578-4ACD-96AD-FDDC9F165743}" type="presParOf" srcId="{7F29AE0C-28F1-4FB3-8471-656105D407CC}" destId="{FD7C7E94-74BE-4AA2-9BEB-85710A66E039}" srcOrd="2" destOrd="0" presId="urn:microsoft.com/office/officeart/2005/8/layout/hList1"/>
    <dgm:cxn modelId="{FE248C77-859F-494F-A863-DD86A7176732}" type="presParOf" srcId="{FD7C7E94-74BE-4AA2-9BEB-85710A66E039}" destId="{3F0E4D69-B010-4565-94DD-77AA77D1EEFC}" srcOrd="0" destOrd="0" presId="urn:microsoft.com/office/officeart/2005/8/layout/hList1"/>
    <dgm:cxn modelId="{C295456B-5F96-40DF-9F0A-6647684D9B5A}" type="presParOf" srcId="{FD7C7E94-74BE-4AA2-9BEB-85710A66E039}" destId="{DDFBB41C-2803-4591-BE7A-36A0B19A998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FFE92AE-C3A2-4DB9-96D3-D4CDF4579376}"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F5F96194-7E15-4650-99E2-5210BCFFE30F}">
      <dgm:prSet phldrT="[Text]"/>
      <dgm:spPr/>
      <dgm:t>
        <a:bodyPr/>
        <a:lstStyle/>
        <a:p>
          <a:r>
            <a:rPr lang="en-US" dirty="0">
              <a:latin typeface="Franklin Gothic Medium Cond" panose="020B0606030402020204" pitchFamily="34" charset="0"/>
            </a:rPr>
            <a:t>Base Rate: 9.3%</a:t>
          </a:r>
        </a:p>
      </dgm:t>
    </dgm:pt>
    <dgm:pt modelId="{AC3A25F4-0187-4C62-8B06-1CF5971927A0}" type="parTrans" cxnId="{75627F19-F953-4042-966E-EB4FA921F6B0}">
      <dgm:prSet/>
      <dgm:spPr/>
      <dgm:t>
        <a:bodyPr/>
        <a:lstStyle/>
        <a:p>
          <a:endParaRPr lang="en-US"/>
        </a:p>
      </dgm:t>
    </dgm:pt>
    <dgm:pt modelId="{09AD00E0-9A26-48B5-8B2A-D1ECCDCD5E8C}" type="sibTrans" cxnId="{75627F19-F953-4042-966E-EB4FA921F6B0}">
      <dgm:prSet/>
      <dgm:spPr/>
      <dgm:t>
        <a:bodyPr/>
        <a:lstStyle/>
        <a:p>
          <a:endParaRPr lang="en-US"/>
        </a:p>
      </dgm:t>
    </dgm:pt>
    <dgm:pt modelId="{682258C5-CF67-45E9-B089-E1878EEE3C0A}">
      <dgm:prSet phldrT="[Text]"/>
      <dgm:spPr/>
      <dgm:t>
        <a:bodyPr/>
        <a:lstStyle/>
        <a:p>
          <a:r>
            <a:rPr lang="en-US" dirty="0">
              <a:latin typeface="Franklin Gothic Medium Cond" panose="020B0606030402020204" pitchFamily="34" charset="0"/>
            </a:rPr>
            <a:t>Before (2015)</a:t>
          </a:r>
        </a:p>
      </dgm:t>
    </dgm:pt>
    <dgm:pt modelId="{AEC02CF7-7D9B-4C58-BA5B-1EC3BE20C01C}" type="parTrans" cxnId="{6A9DAD46-D5B6-4B47-8D17-54D7BD675437}">
      <dgm:prSet/>
      <dgm:spPr/>
      <dgm:t>
        <a:bodyPr/>
        <a:lstStyle/>
        <a:p>
          <a:endParaRPr lang="en-US"/>
        </a:p>
      </dgm:t>
    </dgm:pt>
    <dgm:pt modelId="{23514439-7EC5-4702-8639-C3B08F9D42DD}" type="sibTrans" cxnId="{6A9DAD46-D5B6-4B47-8D17-54D7BD675437}">
      <dgm:prSet/>
      <dgm:spPr/>
      <dgm:t>
        <a:bodyPr/>
        <a:lstStyle/>
        <a:p>
          <a:endParaRPr lang="en-US"/>
        </a:p>
      </dgm:t>
    </dgm:pt>
    <dgm:pt modelId="{1B5B5AFA-DBDE-4FAB-B57C-37E8F4A76C6E}">
      <dgm:prSet phldrT="[Text]"/>
      <dgm:spPr/>
      <dgm:t>
        <a:bodyPr/>
        <a:lstStyle/>
        <a:p>
          <a:r>
            <a:rPr lang="en-US" dirty="0">
              <a:latin typeface="Franklin Gothic Medium Cond" panose="020B0606030402020204" pitchFamily="34" charset="0"/>
            </a:rPr>
            <a:t>After (WEF 1/4/2016)</a:t>
          </a:r>
        </a:p>
      </dgm:t>
    </dgm:pt>
    <dgm:pt modelId="{DC185620-4C31-4078-A4AC-808E205BB2EA}" type="parTrans" cxnId="{FC763020-B4C9-45BF-9CA6-97A04008A1BC}">
      <dgm:prSet/>
      <dgm:spPr/>
      <dgm:t>
        <a:bodyPr/>
        <a:lstStyle/>
        <a:p>
          <a:endParaRPr lang="en-US"/>
        </a:p>
      </dgm:t>
    </dgm:pt>
    <dgm:pt modelId="{35800D34-CB1F-4D5B-8B0F-6504A526A348}" type="sibTrans" cxnId="{FC763020-B4C9-45BF-9CA6-97A04008A1BC}">
      <dgm:prSet/>
      <dgm:spPr/>
      <dgm:t>
        <a:bodyPr/>
        <a:lstStyle/>
        <a:p>
          <a:endParaRPr lang="en-US"/>
        </a:p>
      </dgm:t>
    </dgm:pt>
    <dgm:pt modelId="{8D6BFEC8-9AD9-4DA1-917B-2F58C2688D0E}">
      <dgm:prSet phldrT="[Text]"/>
      <dgm:spPr/>
      <dgm:t>
        <a:bodyPr/>
        <a:lstStyle/>
        <a:p>
          <a:r>
            <a:rPr lang="en-US" dirty="0">
              <a:latin typeface="Franklin Gothic Medium Cond" panose="020B0606030402020204" pitchFamily="34" charset="0"/>
            </a:rPr>
            <a:t>MCLR: 9.2%</a:t>
          </a:r>
        </a:p>
      </dgm:t>
    </dgm:pt>
    <dgm:pt modelId="{E2D9CF65-D27A-494C-960C-AAAB70BC7210}" type="parTrans" cxnId="{9F3F5532-7C3F-4302-A07D-8567D541E339}">
      <dgm:prSet/>
      <dgm:spPr/>
      <dgm:t>
        <a:bodyPr/>
        <a:lstStyle/>
        <a:p>
          <a:endParaRPr lang="en-US"/>
        </a:p>
      </dgm:t>
    </dgm:pt>
    <dgm:pt modelId="{A72CE26E-AA40-4328-A762-4372D357D8E7}" type="sibTrans" cxnId="{9F3F5532-7C3F-4302-A07D-8567D541E339}">
      <dgm:prSet/>
      <dgm:spPr/>
      <dgm:t>
        <a:bodyPr/>
        <a:lstStyle/>
        <a:p>
          <a:endParaRPr lang="en-US"/>
        </a:p>
      </dgm:t>
    </dgm:pt>
    <dgm:pt modelId="{B669A48B-1B2B-47BC-B17F-CCF0458A2F22}">
      <dgm:prSet phldrT="[Text]"/>
      <dgm:spPr/>
      <dgm:t>
        <a:bodyPr/>
        <a:lstStyle/>
        <a:p>
          <a:r>
            <a:rPr lang="en-US" dirty="0">
              <a:latin typeface="Franklin Gothic Medium Cond" panose="020B0606030402020204" pitchFamily="34" charset="0"/>
            </a:rPr>
            <a:t>+ Spread 0.25%</a:t>
          </a:r>
        </a:p>
      </dgm:t>
    </dgm:pt>
    <dgm:pt modelId="{9B54DA83-D2B0-4A14-87AB-F4DD0568AF74}" type="parTrans" cxnId="{E4F6C0E9-32CE-4311-B18A-0C8664DA6E67}">
      <dgm:prSet/>
      <dgm:spPr/>
      <dgm:t>
        <a:bodyPr/>
        <a:lstStyle/>
        <a:p>
          <a:endParaRPr lang="en-US"/>
        </a:p>
      </dgm:t>
    </dgm:pt>
    <dgm:pt modelId="{B0052117-A2B5-4A1E-BD94-5DCDF0A06357}" type="sibTrans" cxnId="{E4F6C0E9-32CE-4311-B18A-0C8664DA6E67}">
      <dgm:prSet/>
      <dgm:spPr/>
      <dgm:t>
        <a:bodyPr/>
        <a:lstStyle/>
        <a:p>
          <a:endParaRPr lang="en-US"/>
        </a:p>
      </dgm:t>
    </dgm:pt>
    <dgm:pt modelId="{C6ACD545-E5B6-45AE-9A32-B6A81FA20055}">
      <dgm:prSet phldrT="[Text]"/>
      <dgm:spPr/>
      <dgm:t>
        <a:bodyPr/>
        <a:lstStyle/>
        <a:p>
          <a:r>
            <a:rPr lang="en-US" dirty="0">
              <a:latin typeface="Franklin Gothic Medium Cond" panose="020B0606030402020204" pitchFamily="34" charset="0"/>
            </a:rPr>
            <a:t>+ Spread 0.25%</a:t>
          </a:r>
        </a:p>
      </dgm:t>
    </dgm:pt>
    <dgm:pt modelId="{4852CB7C-6E29-4D2C-B60C-FB7D1B29633D}" type="parTrans" cxnId="{CE5EE020-E64D-44F3-AFB3-23A0570A326B}">
      <dgm:prSet/>
      <dgm:spPr/>
      <dgm:t>
        <a:bodyPr/>
        <a:lstStyle/>
        <a:p>
          <a:endParaRPr lang="en-US"/>
        </a:p>
      </dgm:t>
    </dgm:pt>
    <dgm:pt modelId="{E95241C1-AD98-4490-9A7D-3F8A2BEAE509}" type="sibTrans" cxnId="{CE5EE020-E64D-44F3-AFB3-23A0570A326B}">
      <dgm:prSet/>
      <dgm:spPr/>
      <dgm:t>
        <a:bodyPr/>
        <a:lstStyle/>
        <a:p>
          <a:endParaRPr lang="en-US"/>
        </a:p>
      </dgm:t>
    </dgm:pt>
    <dgm:pt modelId="{9D0BA822-B872-4D86-A88C-24B525A27562}">
      <dgm:prSet phldrT="[Text]"/>
      <dgm:spPr/>
      <dgm:t>
        <a:bodyPr/>
        <a:lstStyle/>
        <a:p>
          <a:r>
            <a:rPr lang="en-US" dirty="0">
              <a:latin typeface="Franklin Gothic Medium Cond" panose="020B0606030402020204" pitchFamily="34" charset="0"/>
            </a:rPr>
            <a:t>=Home Loan@ 9.45%</a:t>
          </a:r>
        </a:p>
      </dgm:t>
    </dgm:pt>
    <dgm:pt modelId="{12D32DA5-E4E2-4D0B-8FA9-A19F0C4CECCD}" type="parTrans" cxnId="{16238486-5490-4EEF-908C-C5B246725C56}">
      <dgm:prSet/>
      <dgm:spPr/>
      <dgm:t>
        <a:bodyPr/>
        <a:lstStyle/>
        <a:p>
          <a:endParaRPr lang="en-US"/>
        </a:p>
      </dgm:t>
    </dgm:pt>
    <dgm:pt modelId="{64FF88FB-AD5F-40C8-8B0C-E25197546298}" type="sibTrans" cxnId="{16238486-5490-4EEF-908C-C5B246725C56}">
      <dgm:prSet/>
      <dgm:spPr/>
      <dgm:t>
        <a:bodyPr/>
        <a:lstStyle/>
        <a:p>
          <a:endParaRPr lang="en-US"/>
        </a:p>
      </dgm:t>
    </dgm:pt>
    <dgm:pt modelId="{5F52B429-97D5-430A-83BD-30626FADBFC5}">
      <dgm:prSet phldrT="[Text]"/>
      <dgm:spPr/>
      <dgm:t>
        <a:bodyPr/>
        <a:lstStyle/>
        <a:p>
          <a:r>
            <a:rPr lang="en-US" dirty="0">
              <a:latin typeface="Franklin Gothic Medium Cond" panose="020B0606030402020204" pitchFamily="34" charset="0"/>
            </a:rPr>
            <a:t>=Home loan@ 9.55%</a:t>
          </a:r>
        </a:p>
      </dgm:t>
    </dgm:pt>
    <dgm:pt modelId="{F3740518-7DFF-414D-B65B-A693B89B560E}" type="parTrans" cxnId="{013B8A84-E402-490D-B4E5-14C79C47D5F6}">
      <dgm:prSet/>
      <dgm:spPr/>
      <dgm:t>
        <a:bodyPr/>
        <a:lstStyle/>
        <a:p>
          <a:endParaRPr lang="en-US"/>
        </a:p>
      </dgm:t>
    </dgm:pt>
    <dgm:pt modelId="{91380463-9C3B-4CB5-9819-22A395D9C792}" type="sibTrans" cxnId="{013B8A84-E402-490D-B4E5-14C79C47D5F6}">
      <dgm:prSet/>
      <dgm:spPr/>
      <dgm:t>
        <a:bodyPr/>
        <a:lstStyle/>
        <a:p>
          <a:endParaRPr lang="en-US"/>
        </a:p>
      </dgm:t>
    </dgm:pt>
    <dgm:pt modelId="{C5B4D58B-8771-4915-B061-0CCA2AD7A430}" type="pres">
      <dgm:prSet presAssocID="{BFFE92AE-C3A2-4DB9-96D3-D4CDF4579376}" presName="Name0" presStyleCnt="0">
        <dgm:presLayoutVars>
          <dgm:dir/>
          <dgm:animLvl val="lvl"/>
          <dgm:resizeHandles val="exact"/>
        </dgm:presLayoutVars>
      </dgm:prSet>
      <dgm:spPr/>
    </dgm:pt>
    <dgm:pt modelId="{A7B9FB58-DDD9-4A50-971A-D59989B7BDF3}" type="pres">
      <dgm:prSet presAssocID="{1B5B5AFA-DBDE-4FAB-B57C-37E8F4A76C6E}" presName="boxAndChildren" presStyleCnt="0"/>
      <dgm:spPr/>
    </dgm:pt>
    <dgm:pt modelId="{189CAB15-8EB7-465D-A2C5-FEBD1CB82754}" type="pres">
      <dgm:prSet presAssocID="{1B5B5AFA-DBDE-4FAB-B57C-37E8F4A76C6E}" presName="parentTextBox" presStyleLbl="node1" presStyleIdx="0" presStyleCnt="2"/>
      <dgm:spPr/>
    </dgm:pt>
    <dgm:pt modelId="{C53B9F36-F90B-45D0-B64F-25F5DA7F721B}" type="pres">
      <dgm:prSet presAssocID="{1B5B5AFA-DBDE-4FAB-B57C-37E8F4A76C6E}" presName="entireBox" presStyleLbl="node1" presStyleIdx="0" presStyleCnt="2"/>
      <dgm:spPr/>
    </dgm:pt>
    <dgm:pt modelId="{BF0FB767-48F3-46CA-ACF3-AA6663335585}" type="pres">
      <dgm:prSet presAssocID="{1B5B5AFA-DBDE-4FAB-B57C-37E8F4A76C6E}" presName="descendantBox" presStyleCnt="0"/>
      <dgm:spPr/>
    </dgm:pt>
    <dgm:pt modelId="{A91154D6-05A5-4A68-9983-345247B8B46C}" type="pres">
      <dgm:prSet presAssocID="{8D6BFEC8-9AD9-4DA1-917B-2F58C2688D0E}" presName="childTextBox" presStyleLbl="fgAccFollowNode1" presStyleIdx="0" presStyleCnt="6">
        <dgm:presLayoutVars>
          <dgm:bulletEnabled val="1"/>
        </dgm:presLayoutVars>
      </dgm:prSet>
      <dgm:spPr/>
    </dgm:pt>
    <dgm:pt modelId="{CEB14999-F644-4180-B6F0-CCFE256BF1FF}" type="pres">
      <dgm:prSet presAssocID="{C6ACD545-E5B6-45AE-9A32-B6A81FA20055}" presName="childTextBox" presStyleLbl="fgAccFollowNode1" presStyleIdx="1" presStyleCnt="6">
        <dgm:presLayoutVars>
          <dgm:bulletEnabled val="1"/>
        </dgm:presLayoutVars>
      </dgm:prSet>
      <dgm:spPr/>
    </dgm:pt>
    <dgm:pt modelId="{445111B6-D86F-4779-BB00-1FD6BB7EDB8C}" type="pres">
      <dgm:prSet presAssocID="{9D0BA822-B872-4D86-A88C-24B525A27562}" presName="childTextBox" presStyleLbl="fgAccFollowNode1" presStyleIdx="2" presStyleCnt="6">
        <dgm:presLayoutVars>
          <dgm:bulletEnabled val="1"/>
        </dgm:presLayoutVars>
      </dgm:prSet>
      <dgm:spPr/>
    </dgm:pt>
    <dgm:pt modelId="{DAA7596F-1F48-465A-AADC-3B692C116792}" type="pres">
      <dgm:prSet presAssocID="{23514439-7EC5-4702-8639-C3B08F9D42DD}" presName="sp" presStyleCnt="0"/>
      <dgm:spPr/>
    </dgm:pt>
    <dgm:pt modelId="{964D881C-BE1B-4B3F-AC17-8DC40FE9035B}" type="pres">
      <dgm:prSet presAssocID="{682258C5-CF67-45E9-B089-E1878EEE3C0A}" presName="arrowAndChildren" presStyleCnt="0"/>
      <dgm:spPr/>
    </dgm:pt>
    <dgm:pt modelId="{E8C76F11-64FA-427A-9FDF-67F3B5DB986C}" type="pres">
      <dgm:prSet presAssocID="{682258C5-CF67-45E9-B089-E1878EEE3C0A}" presName="parentTextArrow" presStyleLbl="node1" presStyleIdx="0" presStyleCnt="2"/>
      <dgm:spPr/>
    </dgm:pt>
    <dgm:pt modelId="{CA594A2B-B051-4286-9F29-AF83DF61B512}" type="pres">
      <dgm:prSet presAssocID="{682258C5-CF67-45E9-B089-E1878EEE3C0A}" presName="arrow" presStyleLbl="node1" presStyleIdx="1" presStyleCnt="2"/>
      <dgm:spPr/>
    </dgm:pt>
    <dgm:pt modelId="{F7D55C26-58CB-4A38-8D79-E1BFF9719818}" type="pres">
      <dgm:prSet presAssocID="{682258C5-CF67-45E9-B089-E1878EEE3C0A}" presName="descendantArrow" presStyleCnt="0"/>
      <dgm:spPr/>
    </dgm:pt>
    <dgm:pt modelId="{B2B9A6BD-21FD-4D6B-8FC8-3CEC9F1DCFBA}" type="pres">
      <dgm:prSet presAssocID="{F5F96194-7E15-4650-99E2-5210BCFFE30F}" presName="childTextArrow" presStyleLbl="fgAccFollowNode1" presStyleIdx="3" presStyleCnt="6">
        <dgm:presLayoutVars>
          <dgm:bulletEnabled val="1"/>
        </dgm:presLayoutVars>
      </dgm:prSet>
      <dgm:spPr/>
    </dgm:pt>
    <dgm:pt modelId="{B94D1F33-4056-4AC9-A793-2D42B9954BBF}" type="pres">
      <dgm:prSet presAssocID="{B669A48B-1B2B-47BC-B17F-CCF0458A2F22}" presName="childTextArrow" presStyleLbl="fgAccFollowNode1" presStyleIdx="4" presStyleCnt="6">
        <dgm:presLayoutVars>
          <dgm:bulletEnabled val="1"/>
        </dgm:presLayoutVars>
      </dgm:prSet>
      <dgm:spPr/>
    </dgm:pt>
    <dgm:pt modelId="{B31087BA-19A0-4D35-A37D-D1988FCD94C9}" type="pres">
      <dgm:prSet presAssocID="{5F52B429-97D5-430A-83BD-30626FADBFC5}" presName="childTextArrow" presStyleLbl="fgAccFollowNode1" presStyleIdx="5" presStyleCnt="6">
        <dgm:presLayoutVars>
          <dgm:bulletEnabled val="1"/>
        </dgm:presLayoutVars>
      </dgm:prSet>
      <dgm:spPr/>
    </dgm:pt>
  </dgm:ptLst>
  <dgm:cxnLst>
    <dgm:cxn modelId="{16238486-5490-4EEF-908C-C5B246725C56}" srcId="{1B5B5AFA-DBDE-4FAB-B57C-37E8F4A76C6E}" destId="{9D0BA822-B872-4D86-A88C-24B525A27562}" srcOrd="2" destOrd="0" parTransId="{12D32DA5-E4E2-4D0B-8FA9-A19F0C4CECCD}" sibTransId="{64FF88FB-AD5F-40C8-8B0C-E25197546298}"/>
    <dgm:cxn modelId="{12DEF17A-4B74-435A-A600-4C5FB54BDA46}" type="presOf" srcId="{BFFE92AE-C3A2-4DB9-96D3-D4CDF4579376}" destId="{C5B4D58B-8771-4915-B061-0CCA2AD7A430}" srcOrd="0" destOrd="0" presId="urn:microsoft.com/office/officeart/2005/8/layout/process4"/>
    <dgm:cxn modelId="{D938CA1F-45CF-4E89-8FD3-07398954F9BE}" type="presOf" srcId="{5F52B429-97D5-430A-83BD-30626FADBFC5}" destId="{B31087BA-19A0-4D35-A37D-D1988FCD94C9}" srcOrd="0" destOrd="0" presId="urn:microsoft.com/office/officeart/2005/8/layout/process4"/>
    <dgm:cxn modelId="{2EE2E5EC-C673-43BF-B9A9-FCECDE362DBB}" type="presOf" srcId="{F5F96194-7E15-4650-99E2-5210BCFFE30F}" destId="{B2B9A6BD-21FD-4D6B-8FC8-3CEC9F1DCFBA}" srcOrd="0" destOrd="0" presId="urn:microsoft.com/office/officeart/2005/8/layout/process4"/>
    <dgm:cxn modelId="{75627F19-F953-4042-966E-EB4FA921F6B0}" srcId="{682258C5-CF67-45E9-B089-E1878EEE3C0A}" destId="{F5F96194-7E15-4650-99E2-5210BCFFE30F}" srcOrd="0" destOrd="0" parTransId="{AC3A25F4-0187-4C62-8B06-1CF5971927A0}" sibTransId="{09AD00E0-9A26-48B5-8B2A-D1ECCDCD5E8C}"/>
    <dgm:cxn modelId="{013B8A84-E402-490D-B4E5-14C79C47D5F6}" srcId="{682258C5-CF67-45E9-B089-E1878EEE3C0A}" destId="{5F52B429-97D5-430A-83BD-30626FADBFC5}" srcOrd="2" destOrd="0" parTransId="{F3740518-7DFF-414D-B65B-A693B89B560E}" sibTransId="{91380463-9C3B-4CB5-9819-22A395D9C792}"/>
    <dgm:cxn modelId="{15E4720D-6093-465C-BB11-8265F561E32D}" type="presOf" srcId="{8D6BFEC8-9AD9-4DA1-917B-2F58C2688D0E}" destId="{A91154D6-05A5-4A68-9983-345247B8B46C}" srcOrd="0" destOrd="0" presId="urn:microsoft.com/office/officeart/2005/8/layout/process4"/>
    <dgm:cxn modelId="{6E11E1C9-FBAC-40D0-9B6E-0D944E987797}" type="presOf" srcId="{B669A48B-1B2B-47BC-B17F-CCF0458A2F22}" destId="{B94D1F33-4056-4AC9-A793-2D42B9954BBF}" srcOrd="0" destOrd="0" presId="urn:microsoft.com/office/officeart/2005/8/layout/process4"/>
    <dgm:cxn modelId="{FC763020-B4C9-45BF-9CA6-97A04008A1BC}" srcId="{BFFE92AE-C3A2-4DB9-96D3-D4CDF4579376}" destId="{1B5B5AFA-DBDE-4FAB-B57C-37E8F4A76C6E}" srcOrd="1" destOrd="0" parTransId="{DC185620-4C31-4078-A4AC-808E205BB2EA}" sibTransId="{35800D34-CB1F-4D5B-8B0F-6504A526A348}"/>
    <dgm:cxn modelId="{41482039-F8E4-4953-8ACD-2567D4E46580}" type="presOf" srcId="{682258C5-CF67-45E9-B089-E1878EEE3C0A}" destId="{CA594A2B-B051-4286-9F29-AF83DF61B512}" srcOrd="1" destOrd="0" presId="urn:microsoft.com/office/officeart/2005/8/layout/process4"/>
    <dgm:cxn modelId="{8A8A716F-D631-4370-BDB1-74F1D793D121}" type="presOf" srcId="{1B5B5AFA-DBDE-4FAB-B57C-37E8F4A76C6E}" destId="{189CAB15-8EB7-465D-A2C5-FEBD1CB82754}" srcOrd="0" destOrd="0" presId="urn:microsoft.com/office/officeart/2005/8/layout/process4"/>
    <dgm:cxn modelId="{E4F6C0E9-32CE-4311-B18A-0C8664DA6E67}" srcId="{682258C5-CF67-45E9-B089-E1878EEE3C0A}" destId="{B669A48B-1B2B-47BC-B17F-CCF0458A2F22}" srcOrd="1" destOrd="0" parTransId="{9B54DA83-D2B0-4A14-87AB-F4DD0568AF74}" sibTransId="{B0052117-A2B5-4A1E-BD94-5DCDF0A06357}"/>
    <dgm:cxn modelId="{550A2069-1992-42E1-BC6F-F37E43BF9B4A}" type="presOf" srcId="{682258C5-CF67-45E9-B089-E1878EEE3C0A}" destId="{E8C76F11-64FA-427A-9FDF-67F3B5DB986C}" srcOrd="0" destOrd="0" presId="urn:microsoft.com/office/officeart/2005/8/layout/process4"/>
    <dgm:cxn modelId="{D32A6CA5-5B07-4209-93E9-B6C7E19E4350}" type="presOf" srcId="{C6ACD545-E5B6-45AE-9A32-B6A81FA20055}" destId="{CEB14999-F644-4180-B6F0-CCFE256BF1FF}" srcOrd="0" destOrd="0" presId="urn:microsoft.com/office/officeart/2005/8/layout/process4"/>
    <dgm:cxn modelId="{CE5EE020-E64D-44F3-AFB3-23A0570A326B}" srcId="{1B5B5AFA-DBDE-4FAB-B57C-37E8F4A76C6E}" destId="{C6ACD545-E5B6-45AE-9A32-B6A81FA20055}" srcOrd="1" destOrd="0" parTransId="{4852CB7C-6E29-4D2C-B60C-FB7D1B29633D}" sibTransId="{E95241C1-AD98-4490-9A7D-3F8A2BEAE509}"/>
    <dgm:cxn modelId="{9F3F5532-7C3F-4302-A07D-8567D541E339}" srcId="{1B5B5AFA-DBDE-4FAB-B57C-37E8F4A76C6E}" destId="{8D6BFEC8-9AD9-4DA1-917B-2F58C2688D0E}" srcOrd="0" destOrd="0" parTransId="{E2D9CF65-D27A-494C-960C-AAAB70BC7210}" sibTransId="{A72CE26E-AA40-4328-A762-4372D357D8E7}"/>
    <dgm:cxn modelId="{C05AA786-63EC-45BE-A189-35D9EDD58254}" type="presOf" srcId="{1B5B5AFA-DBDE-4FAB-B57C-37E8F4A76C6E}" destId="{C53B9F36-F90B-45D0-B64F-25F5DA7F721B}" srcOrd="1" destOrd="0" presId="urn:microsoft.com/office/officeart/2005/8/layout/process4"/>
    <dgm:cxn modelId="{6A9DAD46-D5B6-4B47-8D17-54D7BD675437}" srcId="{BFFE92AE-C3A2-4DB9-96D3-D4CDF4579376}" destId="{682258C5-CF67-45E9-B089-E1878EEE3C0A}" srcOrd="0" destOrd="0" parTransId="{AEC02CF7-7D9B-4C58-BA5B-1EC3BE20C01C}" sibTransId="{23514439-7EC5-4702-8639-C3B08F9D42DD}"/>
    <dgm:cxn modelId="{5D02C341-9001-4FAF-97FB-2CD4124341A8}" type="presOf" srcId="{9D0BA822-B872-4D86-A88C-24B525A27562}" destId="{445111B6-D86F-4779-BB00-1FD6BB7EDB8C}" srcOrd="0" destOrd="0" presId="urn:microsoft.com/office/officeart/2005/8/layout/process4"/>
    <dgm:cxn modelId="{BBE41712-3290-43D2-9206-1DB235F98F58}" type="presParOf" srcId="{C5B4D58B-8771-4915-B061-0CCA2AD7A430}" destId="{A7B9FB58-DDD9-4A50-971A-D59989B7BDF3}" srcOrd="0" destOrd="0" presId="urn:microsoft.com/office/officeart/2005/8/layout/process4"/>
    <dgm:cxn modelId="{D2B405EC-E737-4C16-97DE-798E18043861}" type="presParOf" srcId="{A7B9FB58-DDD9-4A50-971A-D59989B7BDF3}" destId="{189CAB15-8EB7-465D-A2C5-FEBD1CB82754}" srcOrd="0" destOrd="0" presId="urn:microsoft.com/office/officeart/2005/8/layout/process4"/>
    <dgm:cxn modelId="{A3727EC8-788B-4089-8D44-28A0882CCF00}" type="presParOf" srcId="{A7B9FB58-DDD9-4A50-971A-D59989B7BDF3}" destId="{C53B9F36-F90B-45D0-B64F-25F5DA7F721B}" srcOrd="1" destOrd="0" presId="urn:microsoft.com/office/officeart/2005/8/layout/process4"/>
    <dgm:cxn modelId="{255F6849-2585-40F9-AA7C-3E515173D7B5}" type="presParOf" srcId="{A7B9FB58-DDD9-4A50-971A-D59989B7BDF3}" destId="{BF0FB767-48F3-46CA-ACF3-AA6663335585}" srcOrd="2" destOrd="0" presId="urn:microsoft.com/office/officeart/2005/8/layout/process4"/>
    <dgm:cxn modelId="{B2E1D29E-E5BA-483A-9603-A718933ACBC2}" type="presParOf" srcId="{BF0FB767-48F3-46CA-ACF3-AA6663335585}" destId="{A91154D6-05A5-4A68-9983-345247B8B46C}" srcOrd="0" destOrd="0" presId="urn:microsoft.com/office/officeart/2005/8/layout/process4"/>
    <dgm:cxn modelId="{C762B8B0-C6C3-463D-87C8-E68343BEB07E}" type="presParOf" srcId="{BF0FB767-48F3-46CA-ACF3-AA6663335585}" destId="{CEB14999-F644-4180-B6F0-CCFE256BF1FF}" srcOrd="1" destOrd="0" presId="urn:microsoft.com/office/officeart/2005/8/layout/process4"/>
    <dgm:cxn modelId="{28B94D0E-3E3D-4FCA-A128-90DAC31A5118}" type="presParOf" srcId="{BF0FB767-48F3-46CA-ACF3-AA6663335585}" destId="{445111B6-D86F-4779-BB00-1FD6BB7EDB8C}" srcOrd="2" destOrd="0" presId="urn:microsoft.com/office/officeart/2005/8/layout/process4"/>
    <dgm:cxn modelId="{2952C7C2-802F-4086-963B-F884DA264388}" type="presParOf" srcId="{C5B4D58B-8771-4915-B061-0CCA2AD7A430}" destId="{DAA7596F-1F48-465A-AADC-3B692C116792}" srcOrd="1" destOrd="0" presId="urn:microsoft.com/office/officeart/2005/8/layout/process4"/>
    <dgm:cxn modelId="{B9CD6F35-3C16-4FDF-A157-5DE6DF9A679E}" type="presParOf" srcId="{C5B4D58B-8771-4915-B061-0CCA2AD7A430}" destId="{964D881C-BE1B-4B3F-AC17-8DC40FE9035B}" srcOrd="2" destOrd="0" presId="urn:microsoft.com/office/officeart/2005/8/layout/process4"/>
    <dgm:cxn modelId="{253445E5-C6E3-4BFC-A4AE-7AE65FC29258}" type="presParOf" srcId="{964D881C-BE1B-4B3F-AC17-8DC40FE9035B}" destId="{E8C76F11-64FA-427A-9FDF-67F3B5DB986C}" srcOrd="0" destOrd="0" presId="urn:microsoft.com/office/officeart/2005/8/layout/process4"/>
    <dgm:cxn modelId="{2E166ADE-3B54-42D3-AFE0-CAF70F458CB4}" type="presParOf" srcId="{964D881C-BE1B-4B3F-AC17-8DC40FE9035B}" destId="{CA594A2B-B051-4286-9F29-AF83DF61B512}" srcOrd="1" destOrd="0" presId="urn:microsoft.com/office/officeart/2005/8/layout/process4"/>
    <dgm:cxn modelId="{3ED02551-DFE3-4A43-9329-C3F09CAD3BFD}" type="presParOf" srcId="{964D881C-BE1B-4B3F-AC17-8DC40FE9035B}" destId="{F7D55C26-58CB-4A38-8D79-E1BFF9719818}" srcOrd="2" destOrd="0" presId="urn:microsoft.com/office/officeart/2005/8/layout/process4"/>
    <dgm:cxn modelId="{D3CC6CBC-7627-4C7A-BF63-B8EB9CEAE5D3}" type="presParOf" srcId="{F7D55C26-58CB-4A38-8D79-E1BFF9719818}" destId="{B2B9A6BD-21FD-4D6B-8FC8-3CEC9F1DCFBA}" srcOrd="0" destOrd="0" presId="urn:microsoft.com/office/officeart/2005/8/layout/process4"/>
    <dgm:cxn modelId="{A3911A8F-6FA8-43C6-B892-73108AD26F53}" type="presParOf" srcId="{F7D55C26-58CB-4A38-8D79-E1BFF9719818}" destId="{B94D1F33-4056-4AC9-A793-2D42B9954BBF}" srcOrd="1" destOrd="0" presId="urn:microsoft.com/office/officeart/2005/8/layout/process4"/>
    <dgm:cxn modelId="{F73C422C-90F9-4461-B804-009B308A5371}" type="presParOf" srcId="{F7D55C26-58CB-4A38-8D79-E1BFF9719818}" destId="{B31087BA-19A0-4D35-A37D-D1988FCD94C9}"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chemeClr val="tx1">
            <a:lumMod val="95000"/>
            <a:lumOff val="5000"/>
          </a:scheme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a:t>
          </a:r>
          <a:r>
            <a:rPr lang="en-US" dirty="0" err="1">
              <a:solidFill>
                <a:sysClr val="window" lastClr="FFFFFF"/>
              </a:solidFill>
              <a:latin typeface="Franklin Gothic Medium Cond" panose="020B0606030402020204" pitchFamily="34" charset="0"/>
              <a:ea typeface="+mn-ea"/>
              <a:cs typeface="+mn-cs"/>
            </a:rPr>
            <a:t>Selective,Direct</a:t>
          </a:r>
          <a:endParaRPr lang="en-US" dirty="0">
            <a:solidFill>
              <a:sysClr val="window" lastClr="FFFFFF"/>
            </a:solidFill>
            <a:latin typeface="Franklin Gothic Medium Cond" panose="020B0606030402020204" pitchFamily="34" charset="0"/>
            <a:ea typeface="+mn-ea"/>
            <a:cs typeface="+mn-cs"/>
          </a:endParaRP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chemeClr val="tx1">
            <a:lumMod val="95000"/>
            <a:lumOff val="5000"/>
          </a:schemeClr>
        </a:solidFill>
        <a:ln w="25400" cap="flat" cmpd="sng" algn="ctr">
          <a:solidFill>
            <a:sysClr val="window" lastClr="FFFFFF">
              <a:hueOff val="0"/>
              <a:satOff val="0"/>
              <a:lumOff val="0"/>
              <a:alphaOff val="0"/>
            </a:sysClr>
          </a:solidFill>
          <a:prstDash val="solid"/>
        </a:ln>
        <a:effectLst/>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950B78CE-2D42-4270-B46F-F4322BB3D2F3}">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Margin / LTV </a:t>
          </a:r>
        </a:p>
      </dgm:t>
    </dgm:pt>
    <dgm:pt modelId="{FFB2C535-495F-4E56-8074-6DF28B634981}" type="parTrans" cxnId="{39FEDB97-651D-4C49-BCC3-39A605DE3B87}">
      <dgm:prSet/>
      <dgm:spPr/>
      <dgm:t>
        <a:bodyPr/>
        <a:lstStyle/>
        <a:p>
          <a:endParaRPr lang="en-US"/>
        </a:p>
      </dgm:t>
    </dgm:pt>
    <dgm:pt modelId="{DF984230-9065-493A-AC38-DA4E71BB9CAC}" type="sibTrans" cxnId="{39FEDB97-651D-4C49-BCC3-39A605DE3B87}">
      <dgm:prSet/>
      <dgm:spPr/>
      <dgm:t>
        <a:bodyPr/>
        <a:lstStyle/>
        <a:p>
          <a:endParaRPr lang="en-US"/>
        </a:p>
      </dgm:t>
    </dgm:pt>
    <dgm:pt modelId="{87E2BD46-0118-4A9E-BF97-62CB1CB78B93}">
      <dgm:prSet/>
      <dgm:spPr>
        <a:solidFill>
          <a:schemeClr val="tx1">
            <a:lumMod val="95000"/>
            <a:lumOff val="5000"/>
          </a:schemeClr>
        </a:solidFill>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OMO: Open market operations (See L1/P2)</a:t>
          </a: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a:solidFill>
          <a:schemeClr val="tx1">
            <a:lumMod val="95000"/>
            <a:lumOff val="5000"/>
          </a:schemeClr>
        </a:solidFill>
      </dgm:spPr>
      <dgm:t>
        <a:bodyPr/>
        <a:lstStyle/>
        <a:p>
          <a:pPr>
            <a:buNone/>
          </a:pPr>
          <a:r>
            <a:rPr lang="en-US" strike="sngStrike"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683B50E7-23B1-46DA-892D-829A5D92590D}">
      <dgm:prSet/>
      <dgm:spPr/>
      <dgm:t>
        <a:bodyPr/>
        <a:lstStyle/>
        <a:p>
          <a:pPr>
            <a:buNone/>
          </a:pPr>
          <a:r>
            <a:rPr lang="en-US" dirty="0">
              <a:solidFill>
                <a:sysClr val="window" lastClr="FFFFFF"/>
              </a:solidFill>
              <a:latin typeface="Franklin Gothic Medium Cond" panose="020B0606030402020204" pitchFamily="34" charset="0"/>
              <a:ea typeface="+mn-ea"/>
              <a:cs typeface="+mn-cs"/>
            </a:rPr>
            <a:t>Consumer Credit control / EMI</a:t>
          </a:r>
        </a:p>
      </dgm:t>
    </dgm:pt>
    <dgm:pt modelId="{E925364C-5160-48C2-AA0E-9C1E649E9E3A}" type="parTrans" cxnId="{EE2201F1-8CC1-45EC-8394-3BAB010B903A}">
      <dgm:prSet/>
      <dgm:spPr/>
      <dgm:t>
        <a:bodyPr/>
        <a:lstStyle/>
        <a:p>
          <a:endParaRPr lang="en-US"/>
        </a:p>
      </dgm:t>
    </dgm:pt>
    <dgm:pt modelId="{DF51BA05-C15C-4C98-9B32-7077B4BE111F}" type="sibTrans" cxnId="{EE2201F1-8CC1-45EC-8394-3BAB010B903A}">
      <dgm:prSet/>
      <dgm:spPr/>
      <dgm:t>
        <a:bodyPr/>
        <a:lstStyle/>
        <a:p>
          <a:endParaRPr lang="en-US"/>
        </a:p>
      </dgm:t>
    </dgm:pt>
    <dgm:pt modelId="{403C6F33-E66A-4D60-B41A-9560CCD783A2}">
      <dgm:prSet/>
      <dgm:spPr/>
      <dgm:t>
        <a:bodyPr/>
        <a:lstStyle/>
        <a:p>
          <a:pPr>
            <a:buNone/>
          </a:pPr>
          <a:r>
            <a:rPr lang="en-US" dirty="0">
              <a:solidFill>
                <a:srgbClr val="FFC000"/>
              </a:solidFill>
              <a:latin typeface="Franklin Gothic Medium Cond" panose="020B0606030402020204" pitchFamily="34" charset="0"/>
              <a:ea typeface="+mn-ea"/>
              <a:cs typeface="+mn-cs"/>
            </a:rPr>
            <a:t>Credit Rationing /PSL</a:t>
          </a: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dgm:spPr/>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a:stretch>
            <a:fillRect/>
          </a:stretch>
        </a:blipFill>
      </dgm:spPr>
    </dgm:pt>
    <dgm:pt modelId="{85565C56-143A-4630-B476-DB52129771DB}" type="pres">
      <dgm:prSet presAssocID="{90C1CFE9-B1A6-4B2B-8238-CFCC25176E00}" presName="text" presStyleLbl="node1" presStyleIdx="0" presStyleCnt="2">
        <dgm:presLayoutVars>
          <dgm:bulletEnabled val="1"/>
        </dgm:presLayoutVars>
      </dgm:prSet>
      <dgm:spPr/>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pt>
    <dgm:pt modelId="{0699BE69-639C-4ECE-B3BF-B56477592864}" type="pres">
      <dgm:prSet presAssocID="{B5E7C52D-FAB4-42E9-9181-D662FC70933E}" presName="img" presStyleLbl="fgImgPlace1" presStyleIdx="1" presStyleCnt="2"/>
      <dgm:spPr>
        <a:blipFill rotWithShape="1">
          <a:blip xmlns:r="http://schemas.openxmlformats.org/officeDocument/2006/relationships" r:embed="rId2"/>
          <a:stretch>
            <a:fillRect/>
          </a:stretch>
        </a:blipFill>
      </dgm:spPr>
    </dgm:pt>
    <dgm:pt modelId="{D47389BE-DC75-4EF3-BEA6-37D69BABEED5}" type="pres">
      <dgm:prSet presAssocID="{B5E7C52D-FAB4-42E9-9181-D662FC70933E}" presName="text" presStyleLbl="node1" presStyleIdx="1" presStyleCnt="2">
        <dgm:presLayoutVars>
          <dgm:bulletEnabled val="1"/>
        </dgm:presLayoutVars>
      </dgm:prSet>
      <dgm:spPr/>
    </dgm:pt>
  </dgm:ptLst>
  <dgm:cxnLst>
    <dgm:cxn modelId="{39441C47-F4B4-43AB-948F-526E6A7EAE4B}" srcId="{B5E7C52D-FAB4-42E9-9181-D662FC70933E}" destId="{403C6F33-E66A-4D60-B41A-9560CCD783A2}" srcOrd="2" destOrd="0" parTransId="{8E2DA6EA-DE11-4D93-90B5-8834B9E33B1F}" sibTransId="{8C31EC1F-B09C-4654-BF47-73D70228F3C3}"/>
    <dgm:cxn modelId="{A8237340-4DDE-4839-B34A-59CF1931C915}" type="presOf" srcId="{403C6F33-E66A-4D60-B41A-9560CCD783A2}" destId="{D47389BE-DC75-4EF3-BEA6-37D69BABEED5}" srcOrd="1" destOrd="3" presId="urn:microsoft.com/office/officeart/2005/8/layout/vList4"/>
    <dgm:cxn modelId="{86963B51-7F43-4617-BBC5-38E7317FBD16}" type="presOf" srcId="{5266C817-9BD3-4039-9582-15A85EC2FBD4}" destId="{BE49013F-3FE3-47B4-891D-F63CD62B100D}" srcOrd="0" destOrd="0" presId="urn:microsoft.com/office/officeart/2005/8/layout/vList4"/>
    <dgm:cxn modelId="{2ED1558C-2094-425D-8594-DC652CD08396}" srcId="{90C1CFE9-B1A6-4B2B-8238-CFCC25176E00}" destId="{B339E8DF-D633-4DC0-BCE6-C05DB1510C5A}" srcOrd="0" destOrd="0" parTransId="{1F51839F-ADDB-49D9-81F8-E8263180A94A}" sibTransId="{D09C590C-21D5-4555-A152-DF9A37A52F73}"/>
    <dgm:cxn modelId="{E511D65D-1FDB-487F-B64F-6C1E944E7433}" type="presOf" srcId="{B339E8DF-D633-4DC0-BCE6-C05DB1510C5A}" destId="{7010B559-FB08-4893-B1DA-5F8BF00CF383}" srcOrd="0" destOrd="1"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F9702B34-94C3-4998-945B-BCD60EC0AC6D}" type="presOf" srcId="{4B2288E3-E3D6-4541-ACBC-15708AA8FEFD}" destId="{839B7839-990A-43CC-A7E1-6883DC84DFE5}" srcOrd="0" destOrd="5" presId="urn:microsoft.com/office/officeart/2005/8/layout/vList4"/>
    <dgm:cxn modelId="{DE570BD8-0C30-4A8E-BB66-43BF3C21139B}" type="presOf" srcId="{4B2288E3-E3D6-4541-ACBC-15708AA8FEFD}" destId="{D47389BE-DC75-4EF3-BEA6-37D69BABEED5}" srcOrd="1" destOrd="5" presId="urn:microsoft.com/office/officeart/2005/8/layout/vList4"/>
    <dgm:cxn modelId="{39FEDB97-651D-4C49-BCC3-39A605DE3B87}" srcId="{B5E7C52D-FAB4-42E9-9181-D662FC70933E}" destId="{950B78CE-2D42-4270-B46F-F4322BB3D2F3}" srcOrd="0" destOrd="0" parTransId="{FFB2C535-495F-4E56-8074-6DF28B634981}" sibTransId="{DF984230-9065-493A-AC38-DA4E71BB9CAC}"/>
    <dgm:cxn modelId="{D0308A2C-26B7-442F-A035-4624DF6D8FA6}" type="presOf" srcId="{87E2BD46-0118-4A9E-BF97-62CB1CB78B93}" destId="{85565C56-143A-4630-B476-DB52129771DB}" srcOrd="1" destOrd="2" presId="urn:microsoft.com/office/officeart/2005/8/layout/vList4"/>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BAED2299-4C8E-438C-B847-4EA1536F1466}" type="presOf" srcId="{B5E7C52D-FAB4-42E9-9181-D662FC70933E}" destId="{839B7839-990A-43CC-A7E1-6883DC84DFE5}" srcOrd="0" destOrd="0" presId="urn:microsoft.com/office/officeart/2005/8/layout/vList4"/>
    <dgm:cxn modelId="{0159B9D4-0DE7-4FBA-8CC7-98E35AE47CA1}" type="presOf" srcId="{90C1CFE9-B1A6-4B2B-8238-CFCC25176E00}" destId="{7010B559-FB08-4893-B1DA-5F8BF00CF383}" srcOrd="0" destOrd="0" presId="urn:microsoft.com/office/officeart/2005/8/layout/vList4"/>
    <dgm:cxn modelId="{EE2201F1-8CC1-45EC-8394-3BAB010B903A}" srcId="{B5E7C52D-FAB4-42E9-9181-D662FC70933E}" destId="{683B50E7-23B1-46DA-892D-829A5D92590D}" srcOrd="1" destOrd="0" parTransId="{E925364C-5160-48C2-AA0E-9C1E649E9E3A}" sibTransId="{DF51BA05-C15C-4C98-9B32-7077B4BE111F}"/>
    <dgm:cxn modelId="{1242E106-2E9D-47F8-8F34-DDEDC53C2C8D}" type="presOf" srcId="{66344C7F-285C-4A31-9902-B1CA856478AD}" destId="{D47389BE-DC75-4EF3-BEA6-37D69BABEED5}" srcOrd="1" destOrd="4" presId="urn:microsoft.com/office/officeart/2005/8/layout/vList4"/>
    <dgm:cxn modelId="{2E465F54-22BD-4D6E-B436-5FD4BE42DBF8}" type="presOf" srcId="{CC0E054C-8032-4CD7-93EE-D175BBDAE787}" destId="{85565C56-143A-4630-B476-DB52129771DB}" srcOrd="1" destOrd="3"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0565A6FA-A799-425A-9FA6-5F16564DDAE0}" srcId="{5266C817-9BD3-4039-9582-15A85EC2FBD4}" destId="{90C1CFE9-B1A6-4B2B-8238-CFCC25176E00}" srcOrd="0" destOrd="0" parTransId="{37FEB5EF-77C6-4394-B4E7-A60ED486D033}" sibTransId="{DADDB62F-7D86-4DF7-9A71-F4730E23BB35}"/>
    <dgm:cxn modelId="{9D99D513-FE9B-409E-B6CA-F7F064F6655E}" type="presOf" srcId="{87E2BD46-0118-4A9E-BF97-62CB1CB78B93}" destId="{7010B559-FB08-4893-B1DA-5F8BF00CF383}" srcOrd="0" destOrd="2" presId="urn:microsoft.com/office/officeart/2005/8/layout/vList4"/>
    <dgm:cxn modelId="{518F35FA-43D0-4752-BB66-2F8D94AEE2B5}" type="presOf" srcId="{683B50E7-23B1-46DA-892D-829A5D92590D}" destId="{D47389BE-DC75-4EF3-BEA6-37D69BABEED5}" srcOrd="1" destOrd="2"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733E3118-A332-4557-8F34-B4D45B080497}" type="presOf" srcId="{403C6F33-E66A-4D60-B41A-9560CCD783A2}" destId="{839B7839-990A-43CC-A7E1-6883DC84DFE5}" srcOrd="0" destOrd="3" presId="urn:microsoft.com/office/officeart/2005/8/layout/vList4"/>
    <dgm:cxn modelId="{BC5BF112-63D2-4BBC-9191-717748F944AA}" type="presOf" srcId="{B5E7C52D-FAB4-42E9-9181-D662FC70933E}" destId="{D47389BE-DC75-4EF3-BEA6-37D69BABEED5}" srcOrd="1" destOrd="0" presId="urn:microsoft.com/office/officeart/2005/8/layout/vList4"/>
    <dgm:cxn modelId="{7C660748-C440-4457-B4EC-646103D66D68}" type="presOf" srcId="{950B78CE-2D42-4270-B46F-F4322BB3D2F3}" destId="{D47389BE-DC75-4EF3-BEA6-37D69BABEED5}" srcOrd="1" destOrd="1" presId="urn:microsoft.com/office/officeart/2005/8/layout/vList4"/>
    <dgm:cxn modelId="{F980F573-2B49-4378-80E7-44DC95BD193F}" type="presOf" srcId="{683B50E7-23B1-46DA-892D-829A5D92590D}" destId="{839B7839-990A-43CC-A7E1-6883DC84DFE5}" srcOrd="0" destOrd="2"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57108145-C773-41A2-BBD1-88EB320D6F09}" type="presOf" srcId="{66344C7F-285C-4A31-9902-B1CA856478AD}" destId="{839B7839-990A-43CC-A7E1-6883DC84DFE5}" srcOrd="0" destOrd="4" presId="urn:microsoft.com/office/officeart/2005/8/layout/vList4"/>
    <dgm:cxn modelId="{54AC2333-C122-49EC-B36C-CD8C50EB34D0}" type="presOf" srcId="{950B78CE-2D42-4270-B46F-F4322BB3D2F3}" destId="{839B7839-990A-43CC-A7E1-6883DC84DFE5}" srcOrd="0" destOrd="1" presId="urn:microsoft.com/office/officeart/2005/8/layout/vList4"/>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4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4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4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dgm:t>
        <a:bodyPr/>
        <a:lstStyle/>
        <a:p>
          <a:r>
            <a:rPr lang="en-US" sz="14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dgm:t>
        <a:bodyPr/>
        <a:lstStyle/>
        <a:p>
          <a:r>
            <a:rPr lang="en-US" sz="14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dgm:t>
        <a:bodyPr/>
        <a:lstStyle/>
        <a:p>
          <a:r>
            <a:rPr lang="en-US" sz="1400" dirty="0">
              <a:latin typeface="Franklin Gothic Medium Cond" panose="020B0606030402020204" pitchFamily="34" charset="0"/>
            </a:rPr>
            <a:t>5.Infra</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4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400" dirty="0">
              <a:latin typeface="Franklin Gothic Medium Cond" panose="020B0606030402020204" pitchFamily="34" charset="0"/>
            </a:rPr>
            <a:t>V2C3-Monetary </a:t>
          </a:r>
          <a:r>
            <a:rPr lang="en-US" sz="1400" dirty="0" err="1">
              <a:latin typeface="Franklin Gothic Medium Cond" panose="020B0606030402020204" pitchFamily="34" charset="0"/>
            </a:rPr>
            <a:t>mgmt+FI</a:t>
          </a:r>
          <a:endParaRPr lang="en-US" sz="14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dgm:t>
        <a:bodyPr/>
        <a:lstStyle/>
        <a:p>
          <a:r>
            <a:rPr lang="en-US" sz="14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dgm:t>
        <a:bodyPr/>
        <a:lstStyle/>
        <a:p>
          <a:r>
            <a:rPr lang="en-US" sz="14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dgm:t>
        <a:bodyPr/>
        <a:lstStyle/>
        <a:p>
          <a:r>
            <a:rPr lang="en-US" sz="14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4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dgm:t>
        <a:bodyPr/>
        <a:lstStyle/>
        <a:p>
          <a:r>
            <a:rPr lang="en-US" sz="14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4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4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dgm:t>
        <a:bodyPr/>
        <a:lstStyle/>
        <a:p>
          <a:r>
            <a:rPr lang="en-US" sz="14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dgm:t>
        <a:bodyPr/>
        <a:lstStyle/>
        <a:p>
          <a:r>
            <a:rPr lang="en-US" sz="14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dgm:t>
        <a:bodyPr/>
        <a:lstStyle/>
        <a:p>
          <a:r>
            <a:rPr lang="en-US" sz="14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4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4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4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dgm:t>
        <a:bodyPr/>
        <a:lstStyle/>
        <a:p>
          <a:r>
            <a:rPr lang="en-US" sz="14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dgm:t>
        <a:bodyPr/>
        <a:lstStyle/>
        <a:p>
          <a:r>
            <a:rPr lang="en-US" sz="1400">
              <a:latin typeface="Franklin Gothic Medium Cond" panose="020B0606030402020204" pitchFamily="34" charset="0"/>
            </a:rPr>
            <a:t>B6. Rural infra-employment</a:t>
          </a:r>
          <a:endParaRPr lang="en-US" sz="14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dgm:t>
        <a:bodyPr/>
        <a:lstStyle/>
        <a:p>
          <a:r>
            <a:rPr lang="en-US" sz="14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400">
              <a:latin typeface="Franklin Gothic Medium Cond" panose="020B0606030402020204" pitchFamily="34" charset="0"/>
            </a:rPr>
            <a:t>B8. Social Sector &amp; healthcare</a:t>
          </a:r>
          <a:endParaRPr lang="en-US" sz="14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4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400" dirty="0">
              <a:latin typeface="Franklin Gothic Medium Cond" panose="020B0606030402020204" pitchFamily="34" charset="0"/>
            </a:rPr>
            <a:t>V2C1- </a:t>
          </a:r>
          <a:r>
            <a:rPr lang="en-US" sz="1400" dirty="0" err="1">
              <a:latin typeface="Franklin Gothic Medium Cond" panose="020B0606030402020204" pitchFamily="34" charset="0"/>
            </a:rPr>
            <a:t>Chakravyuh</a:t>
          </a:r>
          <a:r>
            <a:rPr lang="en-US" sz="14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400" dirty="0">
              <a:latin typeface="Franklin Gothic Medium Cond" panose="020B0606030402020204" pitchFamily="34" charset="0"/>
            </a:rPr>
            <a:t>V1C1- Twin </a:t>
          </a:r>
          <a:r>
            <a:rPr lang="en-US" sz="1400" dirty="0" err="1">
              <a:latin typeface="Franklin Gothic Medium Cond" panose="020B0606030402020204" pitchFamily="34" charset="0"/>
            </a:rPr>
            <a:t>Balancesheet</a:t>
          </a:r>
          <a:endParaRPr lang="en-US" sz="14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dgm:spPr>
    </dgm:pt>
  </dgm:ptLst>
  <dgm:cxnLst>
    <dgm:cxn modelId="{2750B932-4ABF-4D9B-85D6-2C7A74FEE48B}" type="presOf" srcId="{7C078AF5-D8F0-402F-9DA9-2A971D66855B}" destId="{46FDCE37-C8F8-444B-B0ED-0077A8879C03}" srcOrd="0" destOrd="2" presId="urn:microsoft.com/office/officeart/2008/layout/PictureStrips"/>
    <dgm:cxn modelId="{C99E42B2-207B-4FA3-B1EC-4B56CDD73546}" srcId="{D8F21E9C-24CD-4C7E-865E-FE55F4AC12B3}" destId="{2741AFDF-7DBB-4108-8A20-0357D5FBD3B8}" srcOrd="3" destOrd="0" parTransId="{36468447-117C-4ADF-A168-060C12FE37C0}" sibTransId="{EF5125ED-C530-4CEB-9EA6-7ADF35D8B229}"/>
    <dgm:cxn modelId="{0F128A66-19C5-43A4-A640-E2F5ADBBB797}" type="presOf" srcId="{374A29B1-6E20-441A-B767-1E24B64479BE}" destId="{7B899415-82AB-4523-934F-637CC30EA05B}" srcOrd="0" destOrd="4"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9ACDF564-816E-4675-A274-E95A3594B607}" type="presOf" srcId="{109D06B3-3977-4BE9-ADC9-081F8DC6D437}" destId="{27DC3CCF-CB49-4639-B22A-9537C5637A0E}" srcOrd="0" destOrd="1" presId="urn:microsoft.com/office/officeart/2008/layout/PictureStrips"/>
    <dgm:cxn modelId="{D673CCE2-939A-441C-8634-D27BBD031C5A}" srcId="{2741AFDF-7DBB-4108-8A20-0357D5FBD3B8}" destId="{90B84122-EC9A-4BC0-B502-22AF7A0867C6}" srcOrd="2" destOrd="0" parTransId="{1B04EB68-4341-48E6-9127-86E65E501454}" sibTransId="{8DDF017D-410A-47E0-8D47-E83295F80FA3}"/>
    <dgm:cxn modelId="{C2DBF334-B678-4954-A7D3-344DDE3C71C2}" type="presOf" srcId="{B533A736-F711-4644-8B46-DBB1DA87F081}" destId="{D30A6708-E747-4D6B-A834-05BEEE843CAD}" srcOrd="0" destOrd="1" presId="urn:microsoft.com/office/officeart/2008/layout/PictureStrips"/>
    <dgm:cxn modelId="{3D6D5FB9-FB28-4282-AC9F-5F33599BBC21}" type="presOf" srcId="{35993145-4752-47C2-8618-BD6153380560}" destId="{D30A6708-E747-4D6B-A834-05BEEE843CAD}" srcOrd="0" destOrd="4"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8611047D-5AC1-43A9-B2FA-CD9F21B835E7}" srcId="{2741AFDF-7DBB-4108-8A20-0357D5FBD3B8}" destId="{4225B320-F39C-4207-95C8-B65C38B1814F}" srcOrd="1" destOrd="0" parTransId="{85530262-753E-4FE4-94CF-73F58733DDDC}" sibTransId="{1DCAE974-C1C9-49E9-B172-41DF763E67C7}"/>
    <dgm:cxn modelId="{87793F06-9BBD-4E4D-9561-58B077A0E336}" srcId="{D8F21E9C-24CD-4C7E-865E-FE55F4AC12B3}" destId="{42B6273D-8E60-40EC-97B9-4A300407A2FC}" srcOrd="5" destOrd="0" parTransId="{C0356875-84C0-489A-B63B-BFF5B04A4851}" sibTransId="{277BE20E-C465-4576-BBB8-BBC7E0598DA2}"/>
    <dgm:cxn modelId="{44B3AECC-7DFE-48B2-AAB5-0D6B6607AC92}" type="presOf" srcId="{B2E3D999-58E9-4B84-9641-6B6BEF7E84B8}" destId="{4C82949F-ACB9-4CB0-8B82-11470D469081}" srcOrd="0" destOrd="1" presId="urn:microsoft.com/office/officeart/2008/layout/PictureStrips"/>
    <dgm:cxn modelId="{C99AA9FD-66BB-4C3A-B1FE-27809D718D18}" srcId="{1131737C-80FA-4CF1-AA8B-6A1C724BF69E}" destId="{875CCB48-619D-4867-B3B0-735934FFAED0}" srcOrd="3" destOrd="0" parTransId="{9F320CF8-8049-4A82-9464-5D499DA75396}" sibTransId="{146867E1-1533-437F-AC05-4495E4860F54}"/>
    <dgm:cxn modelId="{EDA3BAA3-78E7-4AC3-B4CC-2B7AE0E192DD}" srcId="{DB87FF95-AE72-426C-925E-B58F1E8198D3}" destId="{97D7B9B6-4F87-4F91-8576-B110C5EA65FB}" srcOrd="1" destOrd="0" parTransId="{CBC0217B-83F4-48AA-A3BE-4214B3D08EFB}" sibTransId="{71B2362F-2354-43F9-A730-341394E8FBD8}"/>
    <dgm:cxn modelId="{F1448BA1-EDD0-4D18-8FF3-A7CE0400B996}" srcId="{BC25EFE1-2BFA-45D1-BED1-5AF39D46D79C}" destId="{CD3EE110-E2F5-4745-AD39-09447C5F4D9B}" srcOrd="2" destOrd="0" parTransId="{A4821708-CF66-4C34-8497-1E5E7D26ADB9}" sibTransId="{45EC0A6D-D5D8-4EB2-8E36-FC194E92A983}"/>
    <dgm:cxn modelId="{3B1C1A7F-1EDD-4E71-8699-9CB97501D176}" srcId="{DB87FF95-AE72-426C-925E-B58F1E8198D3}" destId="{3B9431ED-CB65-41D4-83A6-222D9BF57D98}" srcOrd="2" destOrd="0" parTransId="{FF78BD42-0557-4DDB-94B2-1771AC47334D}" sibTransId="{E73258BE-5846-4C39-B60D-ED584B483587}"/>
    <dgm:cxn modelId="{68E27915-6EF7-4D91-A12D-3AF7F241FCFD}" srcId="{1131737C-80FA-4CF1-AA8B-6A1C724BF69E}" destId="{D54E2821-54A6-4903-8A68-6091278AE9D7}" srcOrd="1" destOrd="0" parTransId="{801018A8-46CD-4887-BD5A-35AFACB28FEA}" sibTransId="{939A749F-47DF-443A-A7C0-865C06F7C3C7}"/>
    <dgm:cxn modelId="{8D973C2A-0C5B-4D18-BA5A-1B40B2A8488A}" srcId="{42B6273D-8E60-40EC-97B9-4A300407A2FC}" destId="{57FA2017-16E7-4371-B6F3-063921792455}" srcOrd="2" destOrd="0" parTransId="{13D9A99F-A338-43C4-A762-34FF1D579BB6}" sibTransId="{B73F0BC8-D99D-4231-990A-B33043C7F39A}"/>
    <dgm:cxn modelId="{A9BC6DB4-B69A-437E-A6AF-F5984B35FFB0}" type="presOf" srcId="{69F3BD5C-16E4-46C4-B15D-498063728332}" destId="{46FDCE37-C8F8-444B-B0ED-0077A8879C03}"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F9D97685-6A48-4479-ABE9-76055FF6F19E}" srcId="{BC25EFE1-2BFA-45D1-BED1-5AF39D46D79C}" destId="{8DF3DC07-F847-4865-B160-F3E66800BBBA}" srcOrd="0" destOrd="0" parTransId="{ACB8FC04-CA90-4402-95E7-810E7065D027}" sibTransId="{7416F495-C426-4358-866D-E60E07C557E6}"/>
    <dgm:cxn modelId="{7387D924-DD91-45D9-8A82-11356DB1104F}" type="presOf" srcId="{2741AFDF-7DBB-4108-8A20-0357D5FBD3B8}" destId="{4FB2F746-532C-4309-8B4E-F312973D9749}" srcOrd="0" destOrd="0"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8B44A243-AA30-4F8B-90AF-EB34D7C1B593}" type="presOf" srcId="{875CCB48-619D-4867-B3B0-735934FFAED0}" destId="{27DC3CCF-CB49-4639-B22A-9537C5637A0E}" srcOrd="0" destOrd="4"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F5848163-99CF-486A-936B-EC492319CCB4}" srcId="{1131737C-80FA-4CF1-AA8B-6A1C724BF69E}" destId="{109D06B3-3977-4BE9-ADC9-081F8DC6D437}" srcOrd="0" destOrd="0" parTransId="{72C82EE9-39F0-43F3-A28B-2B26B0B2B3A5}" sibTransId="{59ED329F-B71E-4E20-9F80-8587F2DA075C}"/>
    <dgm:cxn modelId="{EC28EBB9-B1BC-419F-BA75-AC3A29E28212}" srcId="{D8F21E9C-24CD-4C7E-865E-FE55F4AC12B3}" destId="{BC25EFE1-2BFA-45D1-BED1-5AF39D46D79C}" srcOrd="0" destOrd="0" parTransId="{03C5B51A-EE90-4DC5-A2B3-6610E3AE4081}" sibTransId="{2452F0F7-CA91-4F59-A564-1BB9BDA5CBBE}"/>
    <dgm:cxn modelId="{4BEE30E3-7D6C-4E7D-B0A6-202653ADAE0E}" type="presOf" srcId="{90B84122-EC9A-4BC0-B502-22AF7A0867C6}" destId="{4FB2F746-532C-4309-8B4E-F312973D9749}" srcOrd="0" destOrd="3" presId="urn:microsoft.com/office/officeart/2008/layout/PictureStrips"/>
    <dgm:cxn modelId="{F6C4E585-C8D8-4F00-82B4-A5E60D3BC8CE}" type="presOf" srcId="{57FA2017-16E7-4371-B6F3-063921792455}" destId="{46FDCE37-C8F8-444B-B0ED-0077A8879C03}" srcOrd="0" destOrd="3" presId="urn:microsoft.com/office/officeart/2008/layout/PictureStrips"/>
    <dgm:cxn modelId="{3A974CA0-0BB2-453B-A372-F7F63EE74FB5}" srcId="{D8F21E9C-24CD-4C7E-865E-FE55F4AC12B3}" destId="{DB87FF95-AE72-426C-925E-B58F1E8198D3}" srcOrd="1" destOrd="0" parTransId="{CE004886-1AB0-4519-A7DE-585B0C283BA0}" sibTransId="{17734E8F-C091-40EB-8542-65713367BC76}"/>
    <dgm:cxn modelId="{747D3375-2E89-49DF-97B5-102860E794AF}" srcId="{D8F21E9C-24CD-4C7E-865E-FE55F4AC12B3}" destId="{A3B89C89-4B08-4EF5-A029-FC7E4822579A}" srcOrd="2" destOrd="0" parTransId="{59D1987A-2AD0-48A4-808D-6DB3A42C75CD}" sibTransId="{DE93F483-BCF9-4EED-B492-C3A2AD1CFD0B}"/>
    <dgm:cxn modelId="{92FD5B5B-1504-4450-BB73-EC9DFB65BA8C}" srcId="{BC25EFE1-2BFA-45D1-BED1-5AF39D46D79C}" destId="{374A29B1-6E20-441A-B767-1E24B64479BE}" srcOrd="3" destOrd="0" parTransId="{0C35EDB6-9BA2-4C28-A3A5-9E9D5036C0B7}" sibTransId="{E12EBFD8-2152-489A-937D-7C49B638513C}"/>
    <dgm:cxn modelId="{B4E58144-AE1B-4619-AB56-650268641424}" srcId="{42B6273D-8E60-40EC-97B9-4A300407A2FC}" destId="{69F3BD5C-16E4-46C4-B15D-498063728332}" srcOrd="0" destOrd="0" parTransId="{40184917-81E4-4774-BD11-3D457781CDBC}" sibTransId="{94867AE4-D7DC-410D-85AC-6DE9FFF606DC}"/>
    <dgm:cxn modelId="{549110F5-206D-435B-9473-16569739B334}" type="presOf" srcId="{A3B89C89-4B08-4EF5-A029-FC7E4822579A}" destId="{4C82949F-ACB9-4CB0-8B82-11470D469081}" srcOrd="0" destOrd="0"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2613B6FD-4498-4491-802A-357A131CA91B}" type="presOf" srcId="{D54E2821-54A6-4903-8A68-6091278AE9D7}" destId="{27DC3CCF-CB49-4639-B22A-9537C5637A0E}" srcOrd="0" destOrd="2" presId="urn:microsoft.com/office/officeart/2008/layout/PictureStrips"/>
    <dgm:cxn modelId="{3E461EFF-A7DB-4E6C-A513-1E3123E64BB4}" type="presOf" srcId="{97D7B9B6-4F87-4F91-8576-B110C5EA65FB}" destId="{D30A6708-E747-4D6B-A834-05BEEE843CAD}" srcOrd="0" destOrd="2"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D3A0F0D3-9335-4F10-A000-4DFEFCD6B7E0}" srcId="{DB87FF95-AE72-426C-925E-B58F1E8198D3}" destId="{35993145-4752-47C2-8618-BD6153380560}" srcOrd="3" destOrd="0" parTransId="{02687A52-C65B-4D87-8B72-0F259E35063E}" sibTransId="{48C0D0B7-CAC5-4AA4-957F-36DB4D0B1A37}"/>
    <dgm:cxn modelId="{3615F57A-B450-4607-8539-68756D45AFF2}" srcId="{BC25EFE1-2BFA-45D1-BED1-5AF39D46D79C}" destId="{B7AD1FFF-B029-4A8A-823C-7AB2B1045695}" srcOrd="1" destOrd="0" parTransId="{61378FEB-CEAD-4C42-97D2-62C5535F7C38}" sibTransId="{61472A65-C028-44E8-95E0-48655DCCD8BA}"/>
    <dgm:cxn modelId="{5849E4A7-E192-4408-8421-9D800A8DE796}" srcId="{DB87FF95-AE72-426C-925E-B58F1E8198D3}" destId="{B533A736-F711-4644-8B46-DBB1DA87F081}" srcOrd="0" destOrd="0" parTransId="{E592FA78-5ACD-4724-AA07-81E2303F206E}" sibTransId="{36E008AB-A384-4E05-A49A-C56DB9B0429E}"/>
    <dgm:cxn modelId="{CA79B195-F39D-4D4D-95F4-7C922D34FE04}" type="presOf" srcId="{EA92E14B-2C43-4CA7-A5C3-09FCD15B3108}" destId="{4FB2F746-532C-4309-8B4E-F312973D9749}" srcOrd="0" destOrd="1"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45176469-7A23-4DEE-B982-61522B0D8229}" type="presOf" srcId="{DB87FF95-AE72-426C-925E-B58F1E8198D3}" destId="{D30A6708-E747-4D6B-A834-05BEEE843CAD}" srcOrd="0" destOrd="0"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AC271854-BB09-46E0-9079-30D365C1928A}" srcId="{A3B89C89-4B08-4EF5-A029-FC7E4822579A}" destId="{B2E3D999-58E9-4B84-9641-6B6BEF7E84B8}" srcOrd="0" destOrd="0" parTransId="{782EF43C-2547-477F-8294-E8511CD17070}" sibTransId="{720F0E1B-E23D-4D3A-95FE-7B2B857289FD}"/>
    <dgm:cxn modelId="{E3660CF3-02DC-4011-A690-0C939B9AEEE7}" type="presOf" srcId="{CD3EE110-E2F5-4745-AD39-09447C5F4D9B}" destId="{7B899415-82AB-4523-934F-637CC30EA05B}" srcOrd="0" destOrd="3" presId="urn:microsoft.com/office/officeart/2008/layout/PictureStrips"/>
    <dgm:cxn modelId="{A4444EC3-E4B5-4E33-835D-D18675D35F3C}" srcId="{42B6273D-8E60-40EC-97B9-4A300407A2FC}" destId="{35D02632-5D17-439C-B553-A3B99AB71E7E}" srcOrd="3" destOrd="0" parTransId="{A11B318C-7025-4F19-8CC2-42ADED1B83F9}" sibTransId="{D733AB11-AE7A-45B0-BBBA-67905C086F48}"/>
    <dgm:cxn modelId="{84EBFF29-FAD6-400F-8598-D44739A98705}" srcId="{1131737C-80FA-4CF1-AA8B-6A1C724BF69E}" destId="{D81D5189-D361-4899-9CC5-98F26FBE19E2}" srcOrd="2" destOrd="0" parTransId="{5B512509-2AD2-4AAB-8203-59F6C19AA5C0}" sibTransId="{E91AAED1-56F2-4761-8BE9-B46AE5B2B8E3}"/>
    <dgm:cxn modelId="{9BCE46B0-DCD5-479D-83DE-51267D88B15B}" type="presOf" srcId="{8DF3DC07-F847-4865-B160-F3E66800BBBA}" destId="{7B899415-82AB-4523-934F-637CC30EA05B}" srcOrd="0" destOrd="1" presId="urn:microsoft.com/office/officeart/2008/layout/PictureStrips"/>
    <dgm:cxn modelId="{3E49A1C2-6BA0-4DD5-89F9-A53C2F1C55BB}" srcId="{A3B89C89-4B08-4EF5-A029-FC7E4822579A}" destId="{0744C19B-0B5D-4711-B257-9D97127B4F9F}" srcOrd="1" destOrd="0" parTransId="{1E931B19-3453-461C-9D0C-4281C538055D}" sibTransId="{7A82BE83-F78D-48FA-8DE4-1403C9F297B9}"/>
    <dgm:cxn modelId="{3DC33378-4A11-4C1D-B7DA-EC038A3F5706}" type="presOf" srcId="{D8F21E9C-24CD-4C7E-865E-FE55F4AC12B3}" destId="{1E7C762B-66E6-4A0F-BF0D-E6FF34D3DBA5}" srcOrd="0" destOrd="0"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266C817-9BD3-4039-9582-15A85EC2FBD4}" type="doc">
      <dgm:prSet loTypeId="urn:microsoft.com/office/officeart/2008/layout/BendingPictureCaption"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NPA, TBS, BASEL, 4R, </a:t>
          </a:r>
          <a:r>
            <a:rPr lang="en-US" dirty="0" err="1">
              <a:solidFill>
                <a:sysClr val="window" lastClr="FFFFFF"/>
              </a:solidFill>
              <a:latin typeface="Franklin Gothic Medium Cond" panose="020B0606030402020204" pitchFamily="34" charset="0"/>
              <a:ea typeface="+mn-ea"/>
              <a:cs typeface="+mn-cs"/>
            </a:rPr>
            <a:t>Indradhanush</a:t>
          </a:r>
          <a:r>
            <a:rPr lang="en-US" dirty="0">
              <a:solidFill>
                <a:sysClr val="window" lastClr="FFFFFF"/>
              </a:solidFill>
              <a:latin typeface="Franklin Gothic Medium Cond" panose="020B0606030402020204" pitchFamily="34" charset="0"/>
              <a:ea typeface="+mn-ea"/>
              <a:cs typeface="+mn-cs"/>
            </a:rPr>
            <a:t>, BBB</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66519306-D1BD-4590-AD1A-5613145D4EFC}">
      <dgm:prSet phldrT="[Text]">
        <dgm:style>
          <a:lnRef idx="0">
            <a:schemeClr val="accent2"/>
          </a:lnRef>
          <a:fillRef idx="3">
            <a:schemeClr val="accent2"/>
          </a:fillRef>
          <a:effectRef idx="3">
            <a:schemeClr val="accent2"/>
          </a:effectRef>
          <a:fontRef idx="minor">
            <a:schemeClr val="lt1"/>
          </a:fontRef>
        </dgm:style>
      </dgm:prSet>
      <dgm:spPr>
        <a:xfrm>
          <a:off x="4219641" y="1839864"/>
          <a:ext cx="2620193" cy="629676"/>
        </a:xfrm>
        <a:prstGeom prst="rect">
          <a:avLst/>
        </a:prstGeom>
        <a:solidFill>
          <a:schemeClr val="accent3">
            <a:lumMod val="75000"/>
          </a:schemeClr>
        </a:solidFill>
        <a:ln/>
      </dgm:spPr>
      <dgm:t>
        <a:bodyPr/>
        <a:lstStyle/>
        <a:p>
          <a:pPr>
            <a:buNone/>
          </a:pPr>
          <a:r>
            <a:rPr lang="en-US" dirty="0">
              <a:solidFill>
                <a:sysClr val="window" lastClr="FFFFFF"/>
              </a:solidFill>
              <a:latin typeface="Franklin Gothic Medium Cond" panose="020B0606030402020204" pitchFamily="34" charset="0"/>
              <a:ea typeface="+mn-ea"/>
              <a:cs typeface="+mn-cs"/>
            </a:rPr>
            <a:t>MP Incomplete Transmission, MCLR etc.</a:t>
          </a:r>
        </a:p>
      </dgm:t>
    </dgm:pt>
    <dgm:pt modelId="{8FC052A0-E086-44D7-80BE-6C58C38CBEFC}" type="parTrans" cxnId="{EAF271A7-60E9-45D4-9DDE-FA668EA95F7C}">
      <dgm:prSet/>
      <dgm:spPr/>
      <dgm:t>
        <a:bodyPr/>
        <a:lstStyle/>
        <a:p>
          <a:endParaRPr lang="en-US"/>
        </a:p>
      </dgm:t>
    </dgm:pt>
    <dgm:pt modelId="{315A45E3-5A30-41E3-83AE-D7A159873F06}" type="sibTrans" cxnId="{EAF271A7-60E9-45D4-9DDE-FA668EA95F7C}">
      <dgm:prSet/>
      <dgm:spPr/>
      <dgm:t>
        <a:bodyPr/>
        <a:lstStyle/>
        <a:p>
          <a:endParaRPr lang="en-US"/>
        </a:p>
      </dgm:t>
    </dgm:pt>
    <dgm:pt modelId="{FE007DB7-5321-4419-9D78-BAFF1F8CBF53}">
      <dgm:prSet phldrT="[Text]"/>
      <dgm:spPr>
        <a:xfrm>
          <a:off x="4219641"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Differential Banks</a:t>
          </a:r>
        </a:p>
      </dgm:t>
    </dgm:pt>
    <dgm:pt modelId="{BFD6451D-C994-46AB-928D-00F91BA90244}" type="parTrans" cxnId="{412BD223-891B-496C-8C76-2212DEA96146}">
      <dgm:prSet/>
      <dgm:spPr/>
      <dgm:t>
        <a:bodyPr/>
        <a:lstStyle/>
        <a:p>
          <a:endParaRPr lang="en-US"/>
        </a:p>
      </dgm:t>
    </dgm:pt>
    <dgm:pt modelId="{203756CA-CA42-46B4-8FEE-E95ABC514417}" type="sibTrans" cxnId="{412BD223-891B-496C-8C76-2212DEA96146}">
      <dgm:prSet/>
      <dgm:spPr/>
      <dgm:t>
        <a:bodyPr/>
        <a:lstStyle/>
        <a:p>
          <a:endParaRPr lang="en-US"/>
        </a:p>
      </dgm:t>
    </dgm:pt>
    <dgm:pt modelId="{9B7B0E9A-D967-483B-80E7-782CA7A66E07}">
      <dgm:prSet phldrT="[Text]">
        <dgm:style>
          <a:lnRef idx="0">
            <a:schemeClr val="accent2"/>
          </a:lnRef>
          <a:fillRef idx="3">
            <a:schemeClr val="accent2"/>
          </a:fillRef>
          <a:effectRef idx="3">
            <a:schemeClr val="accent2"/>
          </a:effectRef>
          <a:fontRef idx="minor">
            <a:schemeClr val="lt1"/>
          </a:fontRef>
        </dgm:style>
      </dgm:prSet>
      <dgm:spPr>
        <a:xfrm>
          <a:off x="661353" y="4632664"/>
          <a:ext cx="2620193" cy="629676"/>
        </a:xfrm>
        <a:prstGeom prst="rect">
          <a:avLst/>
        </a:prstGeom>
        <a:ln/>
      </dgm:spPr>
      <dgm:t>
        <a:bodyPr/>
        <a:lstStyle/>
        <a:p>
          <a:pPr>
            <a:buNone/>
          </a:pPr>
          <a:r>
            <a:rPr lang="en-US" dirty="0">
              <a:solidFill>
                <a:sysClr val="window" lastClr="FFFFFF"/>
              </a:solidFill>
              <a:latin typeface="Franklin Gothic Medium Cond" panose="020B0606030402020204" pitchFamily="34" charset="0"/>
              <a:ea typeface="+mn-ea"/>
              <a:cs typeface="+mn-cs"/>
            </a:rPr>
            <a:t>PSL-framework, Certi.</a:t>
          </a:r>
        </a:p>
      </dgm:t>
    </dgm:pt>
    <dgm:pt modelId="{EE38AB83-EEB1-4022-96EA-BDD1842D7A44}" type="parTrans" cxnId="{500F5FB4-58AF-4CAE-91BD-4A8E8C1438F7}">
      <dgm:prSet/>
      <dgm:spPr/>
      <dgm:t>
        <a:bodyPr/>
        <a:lstStyle/>
        <a:p>
          <a:endParaRPr lang="en-US"/>
        </a:p>
      </dgm:t>
    </dgm:pt>
    <dgm:pt modelId="{0A7475BD-7931-4C59-85A1-08A77C3C0E7C}" type="sibTrans" cxnId="{500F5FB4-58AF-4CAE-91BD-4A8E8C1438F7}">
      <dgm:prSet/>
      <dgm:spPr/>
      <dgm:t>
        <a:bodyPr/>
        <a:lstStyle/>
        <a:p>
          <a:endParaRPr lang="en-US"/>
        </a:p>
      </dgm:t>
    </dgm:pt>
    <dgm:pt modelId="{66A470D0-EFA6-4787-980B-B81CF1BE2F28}" type="pres">
      <dgm:prSet presAssocID="{5266C817-9BD3-4039-9582-15A85EC2FBD4}" presName="diagram" presStyleCnt="0">
        <dgm:presLayoutVars>
          <dgm:dir/>
        </dgm:presLayoutVars>
      </dgm:prSet>
      <dgm:spPr/>
    </dgm:pt>
    <dgm:pt modelId="{2A486BCD-7337-4716-9ED4-6CBE118B7428}" type="pres">
      <dgm:prSet presAssocID="{90C1CFE9-B1A6-4B2B-8238-CFCC25176E00}" presName="composite" presStyleCnt="0"/>
      <dgm:spPr/>
    </dgm:pt>
    <dgm:pt modelId="{D396151B-ED65-44DE-9EAD-F452D2AA6011}" type="pres">
      <dgm:prSet presAssocID="{90C1CFE9-B1A6-4B2B-8238-CFCC25176E00}" presName="Image" presStyleLbl="bgShp" presStyleIdx="0" presStyleCnt="4" custScaleX="104848"/>
      <dgm:spPr>
        <a:xfrm>
          <a:off x="46739" y="222"/>
          <a:ext cx="3040718" cy="2247079"/>
        </a:xfrm>
        <a:prstGeom prst="rect">
          <a:avLst/>
        </a:prstGeom>
        <a:blipFill rotWithShape="1">
          <a:blip xmlns:r="http://schemas.openxmlformats.org/officeDocument/2006/relationships" r:embed="rId1"/>
          <a:stretch>
            <a:fillRect/>
          </a:stretch>
        </a:blipFill>
        <a:ln>
          <a:noFill/>
        </a:ln>
        <a:effectLst/>
      </dgm:spPr>
    </dgm:pt>
    <dgm:pt modelId="{72A226ED-55D1-4139-B930-DE63EE4A0EF4}" type="pres">
      <dgm:prSet presAssocID="{90C1CFE9-B1A6-4B2B-8238-CFCC25176E00}" presName="Parent" presStyleLbl="node0" presStyleIdx="0" presStyleCnt="4">
        <dgm:presLayoutVars>
          <dgm:bulletEnabled val="1"/>
        </dgm:presLayoutVars>
      </dgm:prSet>
      <dgm:spPr/>
    </dgm:pt>
    <dgm:pt modelId="{D2867C7A-8448-41B7-9C6A-033B06553C60}" type="pres">
      <dgm:prSet presAssocID="{DADDB62F-7D86-4DF7-9A71-F4730E23BB35}" presName="sibTrans" presStyleCnt="0"/>
      <dgm:spPr/>
    </dgm:pt>
    <dgm:pt modelId="{CF3A9BB4-CF44-4A5A-BC8C-41B4A938CD10}" type="pres">
      <dgm:prSet presAssocID="{66519306-D1BD-4590-AD1A-5613145D4EFC}" presName="composite" presStyleCnt="0"/>
      <dgm:spPr/>
    </dgm:pt>
    <dgm:pt modelId="{42C58EE7-7261-4ED0-A066-EE0548EF6FC0}" type="pres">
      <dgm:prSet presAssocID="{66519306-D1BD-4590-AD1A-5613145D4EFC}" presName="Image" presStyleLbl="bgShp" presStyleIdx="1" presStyleCnt="4" custScaleX="69028" custLinFactNeighborY="1246"/>
      <dgm:spPr>
        <a:xfrm>
          <a:off x="3605027" y="222"/>
          <a:ext cx="3040718" cy="2247079"/>
        </a:xfrm>
        <a:prstGeom prst="rect">
          <a:avLst/>
        </a:prstGeom>
        <a:blipFill rotWithShape="1">
          <a:blip xmlns:r="http://schemas.openxmlformats.org/officeDocument/2006/relationships" r:embed="rId2"/>
          <a:stretch>
            <a:fillRect/>
          </a:stretch>
        </a:blipFill>
        <a:ln>
          <a:noFill/>
        </a:ln>
        <a:effectLst/>
      </dgm:spPr>
    </dgm:pt>
    <dgm:pt modelId="{24F6DF74-99C3-4EBC-A624-6581D7D8848D}" type="pres">
      <dgm:prSet presAssocID="{66519306-D1BD-4590-AD1A-5613145D4EFC}" presName="Parent" presStyleLbl="node0" presStyleIdx="1" presStyleCnt="4">
        <dgm:presLayoutVars>
          <dgm:bulletEnabled val="1"/>
        </dgm:presLayoutVars>
      </dgm:prSet>
      <dgm:spPr/>
    </dgm:pt>
    <dgm:pt modelId="{7C483EE2-CA0D-492C-9194-159B873A862E}" type="pres">
      <dgm:prSet presAssocID="{315A45E3-5A30-41E3-83AE-D7A159873F06}" presName="sibTrans" presStyleCnt="0"/>
      <dgm:spPr/>
    </dgm:pt>
    <dgm:pt modelId="{FD0970BF-3752-4CF8-B71F-2E1782ED5885}" type="pres">
      <dgm:prSet presAssocID="{9B7B0E9A-D967-483B-80E7-782CA7A66E07}" presName="composite" presStyleCnt="0"/>
      <dgm:spPr/>
    </dgm:pt>
    <dgm:pt modelId="{22BC101B-6425-46CE-B64A-301FFB1A0F30}" type="pres">
      <dgm:prSet presAssocID="{9B7B0E9A-D967-483B-80E7-782CA7A66E07}" presName="Image" presStyleLbl="bgShp" presStyleIdx="2" presStyleCnt="4"/>
      <dgm:spPr>
        <a:xfrm>
          <a:off x="46739" y="2793021"/>
          <a:ext cx="3040718" cy="2247079"/>
        </a:xfrm>
        <a:prstGeom prst="rect">
          <a:avLst/>
        </a:prstGeom>
        <a:blipFill rotWithShape="1">
          <a:blip xmlns:r="http://schemas.openxmlformats.org/officeDocument/2006/relationships" r:embed="rId3"/>
          <a:stretch>
            <a:fillRect/>
          </a:stretch>
        </a:blipFill>
        <a:ln>
          <a:noFill/>
        </a:ln>
        <a:effectLst/>
      </dgm:spPr>
    </dgm:pt>
    <dgm:pt modelId="{C8665312-2505-4653-ABB2-2C7FF307C86B}" type="pres">
      <dgm:prSet presAssocID="{9B7B0E9A-D967-483B-80E7-782CA7A66E07}" presName="Parent" presStyleLbl="node0" presStyleIdx="2" presStyleCnt="4">
        <dgm:presLayoutVars>
          <dgm:bulletEnabled val="1"/>
        </dgm:presLayoutVars>
      </dgm:prSet>
      <dgm:spPr/>
    </dgm:pt>
    <dgm:pt modelId="{32D4CB79-FA4D-4565-B615-782040EFA7E8}" type="pres">
      <dgm:prSet presAssocID="{0A7475BD-7931-4C59-85A1-08A77C3C0E7C}" presName="sibTrans" presStyleCnt="0"/>
      <dgm:spPr/>
    </dgm:pt>
    <dgm:pt modelId="{B0D9ED35-27F1-406F-B08C-B0254A33736F}" type="pres">
      <dgm:prSet presAssocID="{FE007DB7-5321-4419-9D78-BAFF1F8CBF53}" presName="composite" presStyleCnt="0"/>
      <dgm:spPr/>
    </dgm:pt>
    <dgm:pt modelId="{191D812A-EBF2-4C00-9136-0D2112F74FAD}" type="pres">
      <dgm:prSet presAssocID="{FE007DB7-5321-4419-9D78-BAFF1F8CBF53}" presName="Image" presStyleLbl="bgShp" presStyleIdx="3" presStyleCnt="4"/>
      <dgm:spPr>
        <a:xfrm>
          <a:off x="3605027" y="2793021"/>
          <a:ext cx="3040718" cy="2247079"/>
        </a:xfrm>
        <a:prstGeom prst="rect">
          <a:avLst/>
        </a:prstGeom>
        <a:blipFill rotWithShape="1">
          <a:blip xmlns:r="http://schemas.openxmlformats.org/officeDocument/2006/relationships" r:embed="rId4"/>
          <a:stretch>
            <a:fillRect/>
          </a:stretch>
        </a:blipFill>
        <a:ln>
          <a:noFill/>
        </a:ln>
        <a:effectLst/>
      </dgm:spPr>
    </dgm:pt>
    <dgm:pt modelId="{228C2949-50E8-446F-86BF-4F311B55FBD6}" type="pres">
      <dgm:prSet presAssocID="{FE007DB7-5321-4419-9D78-BAFF1F8CBF53}" presName="Parent" presStyleLbl="node0" presStyleIdx="3" presStyleCnt="4">
        <dgm:presLayoutVars>
          <dgm:bulletEnabled val="1"/>
        </dgm:presLayoutVars>
      </dgm:prSet>
      <dgm:spPr/>
    </dgm:pt>
  </dgm:ptLst>
  <dgm:cxnLst>
    <dgm:cxn modelId="{0957EF1E-3050-4953-8E26-325EF1CCB01A}" type="presOf" srcId="{9B7B0E9A-D967-483B-80E7-782CA7A66E07}" destId="{C8665312-2505-4653-ABB2-2C7FF307C86B}" srcOrd="0" destOrd="0" presId="urn:microsoft.com/office/officeart/2008/layout/BendingPictureCaption"/>
    <dgm:cxn modelId="{21F811B1-51D9-443B-BA84-228C1A5DC962}" type="presOf" srcId="{5266C817-9BD3-4039-9582-15A85EC2FBD4}" destId="{66A470D0-EFA6-4787-980B-B81CF1BE2F28}" srcOrd="0" destOrd="0" presId="urn:microsoft.com/office/officeart/2008/layout/BendingPictureCaption"/>
    <dgm:cxn modelId="{500F5FB4-58AF-4CAE-91BD-4A8E8C1438F7}" srcId="{5266C817-9BD3-4039-9582-15A85EC2FBD4}" destId="{9B7B0E9A-D967-483B-80E7-782CA7A66E07}" srcOrd="2" destOrd="0" parTransId="{EE38AB83-EEB1-4022-96EA-BDD1842D7A44}" sibTransId="{0A7475BD-7931-4C59-85A1-08A77C3C0E7C}"/>
    <dgm:cxn modelId="{A07B8800-F77C-488C-A7DB-FB97C52C4328}" type="presOf" srcId="{66519306-D1BD-4590-AD1A-5613145D4EFC}" destId="{24F6DF74-99C3-4EBC-A624-6581D7D8848D}" srcOrd="0" destOrd="0" presId="urn:microsoft.com/office/officeart/2008/layout/BendingPictureCaption"/>
    <dgm:cxn modelId="{0565A6FA-A799-425A-9FA6-5F16564DDAE0}" srcId="{5266C817-9BD3-4039-9582-15A85EC2FBD4}" destId="{90C1CFE9-B1A6-4B2B-8238-CFCC25176E00}" srcOrd="0" destOrd="0" parTransId="{37FEB5EF-77C6-4394-B4E7-A60ED486D033}" sibTransId="{DADDB62F-7D86-4DF7-9A71-F4730E23BB35}"/>
    <dgm:cxn modelId="{EAF271A7-60E9-45D4-9DDE-FA668EA95F7C}" srcId="{5266C817-9BD3-4039-9582-15A85EC2FBD4}" destId="{66519306-D1BD-4590-AD1A-5613145D4EFC}" srcOrd="1" destOrd="0" parTransId="{8FC052A0-E086-44D7-80BE-6C58C38CBEFC}" sibTransId="{315A45E3-5A30-41E3-83AE-D7A159873F06}"/>
    <dgm:cxn modelId="{84538572-B300-401F-90D1-437CD8DBF3D1}" type="presOf" srcId="{90C1CFE9-B1A6-4B2B-8238-CFCC25176E00}" destId="{72A226ED-55D1-4139-B930-DE63EE4A0EF4}" srcOrd="0" destOrd="0" presId="urn:microsoft.com/office/officeart/2008/layout/BendingPictureCaption"/>
    <dgm:cxn modelId="{65BB8D47-CEB1-4BD0-BC0A-5255EC78A030}" type="presOf" srcId="{FE007DB7-5321-4419-9D78-BAFF1F8CBF53}" destId="{228C2949-50E8-446F-86BF-4F311B55FBD6}" srcOrd="0" destOrd="0" presId="urn:microsoft.com/office/officeart/2008/layout/BendingPictureCaption"/>
    <dgm:cxn modelId="{412BD223-891B-496C-8C76-2212DEA96146}" srcId="{5266C817-9BD3-4039-9582-15A85EC2FBD4}" destId="{FE007DB7-5321-4419-9D78-BAFF1F8CBF53}" srcOrd="3" destOrd="0" parTransId="{BFD6451D-C994-46AB-928D-00F91BA90244}" sibTransId="{203756CA-CA42-46B4-8FEE-E95ABC514417}"/>
    <dgm:cxn modelId="{B2AB2024-D758-4DF5-A3DE-51137402989E}" type="presParOf" srcId="{66A470D0-EFA6-4787-980B-B81CF1BE2F28}" destId="{2A486BCD-7337-4716-9ED4-6CBE118B7428}" srcOrd="0" destOrd="0" presId="urn:microsoft.com/office/officeart/2008/layout/BendingPictureCaption"/>
    <dgm:cxn modelId="{5524F9C7-DA51-459F-88B2-E383F2FE1A1E}" type="presParOf" srcId="{2A486BCD-7337-4716-9ED4-6CBE118B7428}" destId="{D396151B-ED65-44DE-9EAD-F452D2AA6011}" srcOrd="0" destOrd="0" presId="urn:microsoft.com/office/officeart/2008/layout/BendingPictureCaption"/>
    <dgm:cxn modelId="{AE937E18-0A42-40E5-AFFC-1A43A5BD15AF}" type="presParOf" srcId="{2A486BCD-7337-4716-9ED4-6CBE118B7428}" destId="{72A226ED-55D1-4139-B930-DE63EE4A0EF4}" srcOrd="1" destOrd="0" presId="urn:microsoft.com/office/officeart/2008/layout/BendingPictureCaption"/>
    <dgm:cxn modelId="{C56CA706-824F-4C9E-86DB-B37A79332DB0}" type="presParOf" srcId="{66A470D0-EFA6-4787-980B-B81CF1BE2F28}" destId="{D2867C7A-8448-41B7-9C6A-033B06553C60}" srcOrd="1" destOrd="0" presId="urn:microsoft.com/office/officeart/2008/layout/BendingPictureCaption"/>
    <dgm:cxn modelId="{3362256F-D18F-4DE2-AE67-82CD482FA6B6}" type="presParOf" srcId="{66A470D0-EFA6-4787-980B-B81CF1BE2F28}" destId="{CF3A9BB4-CF44-4A5A-BC8C-41B4A938CD10}" srcOrd="2" destOrd="0" presId="urn:microsoft.com/office/officeart/2008/layout/BendingPictureCaption"/>
    <dgm:cxn modelId="{E120D31D-EE64-4F73-B32B-355BDE09C261}" type="presParOf" srcId="{CF3A9BB4-CF44-4A5A-BC8C-41B4A938CD10}" destId="{42C58EE7-7261-4ED0-A066-EE0548EF6FC0}" srcOrd="0" destOrd="0" presId="urn:microsoft.com/office/officeart/2008/layout/BendingPictureCaption"/>
    <dgm:cxn modelId="{D5502239-0D82-4E44-88C5-7080F8378F4F}" type="presParOf" srcId="{CF3A9BB4-CF44-4A5A-BC8C-41B4A938CD10}" destId="{24F6DF74-99C3-4EBC-A624-6581D7D8848D}" srcOrd="1" destOrd="0" presId="urn:microsoft.com/office/officeart/2008/layout/BendingPictureCaption"/>
    <dgm:cxn modelId="{2919A557-720C-4355-9165-B38DEEE9FA1C}" type="presParOf" srcId="{66A470D0-EFA6-4787-980B-B81CF1BE2F28}" destId="{7C483EE2-CA0D-492C-9194-159B873A862E}" srcOrd="3" destOrd="0" presId="urn:microsoft.com/office/officeart/2008/layout/BendingPictureCaption"/>
    <dgm:cxn modelId="{28F2DB3F-BE6B-4B6A-BAFA-1EF3BA4DBA8B}" type="presParOf" srcId="{66A470D0-EFA6-4787-980B-B81CF1BE2F28}" destId="{FD0970BF-3752-4CF8-B71F-2E1782ED5885}" srcOrd="4" destOrd="0" presId="urn:microsoft.com/office/officeart/2008/layout/BendingPictureCaption"/>
    <dgm:cxn modelId="{31171621-9234-4F7A-BCBE-B0E2C8ABAA48}" type="presParOf" srcId="{FD0970BF-3752-4CF8-B71F-2E1782ED5885}" destId="{22BC101B-6425-46CE-B64A-301FFB1A0F30}" srcOrd="0" destOrd="0" presId="urn:microsoft.com/office/officeart/2008/layout/BendingPictureCaption"/>
    <dgm:cxn modelId="{9BE9EBF0-7643-410C-8028-C509F7A1781E}" type="presParOf" srcId="{FD0970BF-3752-4CF8-B71F-2E1782ED5885}" destId="{C8665312-2505-4653-ABB2-2C7FF307C86B}" srcOrd="1" destOrd="0" presId="urn:microsoft.com/office/officeart/2008/layout/BendingPictureCaption"/>
    <dgm:cxn modelId="{86BF4325-8053-4320-AB48-9B194D1CAD1B}" type="presParOf" srcId="{66A470D0-EFA6-4787-980B-B81CF1BE2F28}" destId="{32D4CB79-FA4D-4565-B615-782040EFA7E8}" srcOrd="5" destOrd="0" presId="urn:microsoft.com/office/officeart/2008/layout/BendingPictureCaption"/>
    <dgm:cxn modelId="{8F47519F-7FD5-4873-934E-DA191E235961}" type="presParOf" srcId="{66A470D0-EFA6-4787-980B-B81CF1BE2F28}" destId="{B0D9ED35-27F1-406F-B08C-B0254A33736F}" srcOrd="6" destOrd="0" presId="urn:microsoft.com/office/officeart/2008/layout/BendingPictureCaption"/>
    <dgm:cxn modelId="{C49C9289-DFA4-4CA1-8C14-932A72BEF977}" type="presParOf" srcId="{B0D9ED35-27F1-406F-B08C-B0254A33736F}" destId="{191D812A-EBF2-4C00-9136-0D2112F74FAD}" srcOrd="0" destOrd="0" presId="urn:microsoft.com/office/officeart/2008/layout/BendingPictureCaption"/>
    <dgm:cxn modelId="{4DA4F217-3A60-40F0-9AA4-5165CC078E69}" type="presParOf" srcId="{B0D9ED35-27F1-406F-B08C-B0254A33736F}" destId="{228C2949-50E8-446F-86BF-4F311B55FBD6}"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36C383C-1C50-4DE2-BB73-81204AFCB1D9}" type="doc">
      <dgm:prSet loTypeId="urn:microsoft.com/office/officeart/2005/8/layout/hList2" loCatId="list" qsTypeId="urn:microsoft.com/office/officeart/2005/8/quickstyle/simple4" qsCatId="simple" csTypeId="urn:microsoft.com/office/officeart/2005/8/colors/colorful1" csCatId="colorful" phldr="1"/>
      <dgm:spPr/>
      <dgm:t>
        <a:bodyPr/>
        <a:lstStyle/>
        <a:p>
          <a:endParaRPr lang="en-US"/>
        </a:p>
      </dgm:t>
    </dgm:pt>
    <dgm:pt modelId="{87DC24D4-86BC-4681-909E-B2E3B7EBB42D}">
      <dgm:prSet phldrT="[Text]"/>
      <dgm:spPr/>
      <dgm:t>
        <a:bodyPr/>
        <a:lstStyle/>
        <a:p>
          <a:r>
            <a:rPr lang="en-US" dirty="0">
              <a:latin typeface="Franklin Gothic Medium Cond" panose="020B0606030402020204" pitchFamily="34" charset="0"/>
            </a:rPr>
            <a:t>SCB | Foreign Banks 20/&gt; branches</a:t>
          </a:r>
        </a:p>
      </dgm:t>
    </dgm:pt>
    <dgm:pt modelId="{28669A6C-027B-4E25-8D3F-A5D866BD81B2}" type="parTrans" cxnId="{D650C23E-86B9-4EC7-950C-77ECA4CA2A64}">
      <dgm:prSet/>
      <dgm:spPr/>
      <dgm:t>
        <a:bodyPr/>
        <a:lstStyle/>
        <a:p>
          <a:endParaRPr lang="en-US"/>
        </a:p>
      </dgm:t>
    </dgm:pt>
    <dgm:pt modelId="{A22820DD-1B75-4E93-81AA-75146340B66A}" type="sibTrans" cxnId="{D650C23E-86B9-4EC7-950C-77ECA4CA2A64}">
      <dgm:prSet/>
      <dgm:spPr/>
      <dgm:t>
        <a:bodyPr/>
        <a:lstStyle/>
        <a:p>
          <a:endParaRPr lang="en-US"/>
        </a:p>
      </dgm:t>
    </dgm:pt>
    <dgm:pt modelId="{2C691F8F-84C4-489F-AD8A-854D7CE46210}">
      <dgm:prSet phldrT="[Text]" custT="1"/>
      <dgm:spPr/>
      <dgm:t>
        <a:bodyPr/>
        <a:lstStyle/>
        <a:p>
          <a:r>
            <a:rPr lang="en-US" sz="3200" dirty="0">
              <a:latin typeface="Franklin Gothic Medium Cond" panose="020B0606030402020204" pitchFamily="34" charset="0"/>
            </a:rPr>
            <a:t>40% |</a:t>
          </a:r>
          <a:r>
            <a:rPr lang="en-US" sz="2400" dirty="0">
              <a:latin typeface="Franklin Gothic Medium Cond" panose="020B0606030402020204" pitchFamily="34" charset="0"/>
            </a:rPr>
            <a:t> (RRB: </a:t>
          </a:r>
          <a:r>
            <a:rPr lang="en-US" sz="2400" strike="sngStrike" dirty="0">
              <a:latin typeface="Franklin Gothic Medium Cond" panose="020B0606030402020204" pitchFamily="34" charset="0"/>
            </a:rPr>
            <a:t>60%| </a:t>
          </a:r>
          <a:r>
            <a:rPr lang="en-US" sz="2400" dirty="0">
              <a:latin typeface="Franklin Gothic Medium Cond" panose="020B0606030402020204" pitchFamily="34" charset="0"/>
            </a:rPr>
            <a:t>75%)</a:t>
          </a:r>
        </a:p>
      </dgm:t>
    </dgm:pt>
    <dgm:pt modelId="{7E86A26D-F27C-4FA4-82FB-2981DE0E5357}" type="parTrans" cxnId="{334C58A2-6F32-4F58-93AC-2CB0D35BA978}">
      <dgm:prSet/>
      <dgm:spPr/>
      <dgm:t>
        <a:bodyPr/>
        <a:lstStyle/>
        <a:p>
          <a:endParaRPr lang="en-US"/>
        </a:p>
      </dgm:t>
    </dgm:pt>
    <dgm:pt modelId="{6CEEEDD0-9581-4F5A-A741-55425879F427}" type="sibTrans" cxnId="{334C58A2-6F32-4F58-93AC-2CB0D35BA978}">
      <dgm:prSet/>
      <dgm:spPr/>
      <dgm:t>
        <a:bodyPr/>
        <a:lstStyle/>
        <a:p>
          <a:endParaRPr lang="en-US"/>
        </a:p>
      </dgm:t>
    </dgm:pt>
    <dgm:pt modelId="{25876937-995F-4F9E-B5A6-02A326A3BBC6}">
      <dgm:prSet phldrT="[Text]"/>
      <dgm:spPr/>
      <dgm:t>
        <a:bodyPr/>
        <a:lstStyle/>
        <a:p>
          <a:r>
            <a:rPr lang="en-US" dirty="0">
              <a:latin typeface="Franklin Gothic Medium Cond" panose="020B0606030402020204" pitchFamily="34" charset="0"/>
            </a:rPr>
            <a:t>Foreign Banks </a:t>
          </a:r>
          <a:r>
            <a:rPr lang="en-US" dirty="0" err="1">
              <a:latin typeface="Franklin Gothic Medium Cond" panose="020B0606030402020204" pitchFamily="34" charset="0"/>
            </a:rPr>
            <a:t>banks</a:t>
          </a:r>
          <a:r>
            <a:rPr lang="en-US" dirty="0">
              <a:latin typeface="Franklin Gothic Medium Cond" panose="020B0606030402020204" pitchFamily="34" charset="0"/>
            </a:rPr>
            <a:t> &lt;20 branches</a:t>
          </a:r>
        </a:p>
      </dgm:t>
    </dgm:pt>
    <dgm:pt modelId="{6F95D4DD-2165-41DD-9625-7B349C8D68CD}" type="parTrans" cxnId="{F99260D8-8C8D-45C2-978D-36A0AFACC1EC}">
      <dgm:prSet/>
      <dgm:spPr/>
      <dgm:t>
        <a:bodyPr/>
        <a:lstStyle/>
        <a:p>
          <a:endParaRPr lang="en-US"/>
        </a:p>
      </dgm:t>
    </dgm:pt>
    <dgm:pt modelId="{FADF0837-51E8-4459-80A5-C76F165BD72F}" type="sibTrans" cxnId="{F99260D8-8C8D-45C2-978D-36A0AFACC1EC}">
      <dgm:prSet/>
      <dgm:spPr/>
      <dgm:t>
        <a:bodyPr/>
        <a:lstStyle/>
        <a:p>
          <a:endParaRPr lang="en-US"/>
        </a:p>
      </dgm:t>
    </dgm:pt>
    <dgm:pt modelId="{79143975-48B1-4C84-943F-BAFE7E353930}">
      <dgm:prSet phldrT="[Text]"/>
      <dgm:spPr/>
      <dgm:t>
        <a:bodyPr/>
        <a:lstStyle/>
        <a:p>
          <a:r>
            <a:rPr lang="en-US" dirty="0">
              <a:latin typeface="Franklin Gothic Medium Cond" panose="020B0606030402020204" pitchFamily="34" charset="0"/>
            </a:rPr>
            <a:t>40% But in phased manner</a:t>
          </a:r>
        </a:p>
      </dgm:t>
    </dgm:pt>
    <dgm:pt modelId="{6629FE58-ADD4-42FB-AEDA-F29C17F489BD}" type="parTrans" cxnId="{FC37F710-9F9B-4245-9145-8A43352529B1}">
      <dgm:prSet/>
      <dgm:spPr/>
      <dgm:t>
        <a:bodyPr/>
        <a:lstStyle/>
        <a:p>
          <a:endParaRPr lang="en-US"/>
        </a:p>
      </dgm:t>
    </dgm:pt>
    <dgm:pt modelId="{4A981C76-F2D2-4F54-84CC-7AB3DD7D0E18}" type="sibTrans" cxnId="{FC37F710-9F9B-4245-9145-8A43352529B1}">
      <dgm:prSet/>
      <dgm:spPr/>
      <dgm:t>
        <a:bodyPr/>
        <a:lstStyle/>
        <a:p>
          <a:endParaRPr lang="en-US"/>
        </a:p>
      </dgm:t>
    </dgm:pt>
    <dgm:pt modelId="{7A014110-B750-46EA-B57F-74740992E70E}">
      <dgm:prSet phldrT="[Text]"/>
      <dgm:spPr/>
      <dgm:t>
        <a:bodyPr/>
        <a:lstStyle/>
        <a:p>
          <a:r>
            <a:rPr lang="en-US" sz="3200" dirty="0">
              <a:latin typeface="Franklin Gothic Medium Cond" panose="020B0606030402020204" pitchFamily="34" charset="0"/>
            </a:rPr>
            <a:t>Adjusted net bank credit OR</a:t>
          </a:r>
        </a:p>
      </dgm:t>
    </dgm:pt>
    <dgm:pt modelId="{B2B3E120-1983-4855-9D06-E995A0B800DB}" type="parTrans" cxnId="{0FE75CEC-83C6-4FB7-BD9A-01F3BA2DA89E}">
      <dgm:prSet/>
      <dgm:spPr/>
      <dgm:t>
        <a:bodyPr/>
        <a:lstStyle/>
        <a:p>
          <a:endParaRPr lang="en-US"/>
        </a:p>
      </dgm:t>
    </dgm:pt>
    <dgm:pt modelId="{2E1D5D30-CE9A-4607-963B-336AAC4256AF}" type="sibTrans" cxnId="{0FE75CEC-83C6-4FB7-BD9A-01F3BA2DA89E}">
      <dgm:prSet/>
      <dgm:spPr/>
      <dgm:t>
        <a:bodyPr/>
        <a:lstStyle/>
        <a:p>
          <a:endParaRPr lang="en-US"/>
        </a:p>
      </dgm:t>
    </dgm:pt>
    <dgm:pt modelId="{7BF5EE21-E794-40E1-AD4F-2C7B9FE56F60}">
      <dgm:prSet phldrT="[Text]"/>
      <dgm:spPr/>
      <dgm:t>
        <a:bodyPr/>
        <a:lstStyle/>
        <a:p>
          <a:r>
            <a:rPr lang="en-US" sz="3200" dirty="0">
              <a:latin typeface="Franklin Gothic Medium Cond" panose="020B0606030402020204" pitchFamily="34" charset="0"/>
            </a:rPr>
            <a:t>Off balance sheet exposure</a:t>
          </a:r>
        </a:p>
      </dgm:t>
    </dgm:pt>
    <dgm:pt modelId="{B198068F-6396-4FAD-9612-A96591A1CF53}" type="parTrans" cxnId="{E06D23B8-DB18-416A-85B8-E027AACFB7B6}">
      <dgm:prSet/>
      <dgm:spPr/>
      <dgm:t>
        <a:bodyPr/>
        <a:lstStyle/>
        <a:p>
          <a:endParaRPr lang="en-US"/>
        </a:p>
      </dgm:t>
    </dgm:pt>
    <dgm:pt modelId="{F2472211-079E-485A-A8CF-6113D6ACC426}" type="sibTrans" cxnId="{E06D23B8-DB18-416A-85B8-E027AACFB7B6}">
      <dgm:prSet/>
      <dgm:spPr/>
      <dgm:t>
        <a:bodyPr/>
        <a:lstStyle/>
        <a:p>
          <a:endParaRPr lang="en-US"/>
        </a:p>
      </dgm:t>
    </dgm:pt>
    <dgm:pt modelId="{B3B962E0-5D5E-4858-9007-BC9FE80CCFA6}">
      <dgm:prSet phldrT="[Text]"/>
      <dgm:spPr/>
      <dgm:t>
        <a:bodyPr/>
        <a:lstStyle/>
        <a:p>
          <a:r>
            <a:rPr lang="en-US" sz="3200" dirty="0">
              <a:latin typeface="Franklin Gothic Medium Cond" panose="020B0606030402020204" pitchFamily="34" charset="0"/>
            </a:rPr>
            <a:t>Whichever is high</a:t>
          </a:r>
        </a:p>
      </dgm:t>
    </dgm:pt>
    <dgm:pt modelId="{1A52F2B2-6B96-49FA-951B-4CB7BE46C3D0}" type="parTrans" cxnId="{4D6AF62F-7ECA-4AEC-96B4-63FA09C92FDA}">
      <dgm:prSet/>
      <dgm:spPr/>
      <dgm:t>
        <a:bodyPr/>
        <a:lstStyle/>
        <a:p>
          <a:endParaRPr lang="en-US"/>
        </a:p>
      </dgm:t>
    </dgm:pt>
    <dgm:pt modelId="{F1D4DA84-6CF3-46EA-B37F-152653CF1BBA}" type="sibTrans" cxnId="{4D6AF62F-7ECA-4AEC-96B4-63FA09C92FDA}">
      <dgm:prSet/>
      <dgm:spPr/>
      <dgm:t>
        <a:bodyPr/>
        <a:lstStyle/>
        <a:p>
          <a:endParaRPr lang="en-US"/>
        </a:p>
      </dgm:t>
    </dgm:pt>
    <dgm:pt modelId="{E62076D3-D4E2-41FB-AED2-3805750B73E7}" type="pres">
      <dgm:prSet presAssocID="{D36C383C-1C50-4DE2-BB73-81204AFCB1D9}" presName="linearFlow" presStyleCnt="0">
        <dgm:presLayoutVars>
          <dgm:dir/>
          <dgm:animLvl val="lvl"/>
          <dgm:resizeHandles/>
        </dgm:presLayoutVars>
      </dgm:prSet>
      <dgm:spPr/>
    </dgm:pt>
    <dgm:pt modelId="{152D40F7-B6E8-4283-8E6A-AD11AC6DA4A2}" type="pres">
      <dgm:prSet presAssocID="{87DC24D4-86BC-4681-909E-B2E3B7EBB42D}" presName="compositeNode" presStyleCnt="0">
        <dgm:presLayoutVars>
          <dgm:bulletEnabled val="1"/>
        </dgm:presLayoutVars>
      </dgm:prSet>
      <dgm:spPr/>
    </dgm:pt>
    <dgm:pt modelId="{39DC820A-8BC6-4546-B5FF-46CE2A56CDEC}" type="pres">
      <dgm:prSet presAssocID="{87DC24D4-86BC-4681-909E-B2E3B7EBB42D}" presName="image" presStyleLbl="fgImgPlace1" presStyleIdx="0" presStyleCnt="2" custScaleY="95948"/>
      <dgm:spPr>
        <a:blipFill rotWithShape="1">
          <a:blip xmlns:r="http://schemas.openxmlformats.org/officeDocument/2006/relationships" r:embed="rId1"/>
          <a:stretch>
            <a:fillRect/>
          </a:stretch>
        </a:blipFill>
      </dgm:spPr>
    </dgm:pt>
    <dgm:pt modelId="{30D7434C-12EE-421A-A016-62C4899C1C4F}" type="pres">
      <dgm:prSet presAssocID="{87DC24D4-86BC-4681-909E-B2E3B7EBB42D}" presName="childNode" presStyleLbl="node1" presStyleIdx="0" presStyleCnt="2">
        <dgm:presLayoutVars>
          <dgm:bulletEnabled val="1"/>
        </dgm:presLayoutVars>
      </dgm:prSet>
      <dgm:spPr/>
    </dgm:pt>
    <dgm:pt modelId="{ACA015C2-922F-4BDC-8323-CEAA0C405EA2}" type="pres">
      <dgm:prSet presAssocID="{87DC24D4-86BC-4681-909E-B2E3B7EBB42D}" presName="parentNode" presStyleLbl="revTx" presStyleIdx="0" presStyleCnt="2">
        <dgm:presLayoutVars>
          <dgm:chMax val="0"/>
          <dgm:bulletEnabled val="1"/>
        </dgm:presLayoutVars>
      </dgm:prSet>
      <dgm:spPr/>
    </dgm:pt>
    <dgm:pt modelId="{347A888D-EF0B-4978-AC47-0432BF6DB3DD}" type="pres">
      <dgm:prSet presAssocID="{A22820DD-1B75-4E93-81AA-75146340B66A}" presName="sibTrans" presStyleCnt="0"/>
      <dgm:spPr/>
    </dgm:pt>
    <dgm:pt modelId="{D8BBE7CF-F73E-4A95-9813-2B6C78300D2C}" type="pres">
      <dgm:prSet presAssocID="{25876937-995F-4F9E-B5A6-02A326A3BBC6}" presName="compositeNode" presStyleCnt="0">
        <dgm:presLayoutVars>
          <dgm:bulletEnabled val="1"/>
        </dgm:presLayoutVars>
      </dgm:prSet>
      <dgm:spPr/>
    </dgm:pt>
    <dgm:pt modelId="{6430249B-5B1E-4528-B661-95CC2072E972}" type="pres">
      <dgm:prSet presAssocID="{25876937-995F-4F9E-B5A6-02A326A3BBC6}" presName="image" presStyleLbl="fgImgPlace1" presStyleIdx="1" presStyleCnt="2"/>
      <dgm:spPr>
        <a:blipFill rotWithShape="1">
          <a:blip xmlns:r="http://schemas.openxmlformats.org/officeDocument/2006/relationships" r:embed="rId2"/>
          <a:stretch>
            <a:fillRect/>
          </a:stretch>
        </a:blipFill>
      </dgm:spPr>
    </dgm:pt>
    <dgm:pt modelId="{73CB336B-926D-483E-A6A2-EF5649603CA8}" type="pres">
      <dgm:prSet presAssocID="{25876937-995F-4F9E-B5A6-02A326A3BBC6}" presName="childNode" presStyleLbl="node1" presStyleIdx="1" presStyleCnt="2">
        <dgm:presLayoutVars>
          <dgm:bulletEnabled val="1"/>
        </dgm:presLayoutVars>
      </dgm:prSet>
      <dgm:spPr/>
    </dgm:pt>
    <dgm:pt modelId="{6AF9FD48-9497-4D59-BABA-771004381A3D}" type="pres">
      <dgm:prSet presAssocID="{25876937-995F-4F9E-B5A6-02A326A3BBC6}" presName="parentNode" presStyleLbl="revTx" presStyleIdx="1" presStyleCnt="2">
        <dgm:presLayoutVars>
          <dgm:chMax val="0"/>
          <dgm:bulletEnabled val="1"/>
        </dgm:presLayoutVars>
      </dgm:prSet>
      <dgm:spPr/>
    </dgm:pt>
  </dgm:ptLst>
  <dgm:cxnLst>
    <dgm:cxn modelId="{60488ECD-5173-44B3-8C22-888234431EA2}" type="presOf" srcId="{B3B962E0-5D5E-4858-9007-BC9FE80CCFA6}" destId="{30D7434C-12EE-421A-A016-62C4899C1C4F}" srcOrd="0" destOrd="3" presId="urn:microsoft.com/office/officeart/2005/8/layout/hList2"/>
    <dgm:cxn modelId="{D650C23E-86B9-4EC7-950C-77ECA4CA2A64}" srcId="{D36C383C-1C50-4DE2-BB73-81204AFCB1D9}" destId="{87DC24D4-86BC-4681-909E-B2E3B7EBB42D}" srcOrd="0" destOrd="0" parTransId="{28669A6C-027B-4E25-8D3F-A5D866BD81B2}" sibTransId="{A22820DD-1B75-4E93-81AA-75146340B66A}"/>
    <dgm:cxn modelId="{9A9C532F-366E-46AE-9776-49163366BDFE}" type="presOf" srcId="{79143975-48B1-4C84-943F-BAFE7E353930}" destId="{73CB336B-926D-483E-A6A2-EF5649603CA8}" srcOrd="0" destOrd="0" presId="urn:microsoft.com/office/officeart/2005/8/layout/hList2"/>
    <dgm:cxn modelId="{FC37F710-9F9B-4245-9145-8A43352529B1}" srcId="{25876937-995F-4F9E-B5A6-02A326A3BBC6}" destId="{79143975-48B1-4C84-943F-BAFE7E353930}" srcOrd="0" destOrd="0" parTransId="{6629FE58-ADD4-42FB-AEDA-F29C17F489BD}" sibTransId="{4A981C76-F2D2-4F54-84CC-7AB3DD7D0E18}"/>
    <dgm:cxn modelId="{E06D23B8-DB18-416A-85B8-E027AACFB7B6}" srcId="{87DC24D4-86BC-4681-909E-B2E3B7EBB42D}" destId="{7BF5EE21-E794-40E1-AD4F-2C7B9FE56F60}" srcOrd="2" destOrd="0" parTransId="{B198068F-6396-4FAD-9612-A96591A1CF53}" sibTransId="{F2472211-079E-485A-A8CF-6113D6ACC426}"/>
    <dgm:cxn modelId="{7F9FFAC6-728D-4730-87AA-CE17D4C94B5E}" type="presOf" srcId="{2C691F8F-84C4-489F-AD8A-854D7CE46210}" destId="{30D7434C-12EE-421A-A016-62C4899C1C4F}" srcOrd="0" destOrd="0" presId="urn:microsoft.com/office/officeart/2005/8/layout/hList2"/>
    <dgm:cxn modelId="{4D6AF62F-7ECA-4AEC-96B4-63FA09C92FDA}" srcId="{87DC24D4-86BC-4681-909E-B2E3B7EBB42D}" destId="{B3B962E0-5D5E-4858-9007-BC9FE80CCFA6}" srcOrd="3" destOrd="0" parTransId="{1A52F2B2-6B96-49FA-951B-4CB7BE46C3D0}" sibTransId="{F1D4DA84-6CF3-46EA-B37F-152653CF1BBA}"/>
    <dgm:cxn modelId="{51B0EED8-2945-4A03-ABA0-47A60A8369F3}" type="presOf" srcId="{87DC24D4-86BC-4681-909E-B2E3B7EBB42D}" destId="{ACA015C2-922F-4BDC-8323-CEAA0C405EA2}" srcOrd="0" destOrd="0" presId="urn:microsoft.com/office/officeart/2005/8/layout/hList2"/>
    <dgm:cxn modelId="{334C58A2-6F32-4F58-93AC-2CB0D35BA978}" srcId="{87DC24D4-86BC-4681-909E-B2E3B7EBB42D}" destId="{2C691F8F-84C4-489F-AD8A-854D7CE46210}" srcOrd="0" destOrd="0" parTransId="{7E86A26D-F27C-4FA4-82FB-2981DE0E5357}" sibTransId="{6CEEEDD0-9581-4F5A-A741-55425879F427}"/>
    <dgm:cxn modelId="{58CEFE6D-B9BB-4863-8C9B-8A785892F830}" type="presOf" srcId="{7BF5EE21-E794-40E1-AD4F-2C7B9FE56F60}" destId="{30D7434C-12EE-421A-A016-62C4899C1C4F}" srcOrd="0" destOrd="2" presId="urn:microsoft.com/office/officeart/2005/8/layout/hList2"/>
    <dgm:cxn modelId="{C5755B45-CD46-41C0-AAF0-D2D73C19163C}" type="presOf" srcId="{D36C383C-1C50-4DE2-BB73-81204AFCB1D9}" destId="{E62076D3-D4E2-41FB-AED2-3805750B73E7}" srcOrd="0" destOrd="0" presId="urn:microsoft.com/office/officeart/2005/8/layout/hList2"/>
    <dgm:cxn modelId="{9A72D7A0-2C99-4091-B8EB-9E6A1B755670}" type="presOf" srcId="{7A014110-B750-46EA-B57F-74740992E70E}" destId="{30D7434C-12EE-421A-A016-62C4899C1C4F}" srcOrd="0" destOrd="1" presId="urn:microsoft.com/office/officeart/2005/8/layout/hList2"/>
    <dgm:cxn modelId="{BC8E83C5-1280-4344-876E-31EFAC13A9EA}" type="presOf" srcId="{25876937-995F-4F9E-B5A6-02A326A3BBC6}" destId="{6AF9FD48-9497-4D59-BABA-771004381A3D}" srcOrd="0" destOrd="0" presId="urn:microsoft.com/office/officeart/2005/8/layout/hList2"/>
    <dgm:cxn modelId="{F99260D8-8C8D-45C2-978D-36A0AFACC1EC}" srcId="{D36C383C-1C50-4DE2-BB73-81204AFCB1D9}" destId="{25876937-995F-4F9E-B5A6-02A326A3BBC6}" srcOrd="1" destOrd="0" parTransId="{6F95D4DD-2165-41DD-9625-7B349C8D68CD}" sibTransId="{FADF0837-51E8-4459-80A5-C76F165BD72F}"/>
    <dgm:cxn modelId="{0FE75CEC-83C6-4FB7-BD9A-01F3BA2DA89E}" srcId="{87DC24D4-86BC-4681-909E-B2E3B7EBB42D}" destId="{7A014110-B750-46EA-B57F-74740992E70E}" srcOrd="1" destOrd="0" parTransId="{B2B3E120-1983-4855-9D06-E995A0B800DB}" sibTransId="{2E1D5D30-CE9A-4607-963B-336AAC4256AF}"/>
    <dgm:cxn modelId="{F872C318-EA5D-492B-ABB8-52E9CC8AC004}" type="presParOf" srcId="{E62076D3-D4E2-41FB-AED2-3805750B73E7}" destId="{152D40F7-B6E8-4283-8E6A-AD11AC6DA4A2}" srcOrd="0" destOrd="0" presId="urn:microsoft.com/office/officeart/2005/8/layout/hList2"/>
    <dgm:cxn modelId="{521CA048-9418-44EA-91AF-CA866B23BE58}" type="presParOf" srcId="{152D40F7-B6E8-4283-8E6A-AD11AC6DA4A2}" destId="{39DC820A-8BC6-4546-B5FF-46CE2A56CDEC}" srcOrd="0" destOrd="0" presId="urn:microsoft.com/office/officeart/2005/8/layout/hList2"/>
    <dgm:cxn modelId="{B03F6832-68E0-402A-A467-1BD50139314B}" type="presParOf" srcId="{152D40F7-B6E8-4283-8E6A-AD11AC6DA4A2}" destId="{30D7434C-12EE-421A-A016-62C4899C1C4F}" srcOrd="1" destOrd="0" presId="urn:microsoft.com/office/officeart/2005/8/layout/hList2"/>
    <dgm:cxn modelId="{73B39503-35D2-4CC4-AFFE-4DE24C392017}" type="presParOf" srcId="{152D40F7-B6E8-4283-8E6A-AD11AC6DA4A2}" destId="{ACA015C2-922F-4BDC-8323-CEAA0C405EA2}" srcOrd="2" destOrd="0" presId="urn:microsoft.com/office/officeart/2005/8/layout/hList2"/>
    <dgm:cxn modelId="{78CD9710-2FCE-4F7E-BABD-DCA3B21447AB}" type="presParOf" srcId="{E62076D3-D4E2-41FB-AED2-3805750B73E7}" destId="{347A888D-EF0B-4978-AC47-0432BF6DB3DD}" srcOrd="1" destOrd="0" presId="urn:microsoft.com/office/officeart/2005/8/layout/hList2"/>
    <dgm:cxn modelId="{137680D6-D425-4377-BEFE-8E47AC26C663}" type="presParOf" srcId="{E62076D3-D4E2-41FB-AED2-3805750B73E7}" destId="{D8BBE7CF-F73E-4A95-9813-2B6C78300D2C}" srcOrd="2" destOrd="0" presId="urn:microsoft.com/office/officeart/2005/8/layout/hList2"/>
    <dgm:cxn modelId="{D3DBED0E-0E24-4E1B-A8BB-AAEE15CFFA8D}" type="presParOf" srcId="{D8BBE7CF-F73E-4A95-9813-2B6C78300D2C}" destId="{6430249B-5B1E-4528-B661-95CC2072E972}" srcOrd="0" destOrd="0" presId="urn:microsoft.com/office/officeart/2005/8/layout/hList2"/>
    <dgm:cxn modelId="{8102B70B-8057-451E-84F1-463013681649}" type="presParOf" srcId="{D8BBE7CF-F73E-4A95-9813-2B6C78300D2C}" destId="{73CB336B-926D-483E-A6A2-EF5649603CA8}" srcOrd="1" destOrd="0" presId="urn:microsoft.com/office/officeart/2005/8/layout/hList2"/>
    <dgm:cxn modelId="{4062A434-56F6-4B89-A61D-691FD514768C}" type="presParOf" srcId="{D8BBE7CF-F73E-4A95-9813-2B6C78300D2C}" destId="{6AF9FD48-9497-4D59-BABA-771004381A3D}"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36C383C-1C50-4DE2-BB73-81204AFCB1D9}" type="doc">
      <dgm:prSet loTypeId="urn:microsoft.com/office/officeart/2005/8/layout/hList2" loCatId="list" qsTypeId="urn:microsoft.com/office/officeart/2005/8/quickstyle/simple4" qsCatId="simple" csTypeId="urn:microsoft.com/office/officeart/2005/8/colors/accent3_2" csCatId="accent3" phldr="1"/>
      <dgm:spPr/>
      <dgm:t>
        <a:bodyPr/>
        <a:lstStyle/>
        <a:p>
          <a:endParaRPr lang="en-US"/>
        </a:p>
      </dgm:t>
    </dgm:pt>
    <dgm:pt modelId="{6687E6D3-FC08-476B-9E47-8502038B5458}">
      <dgm:prSet phldrT="[Text]"/>
      <dgm:spPr/>
      <dgm:t>
        <a:bodyPr/>
        <a:lstStyle/>
        <a:p>
          <a:r>
            <a:rPr lang="en-US" dirty="0">
              <a:latin typeface="Franklin Gothic Medium Cond" panose="020B0606030402020204" pitchFamily="34" charset="0"/>
            </a:rPr>
            <a:t>Mfg. (plant-machine investment)</a:t>
          </a:r>
        </a:p>
      </dgm:t>
    </dgm:pt>
    <dgm:pt modelId="{06CA763A-7542-4BFF-9254-A7F66E00F656}" type="parTrans" cxnId="{4F1709AA-1093-43A7-8852-633E9BA9EAD1}">
      <dgm:prSet/>
      <dgm:spPr/>
      <dgm:t>
        <a:bodyPr/>
        <a:lstStyle/>
        <a:p>
          <a:endParaRPr lang="en-US"/>
        </a:p>
      </dgm:t>
    </dgm:pt>
    <dgm:pt modelId="{6CF7B21E-762B-450D-96C0-E38435079776}" type="sibTrans" cxnId="{4F1709AA-1093-43A7-8852-633E9BA9EAD1}">
      <dgm:prSet/>
      <dgm:spPr/>
      <dgm:t>
        <a:bodyPr/>
        <a:lstStyle/>
        <a:p>
          <a:endParaRPr lang="en-US"/>
        </a:p>
      </dgm:t>
    </dgm:pt>
    <dgm:pt modelId="{8E451364-B52E-4758-8025-410688EF4BC9}">
      <dgm:prSet phldrT="[Text]"/>
      <dgm:spPr/>
      <dgm:t>
        <a:bodyPr/>
        <a:lstStyle/>
        <a:p>
          <a:r>
            <a:rPr lang="en-US" dirty="0">
              <a:latin typeface="Franklin Gothic Medium Cond" panose="020B0606030402020204" pitchFamily="34" charset="0"/>
            </a:rPr>
            <a:t>Micro: </a:t>
          </a:r>
          <a:r>
            <a:rPr lang="en-US" dirty="0" err="1">
              <a:latin typeface="Franklin Gothic Medium Cond" panose="020B0606030402020204" pitchFamily="34" charset="0"/>
            </a:rPr>
            <a:t>upto</a:t>
          </a:r>
          <a:r>
            <a:rPr lang="en-US" dirty="0">
              <a:latin typeface="Franklin Gothic Medium Cond" panose="020B0606030402020204" pitchFamily="34" charset="0"/>
            </a:rPr>
            <a:t> 25 lakh</a:t>
          </a:r>
        </a:p>
      </dgm:t>
    </dgm:pt>
    <dgm:pt modelId="{8FC99FF1-E30E-4351-818D-BD2B8B7E978D}" type="parTrans" cxnId="{E0D80FC4-C1D0-4FC0-BB25-0A1CCE132116}">
      <dgm:prSet/>
      <dgm:spPr/>
      <dgm:t>
        <a:bodyPr/>
        <a:lstStyle/>
        <a:p>
          <a:endParaRPr lang="en-US"/>
        </a:p>
      </dgm:t>
    </dgm:pt>
    <dgm:pt modelId="{85B0417E-7B24-4423-AA95-DC202E53F3F7}" type="sibTrans" cxnId="{E0D80FC4-C1D0-4FC0-BB25-0A1CCE132116}">
      <dgm:prSet/>
      <dgm:spPr/>
      <dgm:t>
        <a:bodyPr/>
        <a:lstStyle/>
        <a:p>
          <a:endParaRPr lang="en-US"/>
        </a:p>
      </dgm:t>
    </dgm:pt>
    <dgm:pt modelId="{41E4250A-ACC6-4ABC-96B7-1CCF874D44F7}">
      <dgm:prSet phldrT="[Text]"/>
      <dgm:spPr/>
      <dgm:t>
        <a:bodyPr/>
        <a:lstStyle/>
        <a:p>
          <a:r>
            <a:rPr lang="en-US" dirty="0">
              <a:latin typeface="Franklin Gothic Medium Cond" panose="020B0606030402020204" pitchFamily="34" charset="0"/>
            </a:rPr>
            <a:t>Small: &gt;25l-5cr.</a:t>
          </a:r>
        </a:p>
      </dgm:t>
    </dgm:pt>
    <dgm:pt modelId="{A2680637-86C9-4389-B5F0-791A3648AA5F}" type="parTrans" cxnId="{37AFA405-15E3-4EFB-8B81-31876CA74BA0}">
      <dgm:prSet/>
      <dgm:spPr/>
      <dgm:t>
        <a:bodyPr/>
        <a:lstStyle/>
        <a:p>
          <a:endParaRPr lang="en-US"/>
        </a:p>
      </dgm:t>
    </dgm:pt>
    <dgm:pt modelId="{A0027E8A-3687-4163-9887-041E84EE4850}" type="sibTrans" cxnId="{37AFA405-15E3-4EFB-8B81-31876CA74BA0}">
      <dgm:prSet/>
      <dgm:spPr/>
      <dgm:t>
        <a:bodyPr/>
        <a:lstStyle/>
        <a:p>
          <a:endParaRPr lang="en-US"/>
        </a:p>
      </dgm:t>
    </dgm:pt>
    <dgm:pt modelId="{B3F04CA4-216B-4FAA-A142-2E320EF82949}">
      <dgm:prSet phldrT="[Text]"/>
      <dgm:spPr/>
      <dgm:t>
        <a:bodyPr/>
        <a:lstStyle/>
        <a:p>
          <a:r>
            <a:rPr lang="en-US" dirty="0">
              <a:latin typeface="Franklin Gothic Medium Cond" panose="020B0606030402020204" pitchFamily="34" charset="0"/>
            </a:rPr>
            <a:t>Medium:&gt;5-10cr</a:t>
          </a:r>
        </a:p>
      </dgm:t>
    </dgm:pt>
    <dgm:pt modelId="{566FF848-9923-4F66-ACAF-D12D384FC1BB}" type="parTrans" cxnId="{905F0FDE-03C3-4AC9-96EB-9A69B67D7CE0}">
      <dgm:prSet/>
      <dgm:spPr/>
      <dgm:t>
        <a:bodyPr/>
        <a:lstStyle/>
        <a:p>
          <a:endParaRPr lang="en-US"/>
        </a:p>
      </dgm:t>
    </dgm:pt>
    <dgm:pt modelId="{F2729A5B-D702-4811-B86D-AFBEFEEFE906}" type="sibTrans" cxnId="{905F0FDE-03C3-4AC9-96EB-9A69B67D7CE0}">
      <dgm:prSet/>
      <dgm:spPr/>
      <dgm:t>
        <a:bodyPr/>
        <a:lstStyle/>
        <a:p>
          <a:endParaRPr lang="en-US"/>
        </a:p>
      </dgm:t>
    </dgm:pt>
    <dgm:pt modelId="{87DC24D4-86BC-4681-909E-B2E3B7EBB42D}">
      <dgm:prSet phldrT="[Text]"/>
      <dgm:spPr/>
      <dgm:t>
        <a:bodyPr/>
        <a:lstStyle/>
        <a:p>
          <a:r>
            <a:rPr lang="en-US" dirty="0">
              <a:latin typeface="Franklin Gothic Medium Cond" panose="020B0606030402020204" pitchFamily="34" charset="0"/>
            </a:rPr>
            <a:t>Service (equipment investment)</a:t>
          </a:r>
        </a:p>
      </dgm:t>
    </dgm:pt>
    <dgm:pt modelId="{A22820DD-1B75-4E93-81AA-75146340B66A}" type="sibTrans" cxnId="{D650C23E-86B9-4EC7-950C-77ECA4CA2A64}">
      <dgm:prSet/>
      <dgm:spPr/>
      <dgm:t>
        <a:bodyPr/>
        <a:lstStyle/>
        <a:p>
          <a:endParaRPr lang="en-US"/>
        </a:p>
      </dgm:t>
    </dgm:pt>
    <dgm:pt modelId="{28669A6C-027B-4E25-8D3F-A5D866BD81B2}" type="parTrans" cxnId="{D650C23E-86B9-4EC7-950C-77ECA4CA2A64}">
      <dgm:prSet/>
      <dgm:spPr/>
      <dgm:t>
        <a:bodyPr/>
        <a:lstStyle/>
        <a:p>
          <a:endParaRPr lang="en-US"/>
        </a:p>
      </dgm:t>
    </dgm:pt>
    <dgm:pt modelId="{5A557A68-2091-4C24-B692-B515E1D3FCE8}">
      <dgm:prSet phldrT="[Text]"/>
      <dgm:spPr/>
      <dgm:t>
        <a:bodyPr/>
        <a:lstStyle/>
        <a:p>
          <a:r>
            <a:rPr lang="en-US" dirty="0">
              <a:latin typeface="Franklin Gothic Medium Cond" panose="020B0606030402020204" pitchFamily="34" charset="0"/>
            </a:rPr>
            <a:t>Micro: </a:t>
          </a:r>
          <a:r>
            <a:rPr lang="en-US" dirty="0" err="1">
              <a:latin typeface="Franklin Gothic Medium Cond" panose="020B0606030402020204" pitchFamily="34" charset="0"/>
            </a:rPr>
            <a:t>upto</a:t>
          </a:r>
          <a:r>
            <a:rPr lang="en-US" dirty="0">
              <a:latin typeface="Franklin Gothic Medium Cond" panose="020B0606030402020204" pitchFamily="34" charset="0"/>
            </a:rPr>
            <a:t> 10 lakh</a:t>
          </a:r>
        </a:p>
      </dgm:t>
    </dgm:pt>
    <dgm:pt modelId="{3BCE0648-D14F-40E5-B0B9-0F005F420B0A}" type="parTrans" cxnId="{7AB8C55C-9039-47C4-913F-624596E9BFC6}">
      <dgm:prSet/>
      <dgm:spPr/>
      <dgm:t>
        <a:bodyPr/>
        <a:lstStyle/>
        <a:p>
          <a:endParaRPr lang="en-US"/>
        </a:p>
      </dgm:t>
    </dgm:pt>
    <dgm:pt modelId="{A0747978-1C08-4E09-A117-1AF88926C311}" type="sibTrans" cxnId="{7AB8C55C-9039-47C4-913F-624596E9BFC6}">
      <dgm:prSet/>
      <dgm:spPr/>
      <dgm:t>
        <a:bodyPr/>
        <a:lstStyle/>
        <a:p>
          <a:endParaRPr lang="en-US"/>
        </a:p>
      </dgm:t>
    </dgm:pt>
    <dgm:pt modelId="{252441A2-30C0-4F5E-8B4D-D78A5B2B8614}">
      <dgm:prSet phldrT="[Text]"/>
      <dgm:spPr/>
      <dgm:t>
        <a:bodyPr/>
        <a:lstStyle/>
        <a:p>
          <a:r>
            <a:rPr lang="en-US" dirty="0">
              <a:latin typeface="Franklin Gothic Medium Cond" panose="020B0606030402020204" pitchFamily="34" charset="0"/>
            </a:rPr>
            <a:t>Small: &gt;10l-2cr.</a:t>
          </a:r>
        </a:p>
      </dgm:t>
    </dgm:pt>
    <dgm:pt modelId="{AAC7F963-45CB-4107-9635-18FF37ABBF68}" type="parTrans" cxnId="{241E3D1A-7E06-4B02-AA01-B27B956F0F36}">
      <dgm:prSet/>
      <dgm:spPr/>
      <dgm:t>
        <a:bodyPr/>
        <a:lstStyle/>
        <a:p>
          <a:endParaRPr lang="en-US"/>
        </a:p>
      </dgm:t>
    </dgm:pt>
    <dgm:pt modelId="{4B2D75A0-F1E5-4960-8F49-1E2A0906C5FF}" type="sibTrans" cxnId="{241E3D1A-7E06-4B02-AA01-B27B956F0F36}">
      <dgm:prSet/>
      <dgm:spPr/>
      <dgm:t>
        <a:bodyPr/>
        <a:lstStyle/>
        <a:p>
          <a:endParaRPr lang="en-US"/>
        </a:p>
      </dgm:t>
    </dgm:pt>
    <dgm:pt modelId="{2ACB954B-DD67-4F63-8689-40C31EA6D0C4}">
      <dgm:prSet phldrT="[Text]"/>
      <dgm:spPr/>
      <dgm:t>
        <a:bodyPr/>
        <a:lstStyle/>
        <a:p>
          <a:r>
            <a:rPr lang="en-US" dirty="0">
              <a:latin typeface="Franklin Gothic Medium Cond" panose="020B0606030402020204" pitchFamily="34" charset="0"/>
            </a:rPr>
            <a:t>Medium:&gt;2-5cr</a:t>
          </a:r>
        </a:p>
      </dgm:t>
    </dgm:pt>
    <dgm:pt modelId="{B5AB23D7-1B0F-439A-B516-92EB0832C8D6}" type="parTrans" cxnId="{9EF91803-6532-4E9A-BED8-FA26FAF4A5DC}">
      <dgm:prSet/>
      <dgm:spPr/>
      <dgm:t>
        <a:bodyPr/>
        <a:lstStyle/>
        <a:p>
          <a:endParaRPr lang="en-US"/>
        </a:p>
      </dgm:t>
    </dgm:pt>
    <dgm:pt modelId="{526A19FF-737C-4E0A-AD47-8CE7CB9E5A7C}" type="sibTrans" cxnId="{9EF91803-6532-4E9A-BED8-FA26FAF4A5DC}">
      <dgm:prSet/>
      <dgm:spPr/>
      <dgm:t>
        <a:bodyPr/>
        <a:lstStyle/>
        <a:p>
          <a:endParaRPr lang="en-US"/>
        </a:p>
      </dgm:t>
    </dgm:pt>
    <dgm:pt modelId="{E62076D3-D4E2-41FB-AED2-3805750B73E7}" type="pres">
      <dgm:prSet presAssocID="{D36C383C-1C50-4DE2-BB73-81204AFCB1D9}" presName="linearFlow" presStyleCnt="0">
        <dgm:presLayoutVars>
          <dgm:dir/>
          <dgm:animLvl val="lvl"/>
          <dgm:resizeHandles/>
        </dgm:presLayoutVars>
      </dgm:prSet>
      <dgm:spPr/>
    </dgm:pt>
    <dgm:pt modelId="{2A346D3F-062C-4FB0-A459-D15BDB929258}" type="pres">
      <dgm:prSet presAssocID="{6687E6D3-FC08-476B-9E47-8502038B5458}" presName="compositeNode" presStyleCnt="0">
        <dgm:presLayoutVars>
          <dgm:bulletEnabled val="1"/>
        </dgm:presLayoutVars>
      </dgm:prSet>
      <dgm:spPr/>
    </dgm:pt>
    <dgm:pt modelId="{0BB3165C-CF5B-4DA2-A840-7368E12CC8D1}" type="pres">
      <dgm:prSet presAssocID="{6687E6D3-FC08-476B-9E47-8502038B5458}" presName="image" presStyleLbl="fgImgPlace1" presStyleIdx="0" presStyleCnt="2"/>
      <dgm:spPr>
        <a:blipFill rotWithShape="1">
          <a:blip xmlns:r="http://schemas.openxmlformats.org/officeDocument/2006/relationships" r:embed="rId1"/>
          <a:stretch>
            <a:fillRect/>
          </a:stretch>
        </a:blipFill>
      </dgm:spPr>
    </dgm:pt>
    <dgm:pt modelId="{6E6FCBF2-13E2-4559-99A4-EB73D1DE79CC}" type="pres">
      <dgm:prSet presAssocID="{6687E6D3-FC08-476B-9E47-8502038B5458}" presName="childNode" presStyleLbl="node1" presStyleIdx="0" presStyleCnt="2">
        <dgm:presLayoutVars>
          <dgm:bulletEnabled val="1"/>
        </dgm:presLayoutVars>
      </dgm:prSet>
      <dgm:spPr/>
    </dgm:pt>
    <dgm:pt modelId="{8990E600-5C73-4015-9626-EC0FD0BA5AAE}" type="pres">
      <dgm:prSet presAssocID="{6687E6D3-FC08-476B-9E47-8502038B5458}" presName="parentNode" presStyleLbl="revTx" presStyleIdx="0" presStyleCnt="2">
        <dgm:presLayoutVars>
          <dgm:chMax val="0"/>
          <dgm:bulletEnabled val="1"/>
        </dgm:presLayoutVars>
      </dgm:prSet>
      <dgm:spPr/>
    </dgm:pt>
    <dgm:pt modelId="{2387E3C5-B6F7-49C4-B0FE-76EB5B866743}" type="pres">
      <dgm:prSet presAssocID="{6CF7B21E-762B-450D-96C0-E38435079776}" presName="sibTrans" presStyleCnt="0"/>
      <dgm:spPr/>
    </dgm:pt>
    <dgm:pt modelId="{152D40F7-B6E8-4283-8E6A-AD11AC6DA4A2}" type="pres">
      <dgm:prSet presAssocID="{87DC24D4-86BC-4681-909E-B2E3B7EBB42D}" presName="compositeNode" presStyleCnt="0">
        <dgm:presLayoutVars>
          <dgm:bulletEnabled val="1"/>
        </dgm:presLayoutVars>
      </dgm:prSet>
      <dgm:spPr/>
    </dgm:pt>
    <dgm:pt modelId="{39DC820A-8BC6-4546-B5FF-46CE2A56CDEC}" type="pres">
      <dgm:prSet presAssocID="{87DC24D4-86BC-4681-909E-B2E3B7EBB42D}" presName="image" presStyleLbl="fgImgPlace1" presStyleIdx="1" presStyleCnt="2" custScaleY="92752"/>
      <dgm:spPr>
        <a:blipFill rotWithShape="1">
          <a:blip xmlns:r="http://schemas.openxmlformats.org/officeDocument/2006/relationships" r:embed="rId2"/>
          <a:stretch>
            <a:fillRect/>
          </a:stretch>
        </a:blipFill>
      </dgm:spPr>
    </dgm:pt>
    <dgm:pt modelId="{30D7434C-12EE-421A-A016-62C4899C1C4F}" type="pres">
      <dgm:prSet presAssocID="{87DC24D4-86BC-4681-909E-B2E3B7EBB42D}" presName="childNode" presStyleLbl="node1" presStyleIdx="1" presStyleCnt="2">
        <dgm:presLayoutVars>
          <dgm:bulletEnabled val="1"/>
        </dgm:presLayoutVars>
      </dgm:prSet>
      <dgm:spPr/>
    </dgm:pt>
    <dgm:pt modelId="{ACA015C2-922F-4BDC-8323-CEAA0C405EA2}" type="pres">
      <dgm:prSet presAssocID="{87DC24D4-86BC-4681-909E-B2E3B7EBB42D}" presName="parentNode" presStyleLbl="revTx" presStyleIdx="1" presStyleCnt="2">
        <dgm:presLayoutVars>
          <dgm:chMax val="0"/>
          <dgm:bulletEnabled val="1"/>
        </dgm:presLayoutVars>
      </dgm:prSet>
      <dgm:spPr/>
    </dgm:pt>
  </dgm:ptLst>
  <dgm:cxnLst>
    <dgm:cxn modelId="{D650C23E-86B9-4EC7-950C-77ECA4CA2A64}" srcId="{D36C383C-1C50-4DE2-BB73-81204AFCB1D9}" destId="{87DC24D4-86BC-4681-909E-B2E3B7EBB42D}" srcOrd="1" destOrd="0" parTransId="{28669A6C-027B-4E25-8D3F-A5D866BD81B2}" sibTransId="{A22820DD-1B75-4E93-81AA-75146340B66A}"/>
    <dgm:cxn modelId="{95E1090E-1F8A-4FFD-B3D7-7AAB7C902E28}" type="presOf" srcId="{2ACB954B-DD67-4F63-8689-40C31EA6D0C4}" destId="{30D7434C-12EE-421A-A016-62C4899C1C4F}" srcOrd="0" destOrd="2" presId="urn:microsoft.com/office/officeart/2005/8/layout/hList2"/>
    <dgm:cxn modelId="{3FD87435-1EF9-4496-B5C1-9541787A1FDF}" type="presOf" srcId="{B3F04CA4-216B-4FAA-A142-2E320EF82949}" destId="{6E6FCBF2-13E2-4559-99A4-EB73D1DE79CC}" srcOrd="0" destOrd="2" presId="urn:microsoft.com/office/officeart/2005/8/layout/hList2"/>
    <dgm:cxn modelId="{DF0E28BA-AA77-45AE-BFE1-53BA4E0710C2}" type="presOf" srcId="{8E451364-B52E-4758-8025-410688EF4BC9}" destId="{6E6FCBF2-13E2-4559-99A4-EB73D1DE79CC}" srcOrd="0" destOrd="0" presId="urn:microsoft.com/office/officeart/2005/8/layout/hList2"/>
    <dgm:cxn modelId="{E0D80FC4-C1D0-4FC0-BB25-0A1CCE132116}" srcId="{6687E6D3-FC08-476B-9E47-8502038B5458}" destId="{8E451364-B52E-4758-8025-410688EF4BC9}" srcOrd="0" destOrd="0" parTransId="{8FC99FF1-E30E-4351-818D-BD2B8B7E978D}" sibTransId="{85B0417E-7B24-4423-AA95-DC202E53F3F7}"/>
    <dgm:cxn modelId="{6E1BEB89-1097-4A02-8878-06BC2860613A}" type="presOf" srcId="{5A557A68-2091-4C24-B692-B515E1D3FCE8}" destId="{30D7434C-12EE-421A-A016-62C4899C1C4F}" srcOrd="0" destOrd="0" presId="urn:microsoft.com/office/officeart/2005/8/layout/hList2"/>
    <dgm:cxn modelId="{7AB8C55C-9039-47C4-913F-624596E9BFC6}" srcId="{87DC24D4-86BC-4681-909E-B2E3B7EBB42D}" destId="{5A557A68-2091-4C24-B692-B515E1D3FCE8}" srcOrd="0" destOrd="0" parTransId="{3BCE0648-D14F-40E5-B0B9-0F005F420B0A}" sibTransId="{A0747978-1C08-4E09-A117-1AF88926C311}"/>
    <dgm:cxn modelId="{905F0FDE-03C3-4AC9-96EB-9A69B67D7CE0}" srcId="{6687E6D3-FC08-476B-9E47-8502038B5458}" destId="{B3F04CA4-216B-4FAA-A142-2E320EF82949}" srcOrd="2" destOrd="0" parTransId="{566FF848-9923-4F66-ACAF-D12D384FC1BB}" sibTransId="{F2729A5B-D702-4811-B86D-AFBEFEEFE906}"/>
    <dgm:cxn modelId="{37AFA405-15E3-4EFB-8B81-31876CA74BA0}" srcId="{6687E6D3-FC08-476B-9E47-8502038B5458}" destId="{41E4250A-ACC6-4ABC-96B7-1CCF874D44F7}" srcOrd="1" destOrd="0" parTransId="{A2680637-86C9-4389-B5F0-791A3648AA5F}" sibTransId="{A0027E8A-3687-4163-9887-041E84EE4850}"/>
    <dgm:cxn modelId="{20BD3A1C-9A51-4CBD-B6ED-36910E8753E2}" type="presOf" srcId="{D36C383C-1C50-4DE2-BB73-81204AFCB1D9}" destId="{E62076D3-D4E2-41FB-AED2-3805750B73E7}" srcOrd="0" destOrd="0" presId="urn:microsoft.com/office/officeart/2005/8/layout/hList2"/>
    <dgm:cxn modelId="{134D1831-9DB4-48B4-896E-1886C7C5EF09}" type="presOf" srcId="{6687E6D3-FC08-476B-9E47-8502038B5458}" destId="{8990E600-5C73-4015-9626-EC0FD0BA5AAE}" srcOrd="0" destOrd="0" presId="urn:microsoft.com/office/officeart/2005/8/layout/hList2"/>
    <dgm:cxn modelId="{9EF91803-6532-4E9A-BED8-FA26FAF4A5DC}" srcId="{87DC24D4-86BC-4681-909E-B2E3B7EBB42D}" destId="{2ACB954B-DD67-4F63-8689-40C31EA6D0C4}" srcOrd="2" destOrd="0" parTransId="{B5AB23D7-1B0F-439A-B516-92EB0832C8D6}" sibTransId="{526A19FF-737C-4E0A-AD47-8CE7CB9E5A7C}"/>
    <dgm:cxn modelId="{918EF82E-699E-4955-8F7B-C04237517201}" type="presOf" srcId="{252441A2-30C0-4F5E-8B4D-D78A5B2B8614}" destId="{30D7434C-12EE-421A-A016-62C4899C1C4F}" srcOrd="0" destOrd="1" presId="urn:microsoft.com/office/officeart/2005/8/layout/hList2"/>
    <dgm:cxn modelId="{F81E6857-B1A0-4F72-B21D-359AD0069FC2}" type="presOf" srcId="{87DC24D4-86BC-4681-909E-B2E3B7EBB42D}" destId="{ACA015C2-922F-4BDC-8323-CEAA0C405EA2}" srcOrd="0" destOrd="0" presId="urn:microsoft.com/office/officeart/2005/8/layout/hList2"/>
    <dgm:cxn modelId="{241E3D1A-7E06-4B02-AA01-B27B956F0F36}" srcId="{87DC24D4-86BC-4681-909E-B2E3B7EBB42D}" destId="{252441A2-30C0-4F5E-8B4D-D78A5B2B8614}" srcOrd="1" destOrd="0" parTransId="{AAC7F963-45CB-4107-9635-18FF37ABBF68}" sibTransId="{4B2D75A0-F1E5-4960-8F49-1E2A0906C5FF}"/>
    <dgm:cxn modelId="{D31B3707-C722-495C-857D-5134A0DD9E35}" type="presOf" srcId="{41E4250A-ACC6-4ABC-96B7-1CCF874D44F7}" destId="{6E6FCBF2-13E2-4559-99A4-EB73D1DE79CC}" srcOrd="0" destOrd="1" presId="urn:microsoft.com/office/officeart/2005/8/layout/hList2"/>
    <dgm:cxn modelId="{4F1709AA-1093-43A7-8852-633E9BA9EAD1}" srcId="{D36C383C-1C50-4DE2-BB73-81204AFCB1D9}" destId="{6687E6D3-FC08-476B-9E47-8502038B5458}" srcOrd="0" destOrd="0" parTransId="{06CA763A-7542-4BFF-9254-A7F66E00F656}" sibTransId="{6CF7B21E-762B-450D-96C0-E38435079776}"/>
    <dgm:cxn modelId="{2F483FDF-9C52-4ABB-89C4-2F27F666038A}" type="presParOf" srcId="{E62076D3-D4E2-41FB-AED2-3805750B73E7}" destId="{2A346D3F-062C-4FB0-A459-D15BDB929258}" srcOrd="0" destOrd="0" presId="urn:microsoft.com/office/officeart/2005/8/layout/hList2"/>
    <dgm:cxn modelId="{E8FFC923-7CBA-4F08-81F8-85A5CC0DE68B}" type="presParOf" srcId="{2A346D3F-062C-4FB0-A459-D15BDB929258}" destId="{0BB3165C-CF5B-4DA2-A840-7368E12CC8D1}" srcOrd="0" destOrd="0" presId="urn:microsoft.com/office/officeart/2005/8/layout/hList2"/>
    <dgm:cxn modelId="{7C6AFBC3-91D7-4FD6-BC30-A813377BDCE9}" type="presParOf" srcId="{2A346D3F-062C-4FB0-A459-D15BDB929258}" destId="{6E6FCBF2-13E2-4559-99A4-EB73D1DE79CC}" srcOrd="1" destOrd="0" presId="urn:microsoft.com/office/officeart/2005/8/layout/hList2"/>
    <dgm:cxn modelId="{8EE15F3D-1350-4557-98D9-1D26D73AC35F}" type="presParOf" srcId="{2A346D3F-062C-4FB0-A459-D15BDB929258}" destId="{8990E600-5C73-4015-9626-EC0FD0BA5AAE}" srcOrd="2" destOrd="0" presId="urn:microsoft.com/office/officeart/2005/8/layout/hList2"/>
    <dgm:cxn modelId="{74F65B86-C7B8-49F9-90C3-7DE83D04940D}" type="presParOf" srcId="{E62076D3-D4E2-41FB-AED2-3805750B73E7}" destId="{2387E3C5-B6F7-49C4-B0FE-76EB5B866743}" srcOrd="1" destOrd="0" presId="urn:microsoft.com/office/officeart/2005/8/layout/hList2"/>
    <dgm:cxn modelId="{A34D9F42-ACDC-4941-A058-A81660FA4070}" type="presParOf" srcId="{E62076D3-D4E2-41FB-AED2-3805750B73E7}" destId="{152D40F7-B6E8-4283-8E6A-AD11AC6DA4A2}" srcOrd="2" destOrd="0" presId="urn:microsoft.com/office/officeart/2005/8/layout/hList2"/>
    <dgm:cxn modelId="{BA95E371-04C2-4CF4-83BA-9D7C2A0F3B0D}" type="presParOf" srcId="{152D40F7-B6E8-4283-8E6A-AD11AC6DA4A2}" destId="{39DC820A-8BC6-4546-B5FF-46CE2A56CDEC}" srcOrd="0" destOrd="0" presId="urn:microsoft.com/office/officeart/2005/8/layout/hList2"/>
    <dgm:cxn modelId="{A7628315-497B-4B75-81B7-A44B9C0333D3}" type="presParOf" srcId="{152D40F7-B6E8-4283-8E6A-AD11AC6DA4A2}" destId="{30D7434C-12EE-421A-A016-62C4899C1C4F}" srcOrd="1" destOrd="0" presId="urn:microsoft.com/office/officeart/2005/8/layout/hList2"/>
    <dgm:cxn modelId="{5A5002B0-C995-4333-9719-67E70F1BA329}" type="presParOf" srcId="{152D40F7-B6E8-4283-8E6A-AD11AC6DA4A2}" destId="{ACA015C2-922F-4BDC-8323-CEAA0C405EA2}"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AD9A598-2C3D-42E0-A0D0-1B5FA2C0246D}" type="doc">
      <dgm:prSet loTypeId="urn:microsoft.com/office/officeart/2005/8/layout/vList4" loCatId="list" qsTypeId="urn:microsoft.com/office/officeart/2005/8/quickstyle/simple1" qsCatId="simple" csTypeId="urn:microsoft.com/office/officeart/2005/8/colors/accent3_2" csCatId="accent3" phldr="1"/>
      <dgm:spPr/>
      <dgm:t>
        <a:bodyPr/>
        <a:lstStyle/>
        <a:p>
          <a:endParaRPr lang="en-US"/>
        </a:p>
      </dgm:t>
    </dgm:pt>
    <dgm:pt modelId="{9283D868-76CC-4A1A-B58B-B2B16FC0A2F5}">
      <dgm:prSet phldrT="[Text]"/>
      <dgm:spPr/>
      <dgm:t>
        <a:bodyPr/>
        <a:lstStyle/>
        <a:p>
          <a:r>
            <a:rPr lang="en-US" dirty="0" err="1">
              <a:latin typeface="Franklin Gothic Medium Cond" panose="020B0606030402020204" pitchFamily="34" charset="0"/>
            </a:rPr>
            <a:t>Agri</a:t>
          </a:r>
          <a:endParaRPr lang="en-US" dirty="0">
            <a:latin typeface="Franklin Gothic Medium Cond" panose="020B0606030402020204" pitchFamily="34" charset="0"/>
          </a:endParaRPr>
        </a:p>
      </dgm:t>
    </dgm:pt>
    <dgm:pt modelId="{F442CBEF-B057-41DA-B502-B2E28D8C13D1}" type="parTrans" cxnId="{3072D77D-DB23-48B4-9ED0-EFAA7D947D7A}">
      <dgm:prSet/>
      <dgm:spPr/>
      <dgm:t>
        <a:bodyPr/>
        <a:lstStyle/>
        <a:p>
          <a:endParaRPr lang="en-US"/>
        </a:p>
      </dgm:t>
    </dgm:pt>
    <dgm:pt modelId="{B3AF0806-A8BA-44E3-831F-75FDD4E6CFCF}" type="sibTrans" cxnId="{3072D77D-DB23-48B4-9ED0-EFAA7D947D7A}">
      <dgm:prSet/>
      <dgm:spPr/>
      <dgm:t>
        <a:bodyPr/>
        <a:lstStyle/>
        <a:p>
          <a:endParaRPr lang="en-US"/>
        </a:p>
      </dgm:t>
    </dgm:pt>
    <dgm:pt modelId="{55D7B0E7-9C35-40E1-BA61-1499B5AE2943}">
      <dgm:prSet phldrT="[Text]"/>
      <dgm:spPr/>
      <dgm:t>
        <a:bodyPr/>
        <a:lstStyle/>
        <a:p>
          <a:r>
            <a:rPr lang="en-US" dirty="0">
              <a:latin typeface="Franklin Gothic Medium Cond" panose="020B0606030402020204" pitchFamily="34" charset="0"/>
            </a:rPr>
            <a:t>Rs.20 lakh  out of Rs.25 lakh home in  other areas</a:t>
          </a:r>
        </a:p>
      </dgm:t>
    </dgm:pt>
    <dgm:pt modelId="{20D326B0-21E2-4043-95AE-0A63A66FECA2}" type="parTrans" cxnId="{95FD98E2-2E30-4E58-A6C2-11C26D9E5449}">
      <dgm:prSet/>
      <dgm:spPr/>
      <dgm:t>
        <a:bodyPr/>
        <a:lstStyle/>
        <a:p>
          <a:endParaRPr lang="en-US"/>
        </a:p>
      </dgm:t>
    </dgm:pt>
    <dgm:pt modelId="{3D034436-8421-4F53-8260-DA9336316CFE}" type="sibTrans" cxnId="{95FD98E2-2E30-4E58-A6C2-11C26D9E5449}">
      <dgm:prSet/>
      <dgm:spPr/>
      <dgm:t>
        <a:bodyPr/>
        <a:lstStyle/>
        <a:p>
          <a:endParaRPr lang="en-US"/>
        </a:p>
      </dgm:t>
    </dgm:pt>
    <dgm:pt modelId="{F003DCDC-86FA-4F3D-A834-E2F58DA51289}">
      <dgm:prSet phldrT="[Text]"/>
      <dgm:spPr/>
      <dgm:t>
        <a:bodyPr/>
        <a:lstStyle/>
        <a:p>
          <a:r>
            <a:rPr lang="en-US" dirty="0">
              <a:latin typeface="Franklin Gothic Medium Cond" panose="020B0606030402020204" pitchFamily="34" charset="0"/>
            </a:rPr>
            <a:t>Rs. 28 lakh out of Rs. 35 lakh home In Metro (10Lakh/&gt;)</a:t>
          </a:r>
        </a:p>
      </dgm:t>
    </dgm:pt>
    <dgm:pt modelId="{04851E4D-E6E8-43A7-8D45-3C83C3A14E62}" type="parTrans" cxnId="{31405589-3460-4501-B7F0-8127FF90DA48}">
      <dgm:prSet/>
      <dgm:spPr/>
      <dgm:t>
        <a:bodyPr/>
        <a:lstStyle/>
        <a:p>
          <a:endParaRPr lang="en-US"/>
        </a:p>
      </dgm:t>
    </dgm:pt>
    <dgm:pt modelId="{4DD6208E-C22C-44FE-A1DF-A604C55EBEFD}" type="sibTrans" cxnId="{31405589-3460-4501-B7F0-8127FF90DA48}">
      <dgm:prSet/>
      <dgm:spPr/>
      <dgm:t>
        <a:bodyPr/>
        <a:lstStyle/>
        <a:p>
          <a:endParaRPr lang="en-US"/>
        </a:p>
      </dgm:t>
    </dgm:pt>
    <dgm:pt modelId="{806EAC0E-B69B-4D3E-90F2-FCA316CBF113}">
      <dgm:prSet phldrT="[Text]"/>
      <dgm:spPr/>
      <dgm:t>
        <a:bodyPr/>
        <a:lstStyle/>
        <a:p>
          <a:r>
            <a:rPr lang="en-US" dirty="0">
              <a:latin typeface="Franklin Gothic Medium Cond" panose="020B0606030402020204" pitchFamily="34" charset="0"/>
            </a:rPr>
            <a:t>Home repairs, slum rehab etc. eligible with similar caveats</a:t>
          </a:r>
        </a:p>
      </dgm:t>
    </dgm:pt>
    <dgm:pt modelId="{93292BFD-5CC0-4B10-B07F-4FE066024C25}" type="parTrans" cxnId="{D6CB3A40-1089-488C-B4FE-D17F645F0915}">
      <dgm:prSet/>
      <dgm:spPr/>
      <dgm:t>
        <a:bodyPr/>
        <a:lstStyle/>
        <a:p>
          <a:endParaRPr lang="en-US"/>
        </a:p>
      </dgm:t>
    </dgm:pt>
    <dgm:pt modelId="{2288AC46-A111-4BA4-A8E0-25CA1F143C52}" type="sibTrans" cxnId="{D6CB3A40-1089-488C-B4FE-D17F645F0915}">
      <dgm:prSet/>
      <dgm:spPr/>
      <dgm:t>
        <a:bodyPr/>
        <a:lstStyle/>
        <a:p>
          <a:endParaRPr lang="en-US"/>
        </a:p>
      </dgm:t>
    </dgm:pt>
    <dgm:pt modelId="{1B6826B6-FB3B-4B5C-9374-82E6106F782D}">
      <dgm:prSet phldrT="[Text]"/>
      <dgm:spPr/>
      <dgm:t>
        <a:bodyPr/>
        <a:lstStyle/>
        <a:p>
          <a:r>
            <a:rPr lang="en-US" dirty="0">
              <a:latin typeface="Franklin Gothic Medium Cond" panose="020B0606030402020204" pitchFamily="34" charset="0"/>
            </a:rPr>
            <a:t>Export credit</a:t>
          </a:r>
        </a:p>
      </dgm:t>
    </dgm:pt>
    <dgm:pt modelId="{7178D841-F319-4131-9437-8BCA883D87BD}" type="parTrans" cxnId="{387AAFA8-E95B-4281-913E-DFBBDCD002FB}">
      <dgm:prSet/>
      <dgm:spPr/>
      <dgm:t>
        <a:bodyPr/>
        <a:lstStyle/>
        <a:p>
          <a:endParaRPr lang="en-US"/>
        </a:p>
      </dgm:t>
    </dgm:pt>
    <dgm:pt modelId="{485277ED-F9C1-4B12-ACC1-DFE69889F98A}" type="sibTrans" cxnId="{387AAFA8-E95B-4281-913E-DFBBDCD002FB}">
      <dgm:prSet/>
      <dgm:spPr/>
      <dgm:t>
        <a:bodyPr/>
        <a:lstStyle/>
        <a:p>
          <a:endParaRPr lang="en-US"/>
        </a:p>
      </dgm:t>
    </dgm:pt>
    <dgm:pt modelId="{7F3AA9F4-C488-4C49-8C13-E1D98F253177}">
      <dgm:prSet phldrT="[Text]"/>
      <dgm:spPr/>
      <dgm:t>
        <a:bodyPr/>
        <a:lstStyle/>
        <a:p>
          <a:r>
            <a:rPr lang="en-US" dirty="0">
              <a:latin typeface="Franklin Gothic Medium Cond" panose="020B0606030402020204" pitchFamily="34" charset="0"/>
            </a:rPr>
            <a:t>100 cr. Turnover</a:t>
          </a:r>
        </a:p>
      </dgm:t>
    </dgm:pt>
    <dgm:pt modelId="{F6CBE928-E8D9-4DD3-9809-AC976CEF4219}" type="parTrans" cxnId="{B688282D-BD02-438B-9D95-06765028381A}">
      <dgm:prSet/>
      <dgm:spPr/>
      <dgm:t>
        <a:bodyPr/>
        <a:lstStyle/>
        <a:p>
          <a:endParaRPr lang="en-US"/>
        </a:p>
      </dgm:t>
    </dgm:pt>
    <dgm:pt modelId="{21AD54BB-CF5E-4DF8-A2AC-9DEBC4D1985D}" type="sibTrans" cxnId="{B688282D-BD02-438B-9D95-06765028381A}">
      <dgm:prSet/>
      <dgm:spPr/>
      <dgm:t>
        <a:bodyPr/>
        <a:lstStyle/>
        <a:p>
          <a:endParaRPr lang="en-US"/>
        </a:p>
      </dgm:t>
    </dgm:pt>
    <dgm:pt modelId="{6168849A-8AC6-46DB-9B16-E5F48EC1ACA5}">
      <dgm:prSet phldrT="[Text]"/>
      <dgm:spPr/>
      <dgm:t>
        <a:bodyPr/>
        <a:lstStyle/>
        <a:p>
          <a:r>
            <a:rPr lang="en-US" dirty="0">
              <a:latin typeface="Franklin Gothic Medium Cond" panose="020B0606030402020204" pitchFamily="34" charset="0"/>
            </a:rPr>
            <a:t>Max. 2% for SCB and FB(20/&gt;Branches)</a:t>
          </a:r>
        </a:p>
      </dgm:t>
    </dgm:pt>
    <dgm:pt modelId="{CBDB67B8-EA28-45F1-9B71-6296FFBCEF68}" type="parTrans" cxnId="{76CD4493-F5DC-4419-AF1E-BFE237797F63}">
      <dgm:prSet/>
      <dgm:spPr/>
      <dgm:t>
        <a:bodyPr/>
        <a:lstStyle/>
        <a:p>
          <a:endParaRPr lang="en-US"/>
        </a:p>
      </dgm:t>
    </dgm:pt>
    <dgm:pt modelId="{D8C615D3-AAEC-4ACE-90C8-122545CCE46B}" type="sibTrans" cxnId="{76CD4493-F5DC-4419-AF1E-BFE237797F63}">
      <dgm:prSet/>
      <dgm:spPr/>
      <dgm:t>
        <a:bodyPr/>
        <a:lstStyle/>
        <a:p>
          <a:endParaRPr lang="en-US"/>
        </a:p>
      </dgm:t>
    </dgm:pt>
    <dgm:pt modelId="{7E8212E5-D4F5-46EF-AC20-E13126D55497}">
      <dgm:prSet phldrT="[Text]"/>
      <dgm:spPr/>
      <dgm:t>
        <a:bodyPr/>
        <a:lstStyle/>
        <a:p>
          <a:r>
            <a:rPr lang="en-US" dirty="0">
              <a:latin typeface="Franklin Gothic Medium Cond" panose="020B0606030402020204" pitchFamily="34" charset="0"/>
            </a:rPr>
            <a:t>Housing</a:t>
          </a:r>
        </a:p>
      </dgm:t>
    </dgm:pt>
    <dgm:pt modelId="{438FC18E-CB00-4668-BC7F-B6B3AE6EB318}" type="parTrans" cxnId="{8C0AA22A-F773-4B6D-8361-3A9024C98D40}">
      <dgm:prSet/>
      <dgm:spPr/>
      <dgm:t>
        <a:bodyPr/>
        <a:lstStyle/>
        <a:p>
          <a:endParaRPr lang="en-US"/>
        </a:p>
      </dgm:t>
    </dgm:pt>
    <dgm:pt modelId="{BC6B7FC8-D5FC-4D12-A186-CA714892525E}" type="sibTrans" cxnId="{8C0AA22A-F773-4B6D-8361-3A9024C98D40}">
      <dgm:prSet/>
      <dgm:spPr/>
      <dgm:t>
        <a:bodyPr/>
        <a:lstStyle/>
        <a:p>
          <a:endParaRPr lang="en-US"/>
        </a:p>
      </dgm:t>
    </dgm:pt>
    <dgm:pt modelId="{5D686847-E709-48B5-B983-CF2755A91FF6}">
      <dgm:prSet phldrT="[Text]"/>
      <dgm:spPr/>
      <dgm:t>
        <a:bodyPr/>
        <a:lstStyle/>
        <a:p>
          <a:r>
            <a:rPr lang="en-US" dirty="0">
              <a:latin typeface="Franklin Gothic Medium Cond" panose="020B0606030402020204" pitchFamily="34" charset="0"/>
            </a:rPr>
            <a:t>Apart from farmers/KCC</a:t>
          </a:r>
        </a:p>
      </dgm:t>
    </dgm:pt>
    <dgm:pt modelId="{B352A54D-FB57-4CA4-85B9-1362169A1D59}" type="parTrans" cxnId="{9510F808-ECE9-494C-A741-E7316CD686DB}">
      <dgm:prSet/>
      <dgm:spPr/>
      <dgm:t>
        <a:bodyPr/>
        <a:lstStyle/>
        <a:p>
          <a:endParaRPr lang="en-US"/>
        </a:p>
      </dgm:t>
    </dgm:pt>
    <dgm:pt modelId="{2FBA5649-5B99-4DE0-AD97-6ED5B72989B5}" type="sibTrans" cxnId="{9510F808-ECE9-494C-A741-E7316CD686DB}">
      <dgm:prSet/>
      <dgm:spPr/>
      <dgm:t>
        <a:bodyPr/>
        <a:lstStyle/>
        <a:p>
          <a:endParaRPr lang="en-US"/>
        </a:p>
      </dgm:t>
    </dgm:pt>
    <dgm:pt modelId="{9B86EF93-8FF0-4362-8297-9B702B9A5388}">
      <dgm:prSet phldrT="[Text]"/>
      <dgm:spPr/>
      <dgm:t>
        <a:bodyPr/>
        <a:lstStyle/>
        <a:p>
          <a:r>
            <a:rPr lang="en-US" dirty="0">
              <a:latin typeface="Franklin Gothic Medium Cond" panose="020B0606030402020204" pitchFamily="34" charset="0"/>
            </a:rPr>
            <a:t>Soil conservation, watershed</a:t>
          </a:r>
        </a:p>
      </dgm:t>
    </dgm:pt>
    <dgm:pt modelId="{9CF08DE0-B18F-4D6D-A4AB-F711E0AF889B}" type="parTrans" cxnId="{14B6F3E1-37CB-4D73-9489-D6CE2DA1A133}">
      <dgm:prSet/>
      <dgm:spPr/>
      <dgm:t>
        <a:bodyPr/>
        <a:lstStyle/>
        <a:p>
          <a:endParaRPr lang="en-US"/>
        </a:p>
      </dgm:t>
    </dgm:pt>
    <dgm:pt modelId="{C620D866-0A21-495A-A661-354F02199E8A}" type="sibTrans" cxnId="{14B6F3E1-37CB-4D73-9489-D6CE2DA1A133}">
      <dgm:prSet/>
      <dgm:spPr/>
      <dgm:t>
        <a:bodyPr/>
        <a:lstStyle/>
        <a:p>
          <a:endParaRPr lang="en-US"/>
        </a:p>
      </dgm:t>
    </dgm:pt>
    <dgm:pt modelId="{9FD73D44-62A3-49D2-9849-CB01B0405519}">
      <dgm:prSet phldrT="[Text]"/>
      <dgm:spPr/>
      <dgm:t>
        <a:bodyPr/>
        <a:lstStyle/>
        <a:p>
          <a:r>
            <a:rPr lang="en-US" dirty="0" err="1">
              <a:latin typeface="Franklin Gothic Medium Cond" panose="020B0606030402020204" pitchFamily="34" charset="0"/>
            </a:rPr>
            <a:t>Vermi</a:t>
          </a:r>
          <a:r>
            <a:rPr lang="en-US" dirty="0">
              <a:latin typeface="Franklin Gothic Medium Cond" panose="020B0606030402020204" pitchFamily="34" charset="0"/>
            </a:rPr>
            <a:t> compost, </a:t>
          </a:r>
          <a:r>
            <a:rPr lang="en-US" dirty="0" err="1">
              <a:latin typeface="Franklin Gothic Medium Cond" panose="020B0606030402020204" pitchFamily="34" charset="0"/>
            </a:rPr>
            <a:t>bioferti</a:t>
          </a:r>
          <a:r>
            <a:rPr lang="en-US" dirty="0">
              <a:latin typeface="Franklin Gothic Medium Cond" panose="020B0606030402020204" pitchFamily="34" charset="0"/>
            </a:rPr>
            <a:t>/</a:t>
          </a:r>
          <a:r>
            <a:rPr lang="en-US" dirty="0" err="1">
              <a:latin typeface="Franklin Gothic Medium Cond" panose="020B0606030402020204" pitchFamily="34" charset="0"/>
            </a:rPr>
            <a:t>pesti</a:t>
          </a:r>
          <a:r>
            <a:rPr lang="en-US" dirty="0">
              <a:latin typeface="Franklin Gothic Medium Cond" panose="020B0606030402020204" pitchFamily="34" charset="0"/>
            </a:rPr>
            <a:t>; seed production (but max Rs.100 cr)</a:t>
          </a:r>
        </a:p>
      </dgm:t>
    </dgm:pt>
    <dgm:pt modelId="{230A05D5-6C75-4D23-BA4F-58B267987C8C}" type="parTrans" cxnId="{FC61014F-9F4E-4327-AE1F-4BFF5813BBD5}">
      <dgm:prSet/>
      <dgm:spPr/>
      <dgm:t>
        <a:bodyPr/>
        <a:lstStyle/>
        <a:p>
          <a:endParaRPr lang="en-US"/>
        </a:p>
      </dgm:t>
    </dgm:pt>
    <dgm:pt modelId="{DE97C946-458F-4C00-BDA7-DBF9CF31354D}" type="sibTrans" cxnId="{FC61014F-9F4E-4327-AE1F-4BFF5813BBD5}">
      <dgm:prSet/>
      <dgm:spPr/>
      <dgm:t>
        <a:bodyPr/>
        <a:lstStyle/>
        <a:p>
          <a:endParaRPr lang="en-US"/>
        </a:p>
      </dgm:t>
    </dgm:pt>
    <dgm:pt modelId="{FB0ED47D-FAEF-4B73-BC40-CFE6C25B6A06}">
      <dgm:prSet phldrT="[Text]"/>
      <dgm:spPr/>
      <dgm:t>
        <a:bodyPr/>
        <a:lstStyle/>
        <a:p>
          <a:r>
            <a:rPr lang="en-US" dirty="0">
              <a:latin typeface="Franklin Gothic Medium Cond" panose="020B0606030402020204" pitchFamily="34" charset="0"/>
            </a:rPr>
            <a:t>Cooperative societies, food processing, PACS, MFI, RIDF (NABAD)</a:t>
          </a:r>
        </a:p>
      </dgm:t>
    </dgm:pt>
    <dgm:pt modelId="{224A5F21-CEE2-4588-B622-43ADDE61BAC5}" type="parTrans" cxnId="{A4727656-8D24-453F-8EE5-7DA9C8D65EF2}">
      <dgm:prSet/>
      <dgm:spPr/>
      <dgm:t>
        <a:bodyPr/>
        <a:lstStyle/>
        <a:p>
          <a:endParaRPr lang="en-US"/>
        </a:p>
      </dgm:t>
    </dgm:pt>
    <dgm:pt modelId="{30B7CEF4-C1A2-4689-94CB-8CB7F7A52FF5}" type="sibTrans" cxnId="{A4727656-8D24-453F-8EE5-7DA9C8D65EF2}">
      <dgm:prSet/>
      <dgm:spPr/>
      <dgm:t>
        <a:bodyPr/>
        <a:lstStyle/>
        <a:p>
          <a:endParaRPr lang="en-US"/>
        </a:p>
      </dgm:t>
    </dgm:pt>
    <dgm:pt modelId="{177DDC55-4404-44D8-BCC2-B89273CD446C}" type="pres">
      <dgm:prSet presAssocID="{7AD9A598-2C3D-42E0-A0D0-1B5FA2C0246D}" presName="linear" presStyleCnt="0">
        <dgm:presLayoutVars>
          <dgm:dir/>
          <dgm:resizeHandles val="exact"/>
        </dgm:presLayoutVars>
      </dgm:prSet>
      <dgm:spPr/>
    </dgm:pt>
    <dgm:pt modelId="{E8786FCE-7617-44B3-A8F4-AE52FC92C555}" type="pres">
      <dgm:prSet presAssocID="{9283D868-76CC-4A1A-B58B-B2B16FC0A2F5}" presName="comp" presStyleCnt="0"/>
      <dgm:spPr/>
    </dgm:pt>
    <dgm:pt modelId="{4189BEAD-9F7B-4E03-ADB4-70C245219284}" type="pres">
      <dgm:prSet presAssocID="{9283D868-76CC-4A1A-B58B-B2B16FC0A2F5}" presName="box" presStyleLbl="node1" presStyleIdx="0" presStyleCnt="3"/>
      <dgm:spPr/>
    </dgm:pt>
    <dgm:pt modelId="{9C2AEC29-F5D9-47D7-A65A-EDC6EC254E5B}" type="pres">
      <dgm:prSet presAssocID="{9283D868-76CC-4A1A-B58B-B2B16FC0A2F5}" presName="img" presStyleLbl="fgImgPlace1" presStyleIdx="0" presStyleCnt="3"/>
      <dgm:spPr>
        <a:blipFill rotWithShape="1">
          <a:blip xmlns:r="http://schemas.openxmlformats.org/officeDocument/2006/relationships" r:embed="rId1"/>
          <a:stretch>
            <a:fillRect/>
          </a:stretch>
        </a:blipFill>
      </dgm:spPr>
    </dgm:pt>
    <dgm:pt modelId="{F5B95746-F734-46B6-84C8-1B37A5CE9057}" type="pres">
      <dgm:prSet presAssocID="{9283D868-76CC-4A1A-B58B-B2B16FC0A2F5}" presName="text" presStyleLbl="node1" presStyleIdx="0" presStyleCnt="3">
        <dgm:presLayoutVars>
          <dgm:bulletEnabled val="1"/>
        </dgm:presLayoutVars>
      </dgm:prSet>
      <dgm:spPr/>
    </dgm:pt>
    <dgm:pt modelId="{AF45B39F-D33C-4D3B-9047-DB475A9E4A36}" type="pres">
      <dgm:prSet presAssocID="{B3AF0806-A8BA-44E3-831F-75FDD4E6CFCF}" presName="spacer" presStyleCnt="0"/>
      <dgm:spPr/>
    </dgm:pt>
    <dgm:pt modelId="{6783222B-91B6-4B4A-8C7B-68A1B8DA47AF}" type="pres">
      <dgm:prSet presAssocID="{7E8212E5-D4F5-46EF-AC20-E13126D55497}" presName="comp" presStyleCnt="0"/>
      <dgm:spPr/>
    </dgm:pt>
    <dgm:pt modelId="{CEBF73DB-1C51-494D-9830-0595F875C47A}" type="pres">
      <dgm:prSet presAssocID="{7E8212E5-D4F5-46EF-AC20-E13126D55497}" presName="box" presStyleLbl="node1" presStyleIdx="1" presStyleCnt="3"/>
      <dgm:spPr/>
    </dgm:pt>
    <dgm:pt modelId="{F42118A7-16B7-4392-8638-7E4D2286FEDC}" type="pres">
      <dgm:prSet presAssocID="{7E8212E5-D4F5-46EF-AC20-E13126D55497}" presName="img" presStyleLbl="fgImgPlace1" presStyleIdx="1" presStyleCnt="3"/>
      <dgm:spPr>
        <a:blipFill rotWithShape="1">
          <a:blip xmlns:r="http://schemas.openxmlformats.org/officeDocument/2006/relationships" r:embed="rId2"/>
          <a:stretch>
            <a:fillRect/>
          </a:stretch>
        </a:blipFill>
      </dgm:spPr>
    </dgm:pt>
    <dgm:pt modelId="{B69E7134-E67D-4E49-929D-FD64A597410D}" type="pres">
      <dgm:prSet presAssocID="{7E8212E5-D4F5-46EF-AC20-E13126D55497}" presName="text" presStyleLbl="node1" presStyleIdx="1" presStyleCnt="3">
        <dgm:presLayoutVars>
          <dgm:bulletEnabled val="1"/>
        </dgm:presLayoutVars>
      </dgm:prSet>
      <dgm:spPr/>
    </dgm:pt>
    <dgm:pt modelId="{C947EE67-B375-4059-AE79-D15600C64639}" type="pres">
      <dgm:prSet presAssocID="{BC6B7FC8-D5FC-4D12-A186-CA714892525E}" presName="spacer" presStyleCnt="0"/>
      <dgm:spPr/>
    </dgm:pt>
    <dgm:pt modelId="{8B2A487A-60E2-4EC3-A869-2F08D8184A4D}" type="pres">
      <dgm:prSet presAssocID="{1B6826B6-FB3B-4B5C-9374-82E6106F782D}" presName="comp" presStyleCnt="0"/>
      <dgm:spPr/>
    </dgm:pt>
    <dgm:pt modelId="{4E000677-4F10-4AFC-AEB0-4F0ED0421376}" type="pres">
      <dgm:prSet presAssocID="{1B6826B6-FB3B-4B5C-9374-82E6106F782D}" presName="box" presStyleLbl="node1" presStyleIdx="2" presStyleCnt="3"/>
      <dgm:spPr/>
    </dgm:pt>
    <dgm:pt modelId="{77F5F959-257C-47F9-888F-A5C710F60CB8}" type="pres">
      <dgm:prSet presAssocID="{1B6826B6-FB3B-4B5C-9374-82E6106F782D}" presName="img" presStyleLbl="fgImgPlace1" presStyleIdx="2" presStyleCnt="3"/>
      <dgm:spPr>
        <a:blipFill rotWithShape="1">
          <a:blip xmlns:r="http://schemas.openxmlformats.org/officeDocument/2006/relationships" r:embed="rId3"/>
          <a:stretch>
            <a:fillRect/>
          </a:stretch>
        </a:blipFill>
      </dgm:spPr>
    </dgm:pt>
    <dgm:pt modelId="{3E3AFBFF-07DE-4E0E-9328-87A6BB361837}" type="pres">
      <dgm:prSet presAssocID="{1B6826B6-FB3B-4B5C-9374-82E6106F782D}" presName="text" presStyleLbl="node1" presStyleIdx="2" presStyleCnt="3">
        <dgm:presLayoutVars>
          <dgm:bulletEnabled val="1"/>
        </dgm:presLayoutVars>
      </dgm:prSet>
      <dgm:spPr/>
    </dgm:pt>
  </dgm:ptLst>
  <dgm:cxnLst>
    <dgm:cxn modelId="{3072D77D-DB23-48B4-9ED0-EFAA7D947D7A}" srcId="{7AD9A598-2C3D-42E0-A0D0-1B5FA2C0246D}" destId="{9283D868-76CC-4A1A-B58B-B2B16FC0A2F5}" srcOrd="0" destOrd="0" parTransId="{F442CBEF-B057-41DA-B502-B2E28D8C13D1}" sibTransId="{B3AF0806-A8BA-44E3-831F-75FDD4E6CFCF}"/>
    <dgm:cxn modelId="{EC71119B-9D09-4C5E-B595-A7CEB92B642A}" type="presOf" srcId="{1B6826B6-FB3B-4B5C-9374-82E6106F782D}" destId="{4E000677-4F10-4AFC-AEB0-4F0ED0421376}" srcOrd="0" destOrd="0" presId="urn:microsoft.com/office/officeart/2005/8/layout/vList4"/>
    <dgm:cxn modelId="{D18D3FE6-5511-4797-9B51-0DC7CFEBF5EB}" type="presOf" srcId="{9FD73D44-62A3-49D2-9849-CB01B0405519}" destId="{F5B95746-F734-46B6-84C8-1B37A5CE9057}" srcOrd="1" destOrd="3" presId="urn:microsoft.com/office/officeart/2005/8/layout/vList4"/>
    <dgm:cxn modelId="{54BDC6B7-EE9F-4F88-A7E9-766A78F93DAE}" type="presOf" srcId="{9FD73D44-62A3-49D2-9849-CB01B0405519}" destId="{4189BEAD-9F7B-4E03-ADB4-70C245219284}" srcOrd="0" destOrd="3" presId="urn:microsoft.com/office/officeart/2005/8/layout/vList4"/>
    <dgm:cxn modelId="{9D7ECBB9-81DD-4F1F-9B3D-F84D8E0C97F9}" type="presOf" srcId="{FB0ED47D-FAEF-4B73-BC40-CFE6C25B6A06}" destId="{4189BEAD-9F7B-4E03-ADB4-70C245219284}" srcOrd="0" destOrd="4" presId="urn:microsoft.com/office/officeart/2005/8/layout/vList4"/>
    <dgm:cxn modelId="{31405589-3460-4501-B7F0-8127FF90DA48}" srcId="{7E8212E5-D4F5-46EF-AC20-E13126D55497}" destId="{F003DCDC-86FA-4F3D-A834-E2F58DA51289}" srcOrd="0" destOrd="0" parTransId="{04851E4D-E6E8-43A7-8D45-3C83C3A14E62}" sibTransId="{4DD6208E-C22C-44FE-A1DF-A604C55EBEFD}"/>
    <dgm:cxn modelId="{EB84C6BF-5485-4A0D-B180-3063B67E5D29}" type="presOf" srcId="{806EAC0E-B69B-4D3E-90F2-FCA316CBF113}" destId="{CEBF73DB-1C51-494D-9830-0595F875C47A}" srcOrd="0" destOrd="3" presId="urn:microsoft.com/office/officeart/2005/8/layout/vList4"/>
    <dgm:cxn modelId="{E29E76B0-1E82-497C-8684-F80A59550C99}" type="presOf" srcId="{7E8212E5-D4F5-46EF-AC20-E13126D55497}" destId="{B69E7134-E67D-4E49-929D-FD64A597410D}" srcOrd="1" destOrd="0" presId="urn:microsoft.com/office/officeart/2005/8/layout/vList4"/>
    <dgm:cxn modelId="{387AAFA8-E95B-4281-913E-DFBBDCD002FB}" srcId="{7AD9A598-2C3D-42E0-A0D0-1B5FA2C0246D}" destId="{1B6826B6-FB3B-4B5C-9374-82E6106F782D}" srcOrd="2" destOrd="0" parTransId="{7178D841-F319-4131-9437-8BCA883D87BD}" sibTransId="{485277ED-F9C1-4B12-ACC1-DFE69889F98A}"/>
    <dgm:cxn modelId="{B688282D-BD02-438B-9D95-06765028381A}" srcId="{1B6826B6-FB3B-4B5C-9374-82E6106F782D}" destId="{7F3AA9F4-C488-4C49-8C13-E1D98F253177}" srcOrd="0" destOrd="0" parTransId="{F6CBE928-E8D9-4DD3-9809-AC976CEF4219}" sibTransId="{21AD54BB-CF5E-4DF8-A2AC-9DEBC4D1985D}"/>
    <dgm:cxn modelId="{76CD4493-F5DC-4419-AF1E-BFE237797F63}" srcId="{1B6826B6-FB3B-4B5C-9374-82E6106F782D}" destId="{6168849A-8AC6-46DB-9B16-E5F48EC1ACA5}" srcOrd="1" destOrd="0" parTransId="{CBDB67B8-EA28-45F1-9B71-6296FFBCEF68}" sibTransId="{D8C615D3-AAEC-4ACE-90C8-122545CCE46B}"/>
    <dgm:cxn modelId="{14B6F3E1-37CB-4D73-9489-D6CE2DA1A133}" srcId="{9283D868-76CC-4A1A-B58B-B2B16FC0A2F5}" destId="{9B86EF93-8FF0-4362-8297-9B702B9A5388}" srcOrd="1" destOrd="0" parTransId="{9CF08DE0-B18F-4D6D-A4AB-F711E0AF889B}" sibTransId="{C620D866-0A21-495A-A661-354F02199E8A}"/>
    <dgm:cxn modelId="{F15D9B31-1B08-4025-948F-292B48BD3903}" type="presOf" srcId="{9B86EF93-8FF0-4362-8297-9B702B9A5388}" destId="{4189BEAD-9F7B-4E03-ADB4-70C245219284}" srcOrd="0" destOrd="2" presId="urn:microsoft.com/office/officeart/2005/8/layout/vList4"/>
    <dgm:cxn modelId="{495E7DDB-30EF-4A8E-8418-5B47B123ED73}" type="presOf" srcId="{9B86EF93-8FF0-4362-8297-9B702B9A5388}" destId="{F5B95746-F734-46B6-84C8-1B37A5CE9057}" srcOrd="1" destOrd="2" presId="urn:microsoft.com/office/officeart/2005/8/layout/vList4"/>
    <dgm:cxn modelId="{3928D7D1-7229-46BC-AC43-3607D4BF0B25}" type="presOf" srcId="{5D686847-E709-48B5-B983-CF2755A91FF6}" destId="{4189BEAD-9F7B-4E03-ADB4-70C245219284}" srcOrd="0" destOrd="1" presId="urn:microsoft.com/office/officeart/2005/8/layout/vList4"/>
    <dgm:cxn modelId="{607D1002-AB1C-447D-BC50-4C70083A2149}" type="presOf" srcId="{55D7B0E7-9C35-40E1-BA61-1499B5AE2943}" destId="{CEBF73DB-1C51-494D-9830-0595F875C47A}" srcOrd="0" destOrd="2" presId="urn:microsoft.com/office/officeart/2005/8/layout/vList4"/>
    <dgm:cxn modelId="{D6CB3A40-1089-488C-B4FE-D17F645F0915}" srcId="{7E8212E5-D4F5-46EF-AC20-E13126D55497}" destId="{806EAC0E-B69B-4D3E-90F2-FCA316CBF113}" srcOrd="2" destOrd="0" parTransId="{93292BFD-5CC0-4B10-B07F-4FE066024C25}" sibTransId="{2288AC46-A111-4BA4-A8E0-25CA1F143C52}"/>
    <dgm:cxn modelId="{C85A288F-4D00-4F77-BBCD-173C9A8AF35F}" type="presOf" srcId="{7AD9A598-2C3D-42E0-A0D0-1B5FA2C0246D}" destId="{177DDC55-4404-44D8-BCC2-B89273CD446C}" srcOrd="0" destOrd="0" presId="urn:microsoft.com/office/officeart/2005/8/layout/vList4"/>
    <dgm:cxn modelId="{1F1EFFAC-CCA4-47ED-A579-F9CCD3692CD6}" type="presOf" srcId="{7F3AA9F4-C488-4C49-8C13-E1D98F253177}" destId="{3E3AFBFF-07DE-4E0E-9328-87A6BB361837}" srcOrd="1" destOrd="1" presId="urn:microsoft.com/office/officeart/2005/8/layout/vList4"/>
    <dgm:cxn modelId="{A4727656-8D24-453F-8EE5-7DA9C8D65EF2}" srcId="{9283D868-76CC-4A1A-B58B-B2B16FC0A2F5}" destId="{FB0ED47D-FAEF-4B73-BC40-CFE6C25B6A06}" srcOrd="3" destOrd="0" parTransId="{224A5F21-CEE2-4588-B622-43ADDE61BAC5}" sibTransId="{30B7CEF4-C1A2-4689-94CB-8CB7F7A52FF5}"/>
    <dgm:cxn modelId="{7804EF25-F8B4-4B0C-8455-ADC537CBB5FC}" type="presOf" srcId="{FB0ED47D-FAEF-4B73-BC40-CFE6C25B6A06}" destId="{F5B95746-F734-46B6-84C8-1B37A5CE9057}" srcOrd="1" destOrd="4" presId="urn:microsoft.com/office/officeart/2005/8/layout/vList4"/>
    <dgm:cxn modelId="{8C0AA22A-F773-4B6D-8361-3A9024C98D40}" srcId="{7AD9A598-2C3D-42E0-A0D0-1B5FA2C0246D}" destId="{7E8212E5-D4F5-46EF-AC20-E13126D55497}" srcOrd="1" destOrd="0" parTransId="{438FC18E-CB00-4668-BC7F-B6B3AE6EB318}" sibTransId="{BC6B7FC8-D5FC-4D12-A186-CA714892525E}"/>
    <dgm:cxn modelId="{F559B08F-D8BB-4CDD-BF9E-7AA866FDA058}" type="presOf" srcId="{806EAC0E-B69B-4D3E-90F2-FCA316CBF113}" destId="{B69E7134-E67D-4E49-929D-FD64A597410D}" srcOrd="1" destOrd="3" presId="urn:microsoft.com/office/officeart/2005/8/layout/vList4"/>
    <dgm:cxn modelId="{0D34637C-A4FC-4038-8598-9FD1B7744208}" type="presOf" srcId="{5D686847-E709-48B5-B983-CF2755A91FF6}" destId="{F5B95746-F734-46B6-84C8-1B37A5CE9057}" srcOrd="1" destOrd="1" presId="urn:microsoft.com/office/officeart/2005/8/layout/vList4"/>
    <dgm:cxn modelId="{C5FD4862-6EC5-43BB-A317-5BF24E84B78F}" type="presOf" srcId="{9283D868-76CC-4A1A-B58B-B2B16FC0A2F5}" destId="{F5B95746-F734-46B6-84C8-1B37A5CE9057}" srcOrd="1" destOrd="0" presId="urn:microsoft.com/office/officeart/2005/8/layout/vList4"/>
    <dgm:cxn modelId="{074CB0DD-1E8F-4AB4-8B44-68228F4A315F}" type="presOf" srcId="{7F3AA9F4-C488-4C49-8C13-E1D98F253177}" destId="{4E000677-4F10-4AFC-AEB0-4F0ED0421376}" srcOrd="0" destOrd="1" presId="urn:microsoft.com/office/officeart/2005/8/layout/vList4"/>
    <dgm:cxn modelId="{95FD98E2-2E30-4E58-A6C2-11C26D9E5449}" srcId="{7E8212E5-D4F5-46EF-AC20-E13126D55497}" destId="{55D7B0E7-9C35-40E1-BA61-1499B5AE2943}" srcOrd="1" destOrd="0" parTransId="{20D326B0-21E2-4043-95AE-0A63A66FECA2}" sibTransId="{3D034436-8421-4F53-8260-DA9336316CFE}"/>
    <dgm:cxn modelId="{FC61014F-9F4E-4327-AE1F-4BFF5813BBD5}" srcId="{9283D868-76CC-4A1A-B58B-B2B16FC0A2F5}" destId="{9FD73D44-62A3-49D2-9849-CB01B0405519}" srcOrd="2" destOrd="0" parTransId="{230A05D5-6C75-4D23-BA4F-58B267987C8C}" sibTransId="{DE97C946-458F-4C00-BDA7-DBF9CF31354D}"/>
    <dgm:cxn modelId="{1861A503-D0EA-4D45-B9FB-C7641B2D2190}" type="presOf" srcId="{9283D868-76CC-4A1A-B58B-B2B16FC0A2F5}" destId="{4189BEAD-9F7B-4E03-ADB4-70C245219284}" srcOrd="0" destOrd="0" presId="urn:microsoft.com/office/officeart/2005/8/layout/vList4"/>
    <dgm:cxn modelId="{9510F808-ECE9-494C-A741-E7316CD686DB}" srcId="{9283D868-76CC-4A1A-B58B-B2B16FC0A2F5}" destId="{5D686847-E709-48B5-B983-CF2755A91FF6}" srcOrd="0" destOrd="0" parTransId="{B352A54D-FB57-4CA4-85B9-1362169A1D59}" sibTransId="{2FBA5649-5B99-4DE0-AD97-6ED5B72989B5}"/>
    <dgm:cxn modelId="{5EE78530-729C-44F4-B3B7-DFD041E8241D}" type="presOf" srcId="{1B6826B6-FB3B-4B5C-9374-82E6106F782D}" destId="{3E3AFBFF-07DE-4E0E-9328-87A6BB361837}" srcOrd="1" destOrd="0" presId="urn:microsoft.com/office/officeart/2005/8/layout/vList4"/>
    <dgm:cxn modelId="{31B2DFE2-CF3E-442B-8CC4-F080576B8D7D}" type="presOf" srcId="{F003DCDC-86FA-4F3D-A834-E2F58DA51289}" destId="{B69E7134-E67D-4E49-929D-FD64A597410D}" srcOrd="1" destOrd="1" presId="urn:microsoft.com/office/officeart/2005/8/layout/vList4"/>
    <dgm:cxn modelId="{13277B09-7334-4067-88B3-E6931AA56F3E}" type="presOf" srcId="{F003DCDC-86FA-4F3D-A834-E2F58DA51289}" destId="{CEBF73DB-1C51-494D-9830-0595F875C47A}" srcOrd="0" destOrd="1" presId="urn:microsoft.com/office/officeart/2005/8/layout/vList4"/>
    <dgm:cxn modelId="{0CDBB09B-93B9-4DB5-8B7D-2066ECA1A4AF}" type="presOf" srcId="{6168849A-8AC6-46DB-9B16-E5F48EC1ACA5}" destId="{3E3AFBFF-07DE-4E0E-9328-87A6BB361837}" srcOrd="1" destOrd="2" presId="urn:microsoft.com/office/officeart/2005/8/layout/vList4"/>
    <dgm:cxn modelId="{A8DE763A-EF45-4C73-835A-925E33F5DD98}" type="presOf" srcId="{7E8212E5-D4F5-46EF-AC20-E13126D55497}" destId="{CEBF73DB-1C51-494D-9830-0595F875C47A}" srcOrd="0" destOrd="0" presId="urn:microsoft.com/office/officeart/2005/8/layout/vList4"/>
    <dgm:cxn modelId="{36B6EAF0-7591-404B-A8C8-25CA3BF0F9D4}" type="presOf" srcId="{6168849A-8AC6-46DB-9B16-E5F48EC1ACA5}" destId="{4E000677-4F10-4AFC-AEB0-4F0ED0421376}" srcOrd="0" destOrd="2" presId="urn:microsoft.com/office/officeart/2005/8/layout/vList4"/>
    <dgm:cxn modelId="{1247F583-EC56-47D2-BC89-ACC7368FE06E}" type="presOf" srcId="{55D7B0E7-9C35-40E1-BA61-1499B5AE2943}" destId="{B69E7134-E67D-4E49-929D-FD64A597410D}" srcOrd="1" destOrd="2" presId="urn:microsoft.com/office/officeart/2005/8/layout/vList4"/>
    <dgm:cxn modelId="{D5006F1D-BCEE-4A33-AC52-003CBF0B47B8}" type="presParOf" srcId="{177DDC55-4404-44D8-BCC2-B89273CD446C}" destId="{E8786FCE-7617-44B3-A8F4-AE52FC92C555}" srcOrd="0" destOrd="0" presId="urn:microsoft.com/office/officeart/2005/8/layout/vList4"/>
    <dgm:cxn modelId="{828E44F9-9674-4777-B6A0-3480BB7E88EF}" type="presParOf" srcId="{E8786FCE-7617-44B3-A8F4-AE52FC92C555}" destId="{4189BEAD-9F7B-4E03-ADB4-70C245219284}" srcOrd="0" destOrd="0" presId="urn:microsoft.com/office/officeart/2005/8/layout/vList4"/>
    <dgm:cxn modelId="{21CA3DDF-512F-48F2-8197-CAFB9FD6F335}" type="presParOf" srcId="{E8786FCE-7617-44B3-A8F4-AE52FC92C555}" destId="{9C2AEC29-F5D9-47D7-A65A-EDC6EC254E5B}" srcOrd="1" destOrd="0" presId="urn:microsoft.com/office/officeart/2005/8/layout/vList4"/>
    <dgm:cxn modelId="{BF7EAC19-8836-4056-93D1-650DE1C22BED}" type="presParOf" srcId="{E8786FCE-7617-44B3-A8F4-AE52FC92C555}" destId="{F5B95746-F734-46B6-84C8-1B37A5CE9057}" srcOrd="2" destOrd="0" presId="urn:microsoft.com/office/officeart/2005/8/layout/vList4"/>
    <dgm:cxn modelId="{878F8336-B87D-4055-B82E-4569851FABB8}" type="presParOf" srcId="{177DDC55-4404-44D8-BCC2-B89273CD446C}" destId="{AF45B39F-D33C-4D3B-9047-DB475A9E4A36}" srcOrd="1" destOrd="0" presId="urn:microsoft.com/office/officeart/2005/8/layout/vList4"/>
    <dgm:cxn modelId="{99C7F28C-B04B-43AE-9426-9A68AC2C7F18}" type="presParOf" srcId="{177DDC55-4404-44D8-BCC2-B89273CD446C}" destId="{6783222B-91B6-4B4A-8C7B-68A1B8DA47AF}" srcOrd="2" destOrd="0" presId="urn:microsoft.com/office/officeart/2005/8/layout/vList4"/>
    <dgm:cxn modelId="{23BCE924-133B-4B74-8191-B58B2A43B92D}" type="presParOf" srcId="{6783222B-91B6-4B4A-8C7B-68A1B8DA47AF}" destId="{CEBF73DB-1C51-494D-9830-0595F875C47A}" srcOrd="0" destOrd="0" presId="urn:microsoft.com/office/officeart/2005/8/layout/vList4"/>
    <dgm:cxn modelId="{E868F8F0-3222-41E3-B5CC-FC08A6248402}" type="presParOf" srcId="{6783222B-91B6-4B4A-8C7B-68A1B8DA47AF}" destId="{F42118A7-16B7-4392-8638-7E4D2286FEDC}" srcOrd="1" destOrd="0" presId="urn:microsoft.com/office/officeart/2005/8/layout/vList4"/>
    <dgm:cxn modelId="{F90BD036-BF5E-4989-9A5F-F34CC1E2D8E7}" type="presParOf" srcId="{6783222B-91B6-4B4A-8C7B-68A1B8DA47AF}" destId="{B69E7134-E67D-4E49-929D-FD64A597410D}" srcOrd="2" destOrd="0" presId="urn:microsoft.com/office/officeart/2005/8/layout/vList4"/>
    <dgm:cxn modelId="{AC0BA2E9-97AB-4E47-A99D-F24287E204F4}" type="presParOf" srcId="{177DDC55-4404-44D8-BCC2-B89273CD446C}" destId="{C947EE67-B375-4059-AE79-D15600C64639}" srcOrd="3" destOrd="0" presId="urn:microsoft.com/office/officeart/2005/8/layout/vList4"/>
    <dgm:cxn modelId="{1900BFC4-071C-4971-BCA4-5E0E9A4E3E32}" type="presParOf" srcId="{177DDC55-4404-44D8-BCC2-B89273CD446C}" destId="{8B2A487A-60E2-4EC3-A869-2F08D8184A4D}" srcOrd="4" destOrd="0" presId="urn:microsoft.com/office/officeart/2005/8/layout/vList4"/>
    <dgm:cxn modelId="{A9B57107-F006-4B04-A592-A02ABD2FD1B4}" type="presParOf" srcId="{8B2A487A-60E2-4EC3-A869-2F08D8184A4D}" destId="{4E000677-4F10-4AFC-AEB0-4F0ED0421376}" srcOrd="0" destOrd="0" presId="urn:microsoft.com/office/officeart/2005/8/layout/vList4"/>
    <dgm:cxn modelId="{98D37064-1CD7-475E-A959-252C96599395}" type="presParOf" srcId="{8B2A487A-60E2-4EC3-A869-2F08D8184A4D}" destId="{77F5F959-257C-47F9-888F-A5C710F60CB8}" srcOrd="1" destOrd="0" presId="urn:microsoft.com/office/officeart/2005/8/layout/vList4"/>
    <dgm:cxn modelId="{DDF43309-EE18-468A-BD9B-98F1D898302C}" type="presParOf" srcId="{8B2A487A-60E2-4EC3-A869-2F08D8184A4D}" destId="{3E3AFBFF-07DE-4E0E-9328-87A6BB361837}" srcOrd="2" destOrd="0" presId="urn:microsoft.com/office/officeart/2005/8/layout/vList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AD9A598-2C3D-42E0-A0D0-1B5FA2C0246D}" type="doc">
      <dgm:prSet loTypeId="urn:microsoft.com/office/officeart/2005/8/layout/vList4" loCatId="list" qsTypeId="urn:microsoft.com/office/officeart/2005/8/quickstyle/simple1" qsCatId="simple" csTypeId="urn:microsoft.com/office/officeart/2005/8/colors/accent3_2" csCatId="accent3" phldr="1"/>
      <dgm:spPr/>
      <dgm:t>
        <a:bodyPr/>
        <a:lstStyle/>
        <a:p>
          <a:endParaRPr lang="en-US"/>
        </a:p>
      </dgm:t>
    </dgm:pt>
    <dgm:pt modelId="{F7A21FFA-401B-4CA3-AAE4-078835253543}">
      <dgm:prSet phldrT="[Text]"/>
      <dgm:spPr/>
      <dgm:t>
        <a:bodyPr/>
        <a:lstStyle/>
        <a:p>
          <a:r>
            <a:rPr lang="en-US" dirty="0">
              <a:latin typeface="Franklin Gothic Medium Cond" panose="020B0606030402020204" pitchFamily="34" charset="0"/>
            </a:rPr>
            <a:t>** Social Infrastructure (in T2 to T4 centers)</a:t>
          </a:r>
        </a:p>
      </dgm:t>
    </dgm:pt>
    <dgm:pt modelId="{341019FC-7C37-4D37-BEF3-894F694499F8}" type="parTrans" cxnId="{9F5AD350-3319-4B6D-855E-6EF7C2BE3C26}">
      <dgm:prSet/>
      <dgm:spPr/>
      <dgm:t>
        <a:bodyPr/>
        <a:lstStyle/>
        <a:p>
          <a:endParaRPr lang="en-US"/>
        </a:p>
      </dgm:t>
    </dgm:pt>
    <dgm:pt modelId="{183F38BB-CE53-4662-AFE6-0D9BAEA857BD}" type="sibTrans" cxnId="{9F5AD350-3319-4B6D-855E-6EF7C2BE3C26}">
      <dgm:prSet/>
      <dgm:spPr/>
      <dgm:t>
        <a:bodyPr/>
        <a:lstStyle/>
        <a:p>
          <a:endParaRPr lang="en-US"/>
        </a:p>
      </dgm:t>
    </dgm:pt>
    <dgm:pt modelId="{9B862C66-2EA4-4637-9831-DC179B409580}">
      <dgm:prSet phldrT="[Text]"/>
      <dgm:spPr/>
      <dgm:t>
        <a:bodyPr/>
        <a:lstStyle/>
        <a:p>
          <a:r>
            <a:rPr lang="en-US" dirty="0">
              <a:latin typeface="Franklin Gothic Medium Cond" panose="020B0606030402020204" pitchFamily="34" charset="0"/>
            </a:rPr>
            <a:t>schools, health care facilities, </a:t>
          </a:r>
        </a:p>
      </dgm:t>
    </dgm:pt>
    <dgm:pt modelId="{5AAC8C2F-E02A-4D2A-AA08-CAFD5BFDD41A}" type="parTrans" cxnId="{FE7CE76C-752D-4F87-9A86-0F96F8D70EFF}">
      <dgm:prSet/>
      <dgm:spPr/>
      <dgm:t>
        <a:bodyPr/>
        <a:lstStyle/>
        <a:p>
          <a:endParaRPr lang="en-US"/>
        </a:p>
      </dgm:t>
    </dgm:pt>
    <dgm:pt modelId="{D4C80844-D64F-44A9-BC16-86241927C2CA}" type="sibTrans" cxnId="{FE7CE76C-752D-4F87-9A86-0F96F8D70EFF}">
      <dgm:prSet/>
      <dgm:spPr/>
      <dgm:t>
        <a:bodyPr/>
        <a:lstStyle/>
        <a:p>
          <a:endParaRPr lang="en-US"/>
        </a:p>
      </dgm:t>
    </dgm:pt>
    <dgm:pt modelId="{EDFA0BDC-CFCA-4701-9DB9-2A84525BAE77}">
      <dgm:prSet phldrT="[Text]"/>
      <dgm:spPr/>
      <dgm:t>
        <a:bodyPr/>
        <a:lstStyle/>
        <a:p>
          <a:r>
            <a:rPr lang="en-US" dirty="0">
              <a:latin typeface="Franklin Gothic Medium Cond" panose="020B0606030402020204" pitchFamily="34" charset="0"/>
            </a:rPr>
            <a:t>**Renewable Energy</a:t>
          </a:r>
        </a:p>
      </dgm:t>
    </dgm:pt>
    <dgm:pt modelId="{4115A48E-DEAC-458B-AE01-DBE4476D8C7F}" type="parTrans" cxnId="{B4989534-177D-4DDE-A553-2ECF99D7F8C3}">
      <dgm:prSet/>
      <dgm:spPr/>
      <dgm:t>
        <a:bodyPr/>
        <a:lstStyle/>
        <a:p>
          <a:endParaRPr lang="en-US"/>
        </a:p>
      </dgm:t>
    </dgm:pt>
    <dgm:pt modelId="{A1EC18C2-AAAF-4555-83A8-76D6C2240CB3}" type="sibTrans" cxnId="{B4989534-177D-4DDE-A553-2ECF99D7F8C3}">
      <dgm:prSet/>
      <dgm:spPr/>
      <dgm:t>
        <a:bodyPr/>
        <a:lstStyle/>
        <a:p>
          <a:endParaRPr lang="en-US"/>
        </a:p>
      </dgm:t>
    </dgm:pt>
    <dgm:pt modelId="{310884E8-8681-4A17-8F3E-B4AAA6F6AC45}">
      <dgm:prSet phldrT="[Text]"/>
      <dgm:spPr/>
      <dgm:t>
        <a:bodyPr/>
        <a:lstStyle/>
        <a:p>
          <a:r>
            <a:rPr lang="en-US" dirty="0" err="1">
              <a:latin typeface="Franklin Gothic Medium Cond" panose="020B0606030402020204" pitchFamily="34" charset="0"/>
            </a:rPr>
            <a:t>upto</a:t>
          </a:r>
          <a:r>
            <a:rPr lang="en-US" dirty="0">
              <a:latin typeface="Franklin Gothic Medium Cond" panose="020B0606030402020204" pitchFamily="34" charset="0"/>
            </a:rPr>
            <a:t> ₹ 15 crore to solar/biomass generators, wind mills, micro-hydel plants; non-conventional energy for street lights, remote village </a:t>
          </a:r>
        </a:p>
      </dgm:t>
    </dgm:pt>
    <dgm:pt modelId="{DBC42A5F-F957-42EC-B25C-0563B0B9DFB4}" type="parTrans" cxnId="{055D34C8-0D4D-4E28-8D0D-9CDE76671CAC}">
      <dgm:prSet/>
      <dgm:spPr/>
      <dgm:t>
        <a:bodyPr/>
        <a:lstStyle/>
        <a:p>
          <a:endParaRPr lang="en-US"/>
        </a:p>
      </dgm:t>
    </dgm:pt>
    <dgm:pt modelId="{1D2B895C-6627-41A9-9AE1-F01DC193AA84}" type="sibTrans" cxnId="{055D34C8-0D4D-4E28-8D0D-9CDE76671CAC}">
      <dgm:prSet/>
      <dgm:spPr/>
      <dgm:t>
        <a:bodyPr/>
        <a:lstStyle/>
        <a:p>
          <a:endParaRPr lang="en-US"/>
        </a:p>
      </dgm:t>
    </dgm:pt>
    <dgm:pt modelId="{31A26865-EEF7-418D-A632-726EAB055653}">
      <dgm:prSet phldrT="[Text]"/>
      <dgm:spPr/>
      <dgm:t>
        <a:bodyPr/>
        <a:lstStyle/>
        <a:p>
          <a:r>
            <a:rPr lang="en-US" dirty="0">
              <a:latin typeface="Franklin Gothic Medium Cond" panose="020B0606030402020204" pitchFamily="34" charset="0"/>
            </a:rPr>
            <a:t>drinking water facilities and sanitation facilities</a:t>
          </a:r>
        </a:p>
      </dgm:t>
    </dgm:pt>
    <dgm:pt modelId="{168C0C99-1C0C-471B-8626-107D9377120D}" type="parTrans" cxnId="{0478070E-58FF-4D4B-A84D-038BA91E0415}">
      <dgm:prSet/>
      <dgm:spPr/>
      <dgm:t>
        <a:bodyPr/>
        <a:lstStyle/>
        <a:p>
          <a:endParaRPr lang="en-US"/>
        </a:p>
      </dgm:t>
    </dgm:pt>
    <dgm:pt modelId="{1380F5CC-E357-4010-960A-020B25F1946D}" type="sibTrans" cxnId="{0478070E-58FF-4D4B-A84D-038BA91E0415}">
      <dgm:prSet/>
      <dgm:spPr/>
      <dgm:t>
        <a:bodyPr/>
        <a:lstStyle/>
        <a:p>
          <a:endParaRPr lang="en-US"/>
        </a:p>
      </dgm:t>
    </dgm:pt>
    <dgm:pt modelId="{74A34525-61FF-40EB-ACDE-01313FF26426}">
      <dgm:prSet/>
      <dgm:spPr/>
      <dgm:t>
        <a:bodyPr/>
        <a:lstStyle/>
        <a:p>
          <a:r>
            <a:rPr lang="en-US" dirty="0">
              <a:latin typeface="Franklin Gothic Medium Cond" panose="020B0606030402020204" pitchFamily="34" charset="0"/>
            </a:rPr>
            <a:t>upto Rs. 10 lakh for individual household</a:t>
          </a:r>
        </a:p>
      </dgm:t>
    </dgm:pt>
    <dgm:pt modelId="{73B9EB21-D54B-43E9-9E4B-ABB80DDEAA55}" type="parTrans" cxnId="{C8ADFC9C-CEA1-46C2-921B-FCEB75B1FF9F}">
      <dgm:prSet/>
      <dgm:spPr/>
      <dgm:t>
        <a:bodyPr/>
        <a:lstStyle/>
        <a:p>
          <a:endParaRPr lang="en-US"/>
        </a:p>
      </dgm:t>
    </dgm:pt>
    <dgm:pt modelId="{307E130C-2E71-4581-81A2-0EDF6E7D044D}" type="sibTrans" cxnId="{C8ADFC9C-CEA1-46C2-921B-FCEB75B1FF9F}">
      <dgm:prSet/>
      <dgm:spPr/>
      <dgm:t>
        <a:bodyPr/>
        <a:lstStyle/>
        <a:p>
          <a:endParaRPr lang="en-US"/>
        </a:p>
      </dgm:t>
    </dgm:pt>
    <dgm:pt modelId="{519A81FE-530A-4AF5-952B-C71241ED0EF0}">
      <dgm:prSet phldrT="[Text]"/>
      <dgm:spPr/>
      <dgm:t>
        <a:bodyPr/>
        <a:lstStyle/>
        <a:p>
          <a:r>
            <a:rPr lang="en-US" dirty="0">
              <a:latin typeface="Franklin Gothic Medium Cond" panose="020B0606030402020204" pitchFamily="34" charset="0"/>
            </a:rPr>
            <a:t>Education Loans</a:t>
          </a:r>
        </a:p>
      </dgm:t>
    </dgm:pt>
    <dgm:pt modelId="{26898204-554E-43D3-8205-C82A43306A18}" type="parTrans" cxnId="{3F626C48-799A-4D02-A554-B37F2E89E7FA}">
      <dgm:prSet/>
      <dgm:spPr/>
      <dgm:t>
        <a:bodyPr/>
        <a:lstStyle/>
        <a:p>
          <a:endParaRPr lang="en-US"/>
        </a:p>
      </dgm:t>
    </dgm:pt>
    <dgm:pt modelId="{019DFA0E-1EED-4128-86F3-B17981FE7C61}" type="sibTrans" cxnId="{3F626C48-799A-4D02-A554-B37F2E89E7FA}">
      <dgm:prSet/>
      <dgm:spPr/>
      <dgm:t>
        <a:bodyPr/>
        <a:lstStyle/>
        <a:p>
          <a:endParaRPr lang="en-US"/>
        </a:p>
      </dgm:t>
    </dgm:pt>
    <dgm:pt modelId="{0D3DF587-6D24-49AC-BAD7-7259FFF8270F}">
      <dgm:prSet/>
      <dgm:spPr/>
      <dgm:t>
        <a:bodyPr/>
        <a:lstStyle/>
        <a:p>
          <a:r>
            <a:rPr lang="en-US" dirty="0">
              <a:latin typeface="Franklin Gothic Medium Cond" panose="020B0606030402020204" pitchFamily="34" charset="0"/>
            </a:rPr>
            <a:t>Upto Rs.10 lakh</a:t>
          </a:r>
        </a:p>
      </dgm:t>
    </dgm:pt>
    <dgm:pt modelId="{6DDD33FF-B6AA-4D95-8391-0DD1F2C0DD35}" type="parTrans" cxnId="{F4C710D9-3057-4BFE-BF62-C9A8E85714F4}">
      <dgm:prSet/>
      <dgm:spPr/>
      <dgm:t>
        <a:bodyPr/>
        <a:lstStyle/>
        <a:p>
          <a:endParaRPr lang="en-US"/>
        </a:p>
      </dgm:t>
    </dgm:pt>
    <dgm:pt modelId="{F47EDE5A-279A-41EF-B5EB-D412977F92B4}" type="sibTrans" cxnId="{F4C710D9-3057-4BFE-BF62-C9A8E85714F4}">
      <dgm:prSet/>
      <dgm:spPr/>
      <dgm:t>
        <a:bodyPr/>
        <a:lstStyle/>
        <a:p>
          <a:endParaRPr lang="en-US"/>
        </a:p>
      </dgm:t>
    </dgm:pt>
    <dgm:pt modelId="{177DDC55-4404-44D8-BCC2-B89273CD446C}" type="pres">
      <dgm:prSet presAssocID="{7AD9A598-2C3D-42E0-A0D0-1B5FA2C0246D}" presName="linear" presStyleCnt="0">
        <dgm:presLayoutVars>
          <dgm:dir/>
          <dgm:resizeHandles val="exact"/>
        </dgm:presLayoutVars>
      </dgm:prSet>
      <dgm:spPr/>
    </dgm:pt>
    <dgm:pt modelId="{BF3FAD87-8E19-4B1F-B7B8-BA9782799824}" type="pres">
      <dgm:prSet presAssocID="{519A81FE-530A-4AF5-952B-C71241ED0EF0}" presName="comp" presStyleCnt="0"/>
      <dgm:spPr/>
    </dgm:pt>
    <dgm:pt modelId="{6C97C156-7900-4FFF-9D96-0406AB556EE9}" type="pres">
      <dgm:prSet presAssocID="{519A81FE-530A-4AF5-952B-C71241ED0EF0}" presName="box" presStyleLbl="node1" presStyleIdx="0" presStyleCnt="3"/>
      <dgm:spPr/>
    </dgm:pt>
    <dgm:pt modelId="{7232FB5B-CE43-46F3-AF7C-93CC8D65DC57}" type="pres">
      <dgm:prSet presAssocID="{519A81FE-530A-4AF5-952B-C71241ED0EF0}" presName="img" presStyleLbl="fgImgPlace1" presStyleIdx="0" presStyleCnt="3" custScaleX="86875"/>
      <dgm:spPr>
        <a:blipFill rotWithShape="1">
          <a:blip xmlns:r="http://schemas.openxmlformats.org/officeDocument/2006/relationships" r:embed="rId1"/>
          <a:stretch>
            <a:fillRect/>
          </a:stretch>
        </a:blipFill>
      </dgm:spPr>
    </dgm:pt>
    <dgm:pt modelId="{530F651C-898C-4E99-BF05-83E2694EDCEF}" type="pres">
      <dgm:prSet presAssocID="{519A81FE-530A-4AF5-952B-C71241ED0EF0}" presName="text" presStyleLbl="node1" presStyleIdx="0" presStyleCnt="3">
        <dgm:presLayoutVars>
          <dgm:bulletEnabled val="1"/>
        </dgm:presLayoutVars>
      </dgm:prSet>
      <dgm:spPr/>
    </dgm:pt>
    <dgm:pt modelId="{FE422D17-7C4C-434C-817B-173A2AF4F927}" type="pres">
      <dgm:prSet presAssocID="{019DFA0E-1EED-4128-86F3-B17981FE7C61}" presName="spacer" presStyleCnt="0"/>
      <dgm:spPr/>
    </dgm:pt>
    <dgm:pt modelId="{F16F299B-1104-40BA-B1EE-0484BFC0E673}" type="pres">
      <dgm:prSet presAssocID="{F7A21FFA-401B-4CA3-AAE4-078835253543}" presName="comp" presStyleCnt="0"/>
      <dgm:spPr/>
    </dgm:pt>
    <dgm:pt modelId="{1895F10B-9470-4DB8-AF84-7F9EC6F039F3}" type="pres">
      <dgm:prSet presAssocID="{F7A21FFA-401B-4CA3-AAE4-078835253543}" presName="box" presStyleLbl="node1" presStyleIdx="1" presStyleCnt="3"/>
      <dgm:spPr/>
    </dgm:pt>
    <dgm:pt modelId="{8E5EA7F6-0A38-4605-A5E5-BC7928BEC30E}" type="pres">
      <dgm:prSet presAssocID="{F7A21FFA-401B-4CA3-AAE4-078835253543}" presName="img" presStyleLbl="fgImgPlace1" presStyleIdx="1" presStyleCnt="3" custScaleX="75169"/>
      <dgm:spPr>
        <a:blipFill rotWithShape="1">
          <a:blip xmlns:r="http://schemas.openxmlformats.org/officeDocument/2006/relationships" r:embed="rId2"/>
          <a:stretch>
            <a:fillRect/>
          </a:stretch>
        </a:blipFill>
      </dgm:spPr>
    </dgm:pt>
    <dgm:pt modelId="{6CA455D9-1724-448B-B7EE-BBF24BC4CBAE}" type="pres">
      <dgm:prSet presAssocID="{F7A21FFA-401B-4CA3-AAE4-078835253543}" presName="text" presStyleLbl="node1" presStyleIdx="1" presStyleCnt="3">
        <dgm:presLayoutVars>
          <dgm:bulletEnabled val="1"/>
        </dgm:presLayoutVars>
      </dgm:prSet>
      <dgm:spPr/>
    </dgm:pt>
    <dgm:pt modelId="{AC0B6B33-DD32-48DD-8811-A6B89FE6C081}" type="pres">
      <dgm:prSet presAssocID="{183F38BB-CE53-4662-AFE6-0D9BAEA857BD}" presName="spacer" presStyleCnt="0"/>
      <dgm:spPr/>
    </dgm:pt>
    <dgm:pt modelId="{4E5EF3AF-3974-4D70-881F-6115CF01699B}" type="pres">
      <dgm:prSet presAssocID="{EDFA0BDC-CFCA-4701-9DB9-2A84525BAE77}" presName="comp" presStyleCnt="0"/>
      <dgm:spPr/>
    </dgm:pt>
    <dgm:pt modelId="{AC183A93-306D-4605-9188-1578FF83C84F}" type="pres">
      <dgm:prSet presAssocID="{EDFA0BDC-CFCA-4701-9DB9-2A84525BAE77}" presName="box" presStyleLbl="node1" presStyleIdx="2" presStyleCnt="3"/>
      <dgm:spPr/>
    </dgm:pt>
    <dgm:pt modelId="{3C96DA2B-DD5F-4561-9A92-91A9782B1783}" type="pres">
      <dgm:prSet presAssocID="{EDFA0BDC-CFCA-4701-9DB9-2A84525BAE77}" presName="img" presStyleLbl="fgImgPlace1" presStyleIdx="2" presStyleCnt="3"/>
      <dgm:spPr>
        <a:blipFill rotWithShape="1">
          <a:blip xmlns:r="http://schemas.openxmlformats.org/officeDocument/2006/relationships" r:embed="rId3"/>
          <a:stretch>
            <a:fillRect/>
          </a:stretch>
        </a:blipFill>
      </dgm:spPr>
    </dgm:pt>
    <dgm:pt modelId="{F5FF06F7-2212-4FFC-978C-599290A452A0}" type="pres">
      <dgm:prSet presAssocID="{EDFA0BDC-CFCA-4701-9DB9-2A84525BAE77}" presName="text" presStyleLbl="node1" presStyleIdx="2" presStyleCnt="3">
        <dgm:presLayoutVars>
          <dgm:bulletEnabled val="1"/>
        </dgm:presLayoutVars>
      </dgm:prSet>
      <dgm:spPr/>
    </dgm:pt>
  </dgm:ptLst>
  <dgm:cxnLst>
    <dgm:cxn modelId="{097DE37C-0ADC-448D-A095-F7FAAAFCA4D8}" type="presOf" srcId="{EDFA0BDC-CFCA-4701-9DB9-2A84525BAE77}" destId="{F5FF06F7-2212-4FFC-978C-599290A452A0}" srcOrd="1" destOrd="0" presId="urn:microsoft.com/office/officeart/2005/8/layout/vList4"/>
    <dgm:cxn modelId="{B4989534-177D-4DDE-A553-2ECF99D7F8C3}" srcId="{7AD9A598-2C3D-42E0-A0D0-1B5FA2C0246D}" destId="{EDFA0BDC-CFCA-4701-9DB9-2A84525BAE77}" srcOrd="2" destOrd="0" parTransId="{4115A48E-DEAC-458B-AE01-DBE4476D8C7F}" sibTransId="{A1EC18C2-AAAF-4555-83A8-76D6C2240CB3}"/>
    <dgm:cxn modelId="{9F5AD350-3319-4B6D-855E-6EF7C2BE3C26}" srcId="{7AD9A598-2C3D-42E0-A0D0-1B5FA2C0246D}" destId="{F7A21FFA-401B-4CA3-AAE4-078835253543}" srcOrd="1" destOrd="0" parTransId="{341019FC-7C37-4D37-BEF3-894F694499F8}" sibTransId="{183F38BB-CE53-4662-AFE6-0D9BAEA857BD}"/>
    <dgm:cxn modelId="{3F626C48-799A-4D02-A554-B37F2E89E7FA}" srcId="{7AD9A598-2C3D-42E0-A0D0-1B5FA2C0246D}" destId="{519A81FE-530A-4AF5-952B-C71241ED0EF0}" srcOrd="0" destOrd="0" parTransId="{26898204-554E-43D3-8205-C82A43306A18}" sibTransId="{019DFA0E-1EED-4128-86F3-B17981FE7C61}"/>
    <dgm:cxn modelId="{1309037D-1901-4F25-B14D-486F83F95261}" type="presOf" srcId="{74A34525-61FF-40EB-ACDE-01313FF26426}" destId="{F5FF06F7-2212-4FFC-978C-599290A452A0}" srcOrd="1" destOrd="2" presId="urn:microsoft.com/office/officeart/2005/8/layout/vList4"/>
    <dgm:cxn modelId="{055D34C8-0D4D-4E28-8D0D-9CDE76671CAC}" srcId="{EDFA0BDC-CFCA-4701-9DB9-2A84525BAE77}" destId="{310884E8-8681-4A17-8F3E-B4AAA6F6AC45}" srcOrd="0" destOrd="0" parTransId="{DBC42A5F-F957-42EC-B25C-0563B0B9DFB4}" sibTransId="{1D2B895C-6627-41A9-9AE1-F01DC193AA84}"/>
    <dgm:cxn modelId="{F4C710D9-3057-4BFE-BF62-C9A8E85714F4}" srcId="{519A81FE-530A-4AF5-952B-C71241ED0EF0}" destId="{0D3DF587-6D24-49AC-BAD7-7259FFF8270F}" srcOrd="0" destOrd="0" parTransId="{6DDD33FF-B6AA-4D95-8391-0DD1F2C0DD35}" sibTransId="{F47EDE5A-279A-41EF-B5EB-D412977F92B4}"/>
    <dgm:cxn modelId="{11A75FD9-8845-4805-9F48-C394C6E4D677}" type="presOf" srcId="{0D3DF587-6D24-49AC-BAD7-7259FFF8270F}" destId="{530F651C-898C-4E99-BF05-83E2694EDCEF}" srcOrd="1" destOrd="1" presId="urn:microsoft.com/office/officeart/2005/8/layout/vList4"/>
    <dgm:cxn modelId="{051BC299-5978-4508-AA7E-9AA49FBDC06E}" type="presOf" srcId="{9B862C66-2EA4-4637-9831-DC179B409580}" destId="{1895F10B-9470-4DB8-AF84-7F9EC6F039F3}" srcOrd="0" destOrd="1" presId="urn:microsoft.com/office/officeart/2005/8/layout/vList4"/>
    <dgm:cxn modelId="{833BAA00-8799-4B19-8467-9BB9116577CC}" type="presOf" srcId="{EDFA0BDC-CFCA-4701-9DB9-2A84525BAE77}" destId="{AC183A93-306D-4605-9188-1578FF83C84F}" srcOrd="0" destOrd="0" presId="urn:microsoft.com/office/officeart/2005/8/layout/vList4"/>
    <dgm:cxn modelId="{8A746FA7-63DB-43CD-9BE3-85C06991E0D6}" type="presOf" srcId="{31A26865-EEF7-418D-A632-726EAB055653}" destId="{6CA455D9-1724-448B-B7EE-BBF24BC4CBAE}" srcOrd="1" destOrd="2" presId="urn:microsoft.com/office/officeart/2005/8/layout/vList4"/>
    <dgm:cxn modelId="{A3613D89-1CAC-4004-B62E-7A26BC9CD1A2}" type="presOf" srcId="{9B862C66-2EA4-4637-9831-DC179B409580}" destId="{6CA455D9-1724-448B-B7EE-BBF24BC4CBAE}" srcOrd="1" destOrd="1" presId="urn:microsoft.com/office/officeart/2005/8/layout/vList4"/>
    <dgm:cxn modelId="{0478070E-58FF-4D4B-A84D-038BA91E0415}" srcId="{F7A21FFA-401B-4CA3-AAE4-078835253543}" destId="{31A26865-EEF7-418D-A632-726EAB055653}" srcOrd="1" destOrd="0" parTransId="{168C0C99-1C0C-471B-8626-107D9377120D}" sibTransId="{1380F5CC-E357-4010-960A-020B25F1946D}"/>
    <dgm:cxn modelId="{C85A288F-4D00-4F77-BBCD-173C9A8AF35F}" type="presOf" srcId="{7AD9A598-2C3D-42E0-A0D0-1B5FA2C0246D}" destId="{177DDC55-4404-44D8-BCC2-B89273CD446C}" srcOrd="0" destOrd="0" presId="urn:microsoft.com/office/officeart/2005/8/layout/vList4"/>
    <dgm:cxn modelId="{AEAC8589-01DE-4E2E-AC99-E7CA38BE87C8}" type="presOf" srcId="{F7A21FFA-401B-4CA3-AAE4-078835253543}" destId="{6CA455D9-1724-448B-B7EE-BBF24BC4CBAE}" srcOrd="1" destOrd="0" presId="urn:microsoft.com/office/officeart/2005/8/layout/vList4"/>
    <dgm:cxn modelId="{2E45BE6F-717A-44C0-9C12-3C7A8611DBBC}" type="presOf" srcId="{F7A21FFA-401B-4CA3-AAE4-078835253543}" destId="{1895F10B-9470-4DB8-AF84-7F9EC6F039F3}" srcOrd="0" destOrd="0" presId="urn:microsoft.com/office/officeart/2005/8/layout/vList4"/>
    <dgm:cxn modelId="{E4AEBC8C-8B1F-4C5E-AA40-F23E42F62FA9}" type="presOf" srcId="{519A81FE-530A-4AF5-952B-C71241ED0EF0}" destId="{530F651C-898C-4E99-BF05-83E2694EDCEF}" srcOrd="1" destOrd="0" presId="urn:microsoft.com/office/officeart/2005/8/layout/vList4"/>
    <dgm:cxn modelId="{C8ADFC9C-CEA1-46C2-921B-FCEB75B1FF9F}" srcId="{EDFA0BDC-CFCA-4701-9DB9-2A84525BAE77}" destId="{74A34525-61FF-40EB-ACDE-01313FF26426}" srcOrd="1" destOrd="0" parTransId="{73B9EB21-D54B-43E9-9E4B-ABB80DDEAA55}" sibTransId="{307E130C-2E71-4581-81A2-0EDF6E7D044D}"/>
    <dgm:cxn modelId="{FE7CE76C-752D-4F87-9A86-0F96F8D70EFF}" srcId="{F7A21FFA-401B-4CA3-AAE4-078835253543}" destId="{9B862C66-2EA4-4637-9831-DC179B409580}" srcOrd="0" destOrd="0" parTransId="{5AAC8C2F-E02A-4D2A-AA08-CAFD5BFDD41A}" sibTransId="{D4C80844-D64F-44A9-BC16-86241927C2CA}"/>
    <dgm:cxn modelId="{6A2E941A-7F75-461E-8209-1CB1D756F3B3}" type="presOf" srcId="{519A81FE-530A-4AF5-952B-C71241ED0EF0}" destId="{6C97C156-7900-4FFF-9D96-0406AB556EE9}" srcOrd="0" destOrd="0" presId="urn:microsoft.com/office/officeart/2005/8/layout/vList4"/>
    <dgm:cxn modelId="{D28DC9CA-060F-476D-87C2-B8556AD4AFD4}" type="presOf" srcId="{310884E8-8681-4A17-8F3E-B4AAA6F6AC45}" destId="{F5FF06F7-2212-4FFC-978C-599290A452A0}" srcOrd="1" destOrd="1" presId="urn:microsoft.com/office/officeart/2005/8/layout/vList4"/>
    <dgm:cxn modelId="{198AB835-F3B5-4890-99E8-8C0B6B936AA8}" type="presOf" srcId="{31A26865-EEF7-418D-A632-726EAB055653}" destId="{1895F10B-9470-4DB8-AF84-7F9EC6F039F3}" srcOrd="0" destOrd="2" presId="urn:microsoft.com/office/officeart/2005/8/layout/vList4"/>
    <dgm:cxn modelId="{DD78AB0C-4312-48AC-AD61-763B7556822E}" type="presOf" srcId="{0D3DF587-6D24-49AC-BAD7-7259FFF8270F}" destId="{6C97C156-7900-4FFF-9D96-0406AB556EE9}" srcOrd="0" destOrd="1" presId="urn:microsoft.com/office/officeart/2005/8/layout/vList4"/>
    <dgm:cxn modelId="{646E20C0-4C70-448C-830E-F60152FAA51C}" type="presOf" srcId="{74A34525-61FF-40EB-ACDE-01313FF26426}" destId="{AC183A93-306D-4605-9188-1578FF83C84F}" srcOrd="0" destOrd="2" presId="urn:microsoft.com/office/officeart/2005/8/layout/vList4"/>
    <dgm:cxn modelId="{2E779924-78E3-4E80-9E35-F9798FFA6C64}" type="presOf" srcId="{310884E8-8681-4A17-8F3E-B4AAA6F6AC45}" destId="{AC183A93-306D-4605-9188-1578FF83C84F}" srcOrd="0" destOrd="1" presId="urn:microsoft.com/office/officeart/2005/8/layout/vList4"/>
    <dgm:cxn modelId="{D9B49586-EC63-4D01-A380-EC6E03D54352}" type="presParOf" srcId="{177DDC55-4404-44D8-BCC2-B89273CD446C}" destId="{BF3FAD87-8E19-4B1F-B7B8-BA9782799824}" srcOrd="0" destOrd="0" presId="urn:microsoft.com/office/officeart/2005/8/layout/vList4"/>
    <dgm:cxn modelId="{E7C63735-DBA6-4C0C-A7CE-4FB0C504FD6F}" type="presParOf" srcId="{BF3FAD87-8E19-4B1F-B7B8-BA9782799824}" destId="{6C97C156-7900-4FFF-9D96-0406AB556EE9}" srcOrd="0" destOrd="0" presId="urn:microsoft.com/office/officeart/2005/8/layout/vList4"/>
    <dgm:cxn modelId="{5F968BE0-08C4-4744-B9E3-6B4BB3C8D8EE}" type="presParOf" srcId="{BF3FAD87-8E19-4B1F-B7B8-BA9782799824}" destId="{7232FB5B-CE43-46F3-AF7C-93CC8D65DC57}" srcOrd="1" destOrd="0" presId="urn:microsoft.com/office/officeart/2005/8/layout/vList4"/>
    <dgm:cxn modelId="{15C0CB88-D2D6-43BE-AFB5-2216BF952D6C}" type="presParOf" srcId="{BF3FAD87-8E19-4B1F-B7B8-BA9782799824}" destId="{530F651C-898C-4E99-BF05-83E2694EDCEF}" srcOrd="2" destOrd="0" presId="urn:microsoft.com/office/officeart/2005/8/layout/vList4"/>
    <dgm:cxn modelId="{0448A689-6754-4452-A0AB-62E61BEA8B9C}" type="presParOf" srcId="{177DDC55-4404-44D8-BCC2-B89273CD446C}" destId="{FE422D17-7C4C-434C-817B-173A2AF4F927}" srcOrd="1" destOrd="0" presId="urn:microsoft.com/office/officeart/2005/8/layout/vList4"/>
    <dgm:cxn modelId="{0EF1BCE6-0324-4B0C-9C83-3AF11DD5C0CD}" type="presParOf" srcId="{177DDC55-4404-44D8-BCC2-B89273CD446C}" destId="{F16F299B-1104-40BA-B1EE-0484BFC0E673}" srcOrd="2" destOrd="0" presId="urn:microsoft.com/office/officeart/2005/8/layout/vList4"/>
    <dgm:cxn modelId="{DB33A764-54D0-4C0D-AD35-B7EEFF4F862A}" type="presParOf" srcId="{F16F299B-1104-40BA-B1EE-0484BFC0E673}" destId="{1895F10B-9470-4DB8-AF84-7F9EC6F039F3}" srcOrd="0" destOrd="0" presId="urn:microsoft.com/office/officeart/2005/8/layout/vList4"/>
    <dgm:cxn modelId="{2AAA9FCC-2C60-42FE-AF35-023FDD295BAB}" type="presParOf" srcId="{F16F299B-1104-40BA-B1EE-0484BFC0E673}" destId="{8E5EA7F6-0A38-4605-A5E5-BC7928BEC30E}" srcOrd="1" destOrd="0" presId="urn:microsoft.com/office/officeart/2005/8/layout/vList4"/>
    <dgm:cxn modelId="{0FD7E61B-6DB2-46DF-A598-965F9C3056B4}" type="presParOf" srcId="{F16F299B-1104-40BA-B1EE-0484BFC0E673}" destId="{6CA455D9-1724-448B-B7EE-BBF24BC4CBAE}" srcOrd="2" destOrd="0" presId="urn:microsoft.com/office/officeart/2005/8/layout/vList4"/>
    <dgm:cxn modelId="{14717739-E3CB-4259-9333-6C15576A835A}" type="presParOf" srcId="{177DDC55-4404-44D8-BCC2-B89273CD446C}" destId="{AC0B6B33-DD32-48DD-8811-A6B89FE6C081}" srcOrd="3" destOrd="0" presId="urn:microsoft.com/office/officeart/2005/8/layout/vList4"/>
    <dgm:cxn modelId="{B986F7B2-B8F7-416D-8C89-595AC6ABF8D1}" type="presParOf" srcId="{177DDC55-4404-44D8-BCC2-B89273CD446C}" destId="{4E5EF3AF-3974-4D70-881F-6115CF01699B}" srcOrd="4" destOrd="0" presId="urn:microsoft.com/office/officeart/2005/8/layout/vList4"/>
    <dgm:cxn modelId="{14147F59-4137-47EC-812B-772BDF8E55BA}" type="presParOf" srcId="{4E5EF3AF-3974-4D70-881F-6115CF01699B}" destId="{AC183A93-306D-4605-9188-1578FF83C84F}" srcOrd="0" destOrd="0" presId="urn:microsoft.com/office/officeart/2005/8/layout/vList4"/>
    <dgm:cxn modelId="{470599BF-3D5B-4CAC-90E9-D297EA96D298}" type="presParOf" srcId="{4E5EF3AF-3974-4D70-881F-6115CF01699B}" destId="{3C96DA2B-DD5F-4561-9A92-91A9782B1783}" srcOrd="1" destOrd="0" presId="urn:microsoft.com/office/officeart/2005/8/layout/vList4"/>
    <dgm:cxn modelId="{2F68C8B6-9F8E-436A-A2DF-175EDA285BEF}" type="presParOf" srcId="{4E5EF3AF-3974-4D70-881F-6115CF01699B}" destId="{F5FF06F7-2212-4FFC-978C-599290A452A0}"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EB2F8D8-F852-4F4E-B6B6-06C0B6D02454}" type="doc">
      <dgm:prSet loTypeId="urn:microsoft.com/office/officeart/2005/8/layout/hList1" loCatId="list" qsTypeId="urn:microsoft.com/office/officeart/2005/8/quickstyle/simple1" qsCatId="simple" csTypeId="urn:microsoft.com/office/officeart/2005/8/colors/accent3_5" csCatId="accent3" phldr="1"/>
      <dgm:spPr/>
      <dgm:t>
        <a:bodyPr/>
        <a:lstStyle/>
        <a:p>
          <a:endParaRPr lang="en-US"/>
        </a:p>
      </dgm:t>
    </dgm:pt>
    <dgm:pt modelId="{6087BDB1-28D6-45CE-B645-30CD5BD648C5}">
      <dgm:prSet phldrT="[Text]"/>
      <dgm:spPr/>
      <dgm:t>
        <a:bodyPr/>
        <a:lstStyle/>
        <a:p>
          <a:r>
            <a:rPr lang="en-US">
              <a:latin typeface="Franklin Gothic Medium Cond" panose="020B0606030402020204" pitchFamily="34" charset="0"/>
            </a:rPr>
            <a:t>Four types</a:t>
          </a:r>
        </a:p>
      </dgm:t>
    </dgm:pt>
    <dgm:pt modelId="{6B06BA05-992F-471C-BF63-B7236D51DAB2}" type="parTrans" cxnId="{CFF5CFDA-6003-4192-84DB-86BF8A397088}">
      <dgm:prSet/>
      <dgm:spPr/>
      <dgm:t>
        <a:bodyPr/>
        <a:lstStyle/>
        <a:p>
          <a:endParaRPr lang="en-US"/>
        </a:p>
      </dgm:t>
    </dgm:pt>
    <dgm:pt modelId="{9AA6449C-5C01-493D-BB57-EF2AA1A51E97}" type="sibTrans" cxnId="{CFF5CFDA-6003-4192-84DB-86BF8A397088}">
      <dgm:prSet/>
      <dgm:spPr/>
      <dgm:t>
        <a:bodyPr/>
        <a:lstStyle/>
        <a:p>
          <a:endParaRPr lang="en-US"/>
        </a:p>
      </dgm:t>
    </dgm:pt>
    <dgm:pt modelId="{A61C3A57-482A-4814-937A-B0FF2865DC76}">
      <dgm:prSet/>
      <dgm:spPr/>
      <dgm:t>
        <a:bodyPr/>
        <a:lstStyle/>
        <a:p>
          <a:r>
            <a:rPr lang="en-US">
              <a:latin typeface="Franklin Gothic Medium Cond" panose="020B0606030402020204" pitchFamily="34" charset="0"/>
            </a:rPr>
            <a:t>Four Players: </a:t>
          </a:r>
        </a:p>
      </dgm:t>
    </dgm:pt>
    <dgm:pt modelId="{58A95E81-097B-4124-9EF5-8E524903FCDA}" type="parTrans" cxnId="{635D7859-893F-4A2E-9E7C-04169909AA19}">
      <dgm:prSet/>
      <dgm:spPr/>
      <dgm:t>
        <a:bodyPr/>
        <a:lstStyle/>
        <a:p>
          <a:endParaRPr lang="en-US"/>
        </a:p>
      </dgm:t>
    </dgm:pt>
    <dgm:pt modelId="{3494ED21-9781-4275-91F1-76FB8895FC97}" type="sibTrans" cxnId="{635D7859-893F-4A2E-9E7C-04169909AA19}">
      <dgm:prSet/>
      <dgm:spPr/>
      <dgm:t>
        <a:bodyPr/>
        <a:lstStyle/>
        <a:p>
          <a:endParaRPr lang="en-US"/>
        </a:p>
      </dgm:t>
    </dgm:pt>
    <dgm:pt modelId="{C1B80835-88DB-463E-B3D2-88A6A5B510C3}">
      <dgm:prSet/>
      <dgm:spPr/>
      <dgm:t>
        <a:bodyPr/>
        <a:lstStyle/>
        <a:p>
          <a:r>
            <a:rPr lang="en-US" dirty="0">
              <a:latin typeface="Franklin Gothic Medium Cond" panose="020B0606030402020204" pitchFamily="34" charset="0"/>
            </a:rPr>
            <a:t>SCB</a:t>
          </a:r>
        </a:p>
      </dgm:t>
    </dgm:pt>
    <dgm:pt modelId="{136415BB-F959-44E5-AD1A-3BE758BBC9FA}" type="parTrans" cxnId="{518FDADB-ECC1-4093-83AB-444C84265B82}">
      <dgm:prSet/>
      <dgm:spPr/>
      <dgm:t>
        <a:bodyPr/>
        <a:lstStyle/>
        <a:p>
          <a:endParaRPr lang="en-US"/>
        </a:p>
      </dgm:t>
    </dgm:pt>
    <dgm:pt modelId="{E42520EA-EE33-4DA4-B274-A96CB39CF35D}" type="sibTrans" cxnId="{518FDADB-ECC1-4093-83AB-444C84265B82}">
      <dgm:prSet/>
      <dgm:spPr/>
      <dgm:t>
        <a:bodyPr/>
        <a:lstStyle/>
        <a:p>
          <a:endParaRPr lang="en-US"/>
        </a:p>
      </dgm:t>
    </dgm:pt>
    <dgm:pt modelId="{803F2E1E-34EE-4DAB-B8DB-CBC4527833E6}">
      <dgm:prSet/>
      <dgm:spPr/>
      <dgm:t>
        <a:bodyPr/>
        <a:lstStyle/>
        <a:p>
          <a:r>
            <a:rPr lang="en-US" dirty="0">
              <a:latin typeface="Franklin Gothic Medium Cond" panose="020B0606030402020204" pitchFamily="34" charset="0"/>
            </a:rPr>
            <a:t>RRB</a:t>
          </a:r>
        </a:p>
      </dgm:t>
    </dgm:pt>
    <dgm:pt modelId="{6F454366-EE81-4FC6-B7CE-70E801F7C11A}" type="parTrans" cxnId="{5C0C45B5-DECE-422A-952D-6EE974145E35}">
      <dgm:prSet/>
      <dgm:spPr/>
      <dgm:t>
        <a:bodyPr/>
        <a:lstStyle/>
        <a:p>
          <a:endParaRPr lang="en-US"/>
        </a:p>
      </dgm:t>
    </dgm:pt>
    <dgm:pt modelId="{04EA1E0B-A9B2-4FFE-A601-410DE4FB9006}" type="sibTrans" cxnId="{5C0C45B5-DECE-422A-952D-6EE974145E35}">
      <dgm:prSet/>
      <dgm:spPr/>
      <dgm:t>
        <a:bodyPr/>
        <a:lstStyle/>
        <a:p>
          <a:endParaRPr lang="en-US"/>
        </a:p>
      </dgm:t>
    </dgm:pt>
    <dgm:pt modelId="{A3D5282B-033E-456A-8098-0A694B528E84}">
      <dgm:prSet/>
      <dgm:spPr/>
      <dgm:t>
        <a:bodyPr/>
        <a:lstStyle/>
        <a:p>
          <a:r>
            <a:rPr lang="en-US" dirty="0">
              <a:latin typeface="Franklin Gothic Medium Cond" panose="020B0606030402020204" pitchFamily="34" charset="0"/>
            </a:rPr>
            <a:t>Local Area Banks</a:t>
          </a:r>
        </a:p>
      </dgm:t>
    </dgm:pt>
    <dgm:pt modelId="{99556070-732C-4494-B696-209937A3272B}" type="parTrans" cxnId="{1DAF2A0C-E140-48FA-A42E-E77C3D2428B7}">
      <dgm:prSet/>
      <dgm:spPr/>
      <dgm:t>
        <a:bodyPr/>
        <a:lstStyle/>
        <a:p>
          <a:endParaRPr lang="en-US"/>
        </a:p>
      </dgm:t>
    </dgm:pt>
    <dgm:pt modelId="{1450199B-6810-40C0-BD32-0FD9ADBF0ECF}" type="sibTrans" cxnId="{1DAF2A0C-E140-48FA-A42E-E77C3D2428B7}">
      <dgm:prSet/>
      <dgm:spPr/>
      <dgm:t>
        <a:bodyPr/>
        <a:lstStyle/>
        <a:p>
          <a:endParaRPr lang="en-US"/>
        </a:p>
      </dgm:t>
    </dgm:pt>
    <dgm:pt modelId="{29AC527E-0114-4C79-BCC3-4A311E289E20}">
      <dgm:prSet/>
      <dgm:spPr/>
      <dgm:t>
        <a:bodyPr/>
        <a:lstStyle/>
        <a:p>
          <a:r>
            <a:rPr lang="en-US" dirty="0">
              <a:latin typeface="Franklin Gothic Medium Cond" panose="020B0606030402020204" pitchFamily="34" charset="0"/>
            </a:rPr>
            <a:t>Small Finance Banks</a:t>
          </a:r>
        </a:p>
      </dgm:t>
    </dgm:pt>
    <dgm:pt modelId="{6CBD5C27-AD81-4DEE-8202-DCF666DE0AD2}" type="parTrans" cxnId="{D6921D91-F6A7-4051-BFFD-CC0F58074529}">
      <dgm:prSet/>
      <dgm:spPr/>
      <dgm:t>
        <a:bodyPr/>
        <a:lstStyle/>
        <a:p>
          <a:endParaRPr lang="en-US"/>
        </a:p>
      </dgm:t>
    </dgm:pt>
    <dgm:pt modelId="{A7879A42-AAA6-41F1-8F3E-7E6A1E30E496}" type="sibTrans" cxnId="{D6921D91-F6A7-4051-BFFD-CC0F58074529}">
      <dgm:prSet/>
      <dgm:spPr/>
      <dgm:t>
        <a:bodyPr/>
        <a:lstStyle/>
        <a:p>
          <a:endParaRPr lang="en-US"/>
        </a:p>
      </dgm:t>
    </dgm:pt>
    <dgm:pt modelId="{EA79BB9B-65A0-4ED7-B92E-4E341B773524}">
      <dgm:prSet/>
      <dgm:spPr/>
      <dgm:t>
        <a:bodyPr/>
        <a:lstStyle/>
        <a:p>
          <a:r>
            <a:rPr lang="en-US">
              <a:latin typeface="Franklin Gothic Medium Cond" panose="020B0606030402020204" pitchFamily="34" charset="0"/>
            </a:rPr>
            <a:t>PSL-Agri</a:t>
          </a:r>
        </a:p>
      </dgm:t>
    </dgm:pt>
    <dgm:pt modelId="{ABAC49D8-7E7E-4456-BEA2-05AA21F626F9}" type="sibTrans" cxnId="{565E7BFA-25CA-41EF-806F-CC630AE2EEBB}">
      <dgm:prSet/>
      <dgm:spPr/>
      <dgm:t>
        <a:bodyPr/>
        <a:lstStyle/>
        <a:p>
          <a:endParaRPr lang="en-US"/>
        </a:p>
      </dgm:t>
    </dgm:pt>
    <dgm:pt modelId="{828CC8A1-46ED-4726-940A-FE0B86033347}" type="parTrans" cxnId="{565E7BFA-25CA-41EF-806F-CC630AE2EEBB}">
      <dgm:prSet/>
      <dgm:spPr/>
      <dgm:t>
        <a:bodyPr/>
        <a:lstStyle/>
        <a:p>
          <a:endParaRPr lang="en-US"/>
        </a:p>
      </dgm:t>
    </dgm:pt>
    <dgm:pt modelId="{DBAD9787-3F76-4DF4-8189-E28352249E2A}">
      <dgm:prSet/>
      <dgm:spPr/>
      <dgm:t>
        <a:bodyPr/>
        <a:lstStyle/>
        <a:p>
          <a:r>
            <a:rPr lang="en-US">
              <a:latin typeface="Franklin Gothic Medium Cond" panose="020B0606030402020204" pitchFamily="34" charset="0"/>
            </a:rPr>
            <a:t>PSL-S/M Farmer</a:t>
          </a:r>
        </a:p>
      </dgm:t>
    </dgm:pt>
    <dgm:pt modelId="{873E79FC-7F9D-45A1-8F0A-EF0FB60619B2}" type="sibTrans" cxnId="{F335F6FA-68E1-4EF3-8A95-0C9BF4CA2F06}">
      <dgm:prSet/>
      <dgm:spPr/>
      <dgm:t>
        <a:bodyPr/>
        <a:lstStyle/>
        <a:p>
          <a:endParaRPr lang="en-US"/>
        </a:p>
      </dgm:t>
    </dgm:pt>
    <dgm:pt modelId="{6F50B2C5-C130-40C6-BBE0-DBA541FE1CBF}" type="parTrans" cxnId="{F335F6FA-68E1-4EF3-8A95-0C9BF4CA2F06}">
      <dgm:prSet/>
      <dgm:spPr/>
      <dgm:t>
        <a:bodyPr/>
        <a:lstStyle/>
        <a:p>
          <a:endParaRPr lang="en-US"/>
        </a:p>
      </dgm:t>
    </dgm:pt>
    <dgm:pt modelId="{43FB53F3-C33A-4A02-9AA8-B3FE37C71DE8}">
      <dgm:prSet/>
      <dgm:spPr/>
      <dgm:t>
        <a:bodyPr/>
        <a:lstStyle/>
        <a:p>
          <a:r>
            <a:rPr lang="en-US">
              <a:latin typeface="Franklin Gothic Medium Cond" panose="020B0606030402020204" pitchFamily="34" charset="0"/>
            </a:rPr>
            <a:t>PSL-Micro enterprises</a:t>
          </a:r>
        </a:p>
      </dgm:t>
    </dgm:pt>
    <dgm:pt modelId="{FE8397F8-2EF8-45DB-B1B6-76349B985D7F}" type="sibTrans" cxnId="{0870FF07-1F83-4997-869F-1F7F319AC25B}">
      <dgm:prSet/>
      <dgm:spPr/>
      <dgm:t>
        <a:bodyPr/>
        <a:lstStyle/>
        <a:p>
          <a:endParaRPr lang="en-US"/>
        </a:p>
      </dgm:t>
    </dgm:pt>
    <dgm:pt modelId="{8D04DADC-8149-4C6E-B01C-20543CBB14DB}" type="parTrans" cxnId="{0870FF07-1F83-4997-869F-1F7F319AC25B}">
      <dgm:prSet/>
      <dgm:spPr/>
      <dgm:t>
        <a:bodyPr/>
        <a:lstStyle/>
        <a:p>
          <a:endParaRPr lang="en-US"/>
        </a:p>
      </dgm:t>
    </dgm:pt>
    <dgm:pt modelId="{8B66ACF3-2AF2-46D1-B58B-B4CC5F72B83D}">
      <dgm:prSet/>
      <dgm:spPr/>
      <dgm:t>
        <a:bodyPr/>
        <a:lstStyle/>
        <a:p>
          <a:r>
            <a:rPr lang="en-US">
              <a:latin typeface="Franklin Gothic Medium Cond" panose="020B0606030402020204" pitchFamily="34" charset="0"/>
            </a:rPr>
            <a:t>PSL-Overall</a:t>
          </a:r>
        </a:p>
      </dgm:t>
    </dgm:pt>
    <dgm:pt modelId="{58462069-7CD9-4FF0-A87A-11D52C7AB5EF}" type="sibTrans" cxnId="{D93A23EB-5D08-4644-9543-C6A117E1C7A6}">
      <dgm:prSet/>
      <dgm:spPr/>
      <dgm:t>
        <a:bodyPr/>
        <a:lstStyle/>
        <a:p>
          <a:endParaRPr lang="en-US"/>
        </a:p>
      </dgm:t>
    </dgm:pt>
    <dgm:pt modelId="{6C06033F-42D0-4B37-B7E8-710C96AE67FB}" type="parTrans" cxnId="{D93A23EB-5D08-4644-9543-C6A117E1C7A6}">
      <dgm:prSet/>
      <dgm:spPr/>
      <dgm:t>
        <a:bodyPr/>
        <a:lstStyle/>
        <a:p>
          <a:endParaRPr lang="en-US"/>
        </a:p>
      </dgm:t>
    </dgm:pt>
    <dgm:pt modelId="{02CA3068-A056-4006-80A5-E20381AA4C9A}" type="pres">
      <dgm:prSet presAssocID="{7EB2F8D8-F852-4F4E-B6B6-06C0B6D02454}" presName="Name0" presStyleCnt="0">
        <dgm:presLayoutVars>
          <dgm:dir/>
          <dgm:animLvl val="lvl"/>
          <dgm:resizeHandles val="exact"/>
        </dgm:presLayoutVars>
      </dgm:prSet>
      <dgm:spPr/>
    </dgm:pt>
    <dgm:pt modelId="{D8A2992D-9D2A-4052-8B2C-63BFAFB1EFF2}" type="pres">
      <dgm:prSet presAssocID="{6087BDB1-28D6-45CE-B645-30CD5BD648C5}" presName="composite" presStyleCnt="0"/>
      <dgm:spPr/>
    </dgm:pt>
    <dgm:pt modelId="{61EAB2CE-13E6-4FC8-9E17-09478758BDDC}" type="pres">
      <dgm:prSet presAssocID="{6087BDB1-28D6-45CE-B645-30CD5BD648C5}" presName="parTx" presStyleLbl="alignNode1" presStyleIdx="0" presStyleCnt="2">
        <dgm:presLayoutVars>
          <dgm:chMax val="0"/>
          <dgm:chPref val="0"/>
          <dgm:bulletEnabled val="1"/>
        </dgm:presLayoutVars>
      </dgm:prSet>
      <dgm:spPr/>
    </dgm:pt>
    <dgm:pt modelId="{32A7BCB5-3CC2-484E-B50D-3143AA372E4F}" type="pres">
      <dgm:prSet presAssocID="{6087BDB1-28D6-45CE-B645-30CD5BD648C5}" presName="desTx" presStyleLbl="alignAccFollowNode1" presStyleIdx="0" presStyleCnt="2">
        <dgm:presLayoutVars>
          <dgm:bulletEnabled val="1"/>
        </dgm:presLayoutVars>
      </dgm:prSet>
      <dgm:spPr/>
    </dgm:pt>
    <dgm:pt modelId="{7CE5E7B6-A13D-4F28-BC3F-7DBA10304CF8}" type="pres">
      <dgm:prSet presAssocID="{9AA6449C-5C01-493D-BB57-EF2AA1A51E97}" presName="space" presStyleCnt="0"/>
      <dgm:spPr/>
    </dgm:pt>
    <dgm:pt modelId="{EFC30324-C658-4F31-A86E-5C1DA1E3AAE6}" type="pres">
      <dgm:prSet presAssocID="{A61C3A57-482A-4814-937A-B0FF2865DC76}" presName="composite" presStyleCnt="0"/>
      <dgm:spPr/>
    </dgm:pt>
    <dgm:pt modelId="{04DA9CE1-00D8-45ED-B8C2-E28353A9FC98}" type="pres">
      <dgm:prSet presAssocID="{A61C3A57-482A-4814-937A-B0FF2865DC76}" presName="parTx" presStyleLbl="alignNode1" presStyleIdx="1" presStyleCnt="2">
        <dgm:presLayoutVars>
          <dgm:chMax val="0"/>
          <dgm:chPref val="0"/>
          <dgm:bulletEnabled val="1"/>
        </dgm:presLayoutVars>
      </dgm:prSet>
      <dgm:spPr/>
    </dgm:pt>
    <dgm:pt modelId="{782A0799-FA12-42E7-9697-3E5C18E6B6B7}" type="pres">
      <dgm:prSet presAssocID="{A61C3A57-482A-4814-937A-B0FF2865DC76}" presName="desTx" presStyleLbl="alignAccFollowNode1" presStyleIdx="1" presStyleCnt="2">
        <dgm:presLayoutVars>
          <dgm:bulletEnabled val="1"/>
        </dgm:presLayoutVars>
      </dgm:prSet>
      <dgm:spPr/>
    </dgm:pt>
  </dgm:ptLst>
  <dgm:cxnLst>
    <dgm:cxn modelId="{5C0C45B5-DECE-422A-952D-6EE974145E35}" srcId="{A61C3A57-482A-4814-937A-B0FF2865DC76}" destId="{803F2E1E-34EE-4DAB-B8DB-CBC4527833E6}" srcOrd="1" destOrd="0" parTransId="{6F454366-EE81-4FC6-B7CE-70E801F7C11A}" sibTransId="{04EA1E0B-A9B2-4FFE-A601-410DE4FB9006}"/>
    <dgm:cxn modelId="{F335F6FA-68E1-4EF3-8A95-0C9BF4CA2F06}" srcId="{6087BDB1-28D6-45CE-B645-30CD5BD648C5}" destId="{DBAD9787-3F76-4DF4-8189-E28352249E2A}" srcOrd="1" destOrd="0" parTransId="{6F50B2C5-C130-40C6-BBE0-DBA541FE1CBF}" sibTransId="{873E79FC-7F9D-45A1-8F0A-EF0FB60619B2}"/>
    <dgm:cxn modelId="{E43632FC-A534-4E3D-8935-9CF46D27A16F}" type="presOf" srcId="{A61C3A57-482A-4814-937A-B0FF2865DC76}" destId="{04DA9CE1-00D8-45ED-B8C2-E28353A9FC98}" srcOrd="0" destOrd="0" presId="urn:microsoft.com/office/officeart/2005/8/layout/hList1"/>
    <dgm:cxn modelId="{518FDADB-ECC1-4093-83AB-444C84265B82}" srcId="{A61C3A57-482A-4814-937A-B0FF2865DC76}" destId="{C1B80835-88DB-463E-B3D2-88A6A5B510C3}" srcOrd="0" destOrd="0" parTransId="{136415BB-F959-44E5-AD1A-3BE758BBC9FA}" sibTransId="{E42520EA-EE33-4DA4-B274-A96CB39CF35D}"/>
    <dgm:cxn modelId="{1DAF2A0C-E140-48FA-A42E-E77C3D2428B7}" srcId="{A61C3A57-482A-4814-937A-B0FF2865DC76}" destId="{A3D5282B-033E-456A-8098-0A694B528E84}" srcOrd="2" destOrd="0" parTransId="{99556070-732C-4494-B696-209937A3272B}" sibTransId="{1450199B-6810-40C0-BD32-0FD9ADBF0ECF}"/>
    <dgm:cxn modelId="{60E67B67-E725-4E9E-8F94-BC2AD2A547E7}" type="presOf" srcId="{C1B80835-88DB-463E-B3D2-88A6A5B510C3}" destId="{782A0799-FA12-42E7-9697-3E5C18E6B6B7}" srcOrd="0" destOrd="0" presId="urn:microsoft.com/office/officeart/2005/8/layout/hList1"/>
    <dgm:cxn modelId="{0870FF07-1F83-4997-869F-1F7F319AC25B}" srcId="{6087BDB1-28D6-45CE-B645-30CD5BD648C5}" destId="{43FB53F3-C33A-4A02-9AA8-B3FE37C71DE8}" srcOrd="2" destOrd="0" parTransId="{8D04DADC-8149-4C6E-B01C-20543CBB14DB}" sibTransId="{FE8397F8-2EF8-45DB-B1B6-76349B985D7F}"/>
    <dgm:cxn modelId="{3F4571AC-37E6-47F7-93A1-F9B0AB7F4E59}" type="presOf" srcId="{EA79BB9B-65A0-4ED7-B92E-4E341B773524}" destId="{32A7BCB5-3CC2-484E-B50D-3143AA372E4F}" srcOrd="0" destOrd="0" presId="urn:microsoft.com/office/officeart/2005/8/layout/hList1"/>
    <dgm:cxn modelId="{D366ADE5-FC2A-48DD-AF52-F9844B51F84E}" type="presOf" srcId="{43FB53F3-C33A-4A02-9AA8-B3FE37C71DE8}" destId="{32A7BCB5-3CC2-484E-B50D-3143AA372E4F}" srcOrd="0" destOrd="2" presId="urn:microsoft.com/office/officeart/2005/8/layout/hList1"/>
    <dgm:cxn modelId="{3DCFD97A-2370-461B-8B98-E83D804852A0}" type="presOf" srcId="{DBAD9787-3F76-4DF4-8189-E28352249E2A}" destId="{32A7BCB5-3CC2-484E-B50D-3143AA372E4F}" srcOrd="0" destOrd="1" presId="urn:microsoft.com/office/officeart/2005/8/layout/hList1"/>
    <dgm:cxn modelId="{C850F173-791C-4120-BA54-1572FFA03072}" type="presOf" srcId="{29AC527E-0114-4C79-BCC3-4A311E289E20}" destId="{782A0799-FA12-42E7-9697-3E5C18E6B6B7}" srcOrd="0" destOrd="3" presId="urn:microsoft.com/office/officeart/2005/8/layout/hList1"/>
    <dgm:cxn modelId="{CFF5CFDA-6003-4192-84DB-86BF8A397088}" srcId="{7EB2F8D8-F852-4F4E-B6B6-06C0B6D02454}" destId="{6087BDB1-28D6-45CE-B645-30CD5BD648C5}" srcOrd="0" destOrd="0" parTransId="{6B06BA05-992F-471C-BF63-B7236D51DAB2}" sibTransId="{9AA6449C-5C01-493D-BB57-EF2AA1A51E97}"/>
    <dgm:cxn modelId="{635D7859-893F-4A2E-9E7C-04169909AA19}" srcId="{7EB2F8D8-F852-4F4E-B6B6-06C0B6D02454}" destId="{A61C3A57-482A-4814-937A-B0FF2865DC76}" srcOrd="1" destOrd="0" parTransId="{58A95E81-097B-4124-9EF5-8E524903FCDA}" sibTransId="{3494ED21-9781-4275-91F1-76FB8895FC97}"/>
    <dgm:cxn modelId="{9DDD3A5A-E7CE-4776-B3ED-9E4122B550FC}" type="presOf" srcId="{7EB2F8D8-F852-4F4E-B6B6-06C0B6D02454}" destId="{02CA3068-A056-4006-80A5-E20381AA4C9A}" srcOrd="0" destOrd="0" presId="urn:microsoft.com/office/officeart/2005/8/layout/hList1"/>
    <dgm:cxn modelId="{D6921D91-F6A7-4051-BFFD-CC0F58074529}" srcId="{A61C3A57-482A-4814-937A-B0FF2865DC76}" destId="{29AC527E-0114-4C79-BCC3-4A311E289E20}" srcOrd="3" destOrd="0" parTransId="{6CBD5C27-AD81-4DEE-8202-DCF666DE0AD2}" sibTransId="{A7879A42-AAA6-41F1-8F3E-7E6A1E30E496}"/>
    <dgm:cxn modelId="{565E7BFA-25CA-41EF-806F-CC630AE2EEBB}" srcId="{6087BDB1-28D6-45CE-B645-30CD5BD648C5}" destId="{EA79BB9B-65A0-4ED7-B92E-4E341B773524}" srcOrd="0" destOrd="0" parTransId="{828CC8A1-46ED-4726-940A-FE0B86033347}" sibTransId="{ABAC49D8-7E7E-4456-BEA2-05AA21F626F9}"/>
    <dgm:cxn modelId="{D93A23EB-5D08-4644-9543-C6A117E1C7A6}" srcId="{6087BDB1-28D6-45CE-B645-30CD5BD648C5}" destId="{8B66ACF3-2AF2-46D1-B58B-B4CC5F72B83D}" srcOrd="3" destOrd="0" parTransId="{6C06033F-42D0-4B37-B7E8-710C96AE67FB}" sibTransId="{58462069-7CD9-4FF0-A87A-11D52C7AB5EF}"/>
    <dgm:cxn modelId="{FC07E09A-84D6-4EFE-A6E9-3CE4BBE3D2AA}" type="presOf" srcId="{A3D5282B-033E-456A-8098-0A694B528E84}" destId="{782A0799-FA12-42E7-9697-3E5C18E6B6B7}" srcOrd="0" destOrd="2" presId="urn:microsoft.com/office/officeart/2005/8/layout/hList1"/>
    <dgm:cxn modelId="{CF0CCDD1-8B2D-4D54-B12C-A8D3CE383461}" type="presOf" srcId="{803F2E1E-34EE-4DAB-B8DB-CBC4527833E6}" destId="{782A0799-FA12-42E7-9697-3E5C18E6B6B7}" srcOrd="0" destOrd="1" presId="urn:microsoft.com/office/officeart/2005/8/layout/hList1"/>
    <dgm:cxn modelId="{B1DC1C1E-7735-4BE6-B2FC-D62E3152D4ED}" type="presOf" srcId="{6087BDB1-28D6-45CE-B645-30CD5BD648C5}" destId="{61EAB2CE-13E6-4FC8-9E17-09478758BDDC}" srcOrd="0" destOrd="0" presId="urn:microsoft.com/office/officeart/2005/8/layout/hList1"/>
    <dgm:cxn modelId="{68FEC070-1003-40EF-A751-AEB8B8555C84}" type="presOf" srcId="{8B66ACF3-2AF2-46D1-B58B-B4CC5F72B83D}" destId="{32A7BCB5-3CC2-484E-B50D-3143AA372E4F}" srcOrd="0" destOrd="3" presId="urn:microsoft.com/office/officeart/2005/8/layout/hList1"/>
    <dgm:cxn modelId="{229EE9E7-9808-4831-9901-E9C4D019D9E8}" type="presParOf" srcId="{02CA3068-A056-4006-80A5-E20381AA4C9A}" destId="{D8A2992D-9D2A-4052-8B2C-63BFAFB1EFF2}" srcOrd="0" destOrd="0" presId="urn:microsoft.com/office/officeart/2005/8/layout/hList1"/>
    <dgm:cxn modelId="{7F47C4FE-AB29-4907-ABC0-CC6F7ACB3873}" type="presParOf" srcId="{D8A2992D-9D2A-4052-8B2C-63BFAFB1EFF2}" destId="{61EAB2CE-13E6-4FC8-9E17-09478758BDDC}" srcOrd="0" destOrd="0" presId="urn:microsoft.com/office/officeart/2005/8/layout/hList1"/>
    <dgm:cxn modelId="{30BA4457-1CD1-47FD-825E-B6E1F2ADB1FB}" type="presParOf" srcId="{D8A2992D-9D2A-4052-8B2C-63BFAFB1EFF2}" destId="{32A7BCB5-3CC2-484E-B50D-3143AA372E4F}" srcOrd="1" destOrd="0" presId="urn:microsoft.com/office/officeart/2005/8/layout/hList1"/>
    <dgm:cxn modelId="{8FD0286E-D826-446A-A0F4-61BE656331FE}" type="presParOf" srcId="{02CA3068-A056-4006-80A5-E20381AA4C9A}" destId="{7CE5E7B6-A13D-4F28-BC3F-7DBA10304CF8}" srcOrd="1" destOrd="0" presId="urn:microsoft.com/office/officeart/2005/8/layout/hList1"/>
    <dgm:cxn modelId="{5E47C3F7-C769-4772-BC6E-9B0293DCE544}" type="presParOf" srcId="{02CA3068-A056-4006-80A5-E20381AA4C9A}" destId="{EFC30324-C658-4F31-A86E-5C1DA1E3AAE6}" srcOrd="2" destOrd="0" presId="urn:microsoft.com/office/officeart/2005/8/layout/hList1"/>
    <dgm:cxn modelId="{4257A121-E752-4EDA-9267-2DE7FB99B805}" type="presParOf" srcId="{EFC30324-C658-4F31-A86E-5C1DA1E3AAE6}" destId="{04DA9CE1-00D8-45ED-B8C2-E28353A9FC98}" srcOrd="0" destOrd="0" presId="urn:microsoft.com/office/officeart/2005/8/layout/hList1"/>
    <dgm:cxn modelId="{A32ECFF4-4E8E-4D62-B5AC-31E30EEA13ED}" type="presParOf" srcId="{EFC30324-C658-4F31-A86E-5C1DA1E3AAE6}" destId="{782A0799-FA12-42E7-9697-3E5C18E6B6B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266C817-9BD3-4039-9582-15A85EC2FBD4}" type="doc">
      <dgm:prSet loTypeId="urn:microsoft.com/office/officeart/2008/layout/BendingPictureCaption"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NPA, TBS, BASEL, 4R, </a:t>
          </a:r>
          <a:r>
            <a:rPr lang="en-US" dirty="0" err="1">
              <a:solidFill>
                <a:sysClr val="window" lastClr="FFFFFF"/>
              </a:solidFill>
              <a:latin typeface="Franklin Gothic Medium Cond" panose="020B0606030402020204" pitchFamily="34" charset="0"/>
              <a:ea typeface="+mn-ea"/>
              <a:cs typeface="+mn-cs"/>
            </a:rPr>
            <a:t>Indradhanush</a:t>
          </a:r>
          <a:r>
            <a:rPr lang="en-US" dirty="0">
              <a:solidFill>
                <a:sysClr val="window" lastClr="FFFFFF"/>
              </a:solidFill>
              <a:latin typeface="Franklin Gothic Medium Cond" panose="020B0606030402020204" pitchFamily="34" charset="0"/>
              <a:ea typeface="+mn-ea"/>
              <a:cs typeface="+mn-cs"/>
            </a:rPr>
            <a:t>, BBB</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66519306-D1BD-4590-AD1A-5613145D4EFC}">
      <dgm:prSet phldrT="[Text]">
        <dgm:style>
          <a:lnRef idx="0">
            <a:schemeClr val="accent2"/>
          </a:lnRef>
          <a:fillRef idx="3">
            <a:schemeClr val="accent2"/>
          </a:fillRef>
          <a:effectRef idx="3">
            <a:schemeClr val="accent2"/>
          </a:effectRef>
          <a:fontRef idx="minor">
            <a:schemeClr val="lt1"/>
          </a:fontRef>
        </dgm:style>
      </dgm:prSet>
      <dgm:spPr>
        <a:xfrm>
          <a:off x="4219641" y="1839864"/>
          <a:ext cx="2620193" cy="629676"/>
        </a:xfrm>
        <a:prstGeom prst="rect">
          <a:avLst/>
        </a:prstGeom>
        <a:ln/>
      </dgm:spPr>
      <dgm:t>
        <a:bodyPr/>
        <a:lstStyle/>
        <a:p>
          <a:pPr>
            <a:buNone/>
          </a:pPr>
          <a:r>
            <a:rPr lang="en-US" dirty="0">
              <a:solidFill>
                <a:sysClr val="window" lastClr="FFFFFF"/>
              </a:solidFill>
              <a:latin typeface="Franklin Gothic Medium Cond" panose="020B0606030402020204" pitchFamily="34" charset="0"/>
              <a:ea typeface="+mn-ea"/>
              <a:cs typeface="+mn-cs"/>
            </a:rPr>
            <a:t>MP Incomplete Transmission, MCLR etc.</a:t>
          </a:r>
        </a:p>
      </dgm:t>
    </dgm:pt>
    <dgm:pt modelId="{8FC052A0-E086-44D7-80BE-6C58C38CBEFC}" type="parTrans" cxnId="{EAF271A7-60E9-45D4-9DDE-FA668EA95F7C}">
      <dgm:prSet/>
      <dgm:spPr/>
      <dgm:t>
        <a:bodyPr/>
        <a:lstStyle/>
        <a:p>
          <a:endParaRPr lang="en-US"/>
        </a:p>
      </dgm:t>
    </dgm:pt>
    <dgm:pt modelId="{315A45E3-5A30-41E3-83AE-D7A159873F06}" type="sibTrans" cxnId="{EAF271A7-60E9-45D4-9DDE-FA668EA95F7C}">
      <dgm:prSet/>
      <dgm:spPr/>
      <dgm:t>
        <a:bodyPr/>
        <a:lstStyle/>
        <a:p>
          <a:endParaRPr lang="en-US"/>
        </a:p>
      </dgm:t>
    </dgm:pt>
    <dgm:pt modelId="{FE007DB7-5321-4419-9D78-BAFF1F8CBF53}">
      <dgm:prSet phldrT="[Text]"/>
      <dgm:spPr>
        <a:xfrm>
          <a:off x="4219641"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Differential Banks</a:t>
          </a:r>
        </a:p>
      </dgm:t>
    </dgm:pt>
    <dgm:pt modelId="{BFD6451D-C994-46AB-928D-00F91BA90244}" type="parTrans" cxnId="{412BD223-891B-496C-8C76-2212DEA96146}">
      <dgm:prSet/>
      <dgm:spPr/>
      <dgm:t>
        <a:bodyPr/>
        <a:lstStyle/>
        <a:p>
          <a:endParaRPr lang="en-US"/>
        </a:p>
      </dgm:t>
    </dgm:pt>
    <dgm:pt modelId="{203756CA-CA42-46B4-8FEE-E95ABC514417}" type="sibTrans" cxnId="{412BD223-891B-496C-8C76-2212DEA96146}">
      <dgm:prSet/>
      <dgm:spPr/>
      <dgm:t>
        <a:bodyPr/>
        <a:lstStyle/>
        <a:p>
          <a:endParaRPr lang="en-US"/>
        </a:p>
      </dgm:t>
    </dgm:pt>
    <dgm:pt modelId="{9B7B0E9A-D967-483B-80E7-782CA7A66E07}">
      <dgm:prSet phldrT="[Text]"/>
      <dgm:spPr>
        <a:xfrm>
          <a:off x="661353"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PSL-framework, Certi.</a:t>
          </a:r>
        </a:p>
      </dgm:t>
    </dgm:pt>
    <dgm:pt modelId="{EE38AB83-EEB1-4022-96EA-BDD1842D7A44}" type="parTrans" cxnId="{500F5FB4-58AF-4CAE-91BD-4A8E8C1438F7}">
      <dgm:prSet/>
      <dgm:spPr/>
      <dgm:t>
        <a:bodyPr/>
        <a:lstStyle/>
        <a:p>
          <a:endParaRPr lang="en-US"/>
        </a:p>
      </dgm:t>
    </dgm:pt>
    <dgm:pt modelId="{0A7475BD-7931-4C59-85A1-08A77C3C0E7C}" type="sibTrans" cxnId="{500F5FB4-58AF-4CAE-91BD-4A8E8C1438F7}">
      <dgm:prSet/>
      <dgm:spPr/>
      <dgm:t>
        <a:bodyPr/>
        <a:lstStyle/>
        <a:p>
          <a:endParaRPr lang="en-US"/>
        </a:p>
      </dgm:t>
    </dgm:pt>
    <dgm:pt modelId="{66A470D0-EFA6-4787-980B-B81CF1BE2F28}" type="pres">
      <dgm:prSet presAssocID="{5266C817-9BD3-4039-9582-15A85EC2FBD4}" presName="diagram" presStyleCnt="0">
        <dgm:presLayoutVars>
          <dgm:dir/>
        </dgm:presLayoutVars>
      </dgm:prSet>
      <dgm:spPr/>
    </dgm:pt>
    <dgm:pt modelId="{2A486BCD-7337-4716-9ED4-6CBE118B7428}" type="pres">
      <dgm:prSet presAssocID="{90C1CFE9-B1A6-4B2B-8238-CFCC25176E00}" presName="composite" presStyleCnt="0"/>
      <dgm:spPr/>
    </dgm:pt>
    <dgm:pt modelId="{D396151B-ED65-44DE-9EAD-F452D2AA6011}" type="pres">
      <dgm:prSet presAssocID="{90C1CFE9-B1A6-4B2B-8238-CFCC25176E00}" presName="Image" presStyleLbl="bgShp" presStyleIdx="0" presStyleCnt="4" custScaleX="104848"/>
      <dgm:spPr>
        <a:xfrm>
          <a:off x="46739" y="222"/>
          <a:ext cx="3040718" cy="2247079"/>
        </a:xfrm>
        <a:prstGeom prst="rect">
          <a:avLst/>
        </a:prstGeom>
        <a:blipFill rotWithShape="1">
          <a:blip xmlns:r="http://schemas.openxmlformats.org/officeDocument/2006/relationships" r:embed="rId1"/>
          <a:stretch>
            <a:fillRect/>
          </a:stretch>
        </a:blipFill>
        <a:ln>
          <a:noFill/>
        </a:ln>
        <a:effectLst/>
      </dgm:spPr>
    </dgm:pt>
    <dgm:pt modelId="{72A226ED-55D1-4139-B930-DE63EE4A0EF4}" type="pres">
      <dgm:prSet presAssocID="{90C1CFE9-B1A6-4B2B-8238-CFCC25176E00}" presName="Parent" presStyleLbl="node0" presStyleIdx="0" presStyleCnt="4">
        <dgm:presLayoutVars>
          <dgm:bulletEnabled val="1"/>
        </dgm:presLayoutVars>
      </dgm:prSet>
      <dgm:spPr/>
    </dgm:pt>
    <dgm:pt modelId="{D2867C7A-8448-41B7-9C6A-033B06553C60}" type="pres">
      <dgm:prSet presAssocID="{DADDB62F-7D86-4DF7-9A71-F4730E23BB35}" presName="sibTrans" presStyleCnt="0"/>
      <dgm:spPr/>
    </dgm:pt>
    <dgm:pt modelId="{CF3A9BB4-CF44-4A5A-BC8C-41B4A938CD10}" type="pres">
      <dgm:prSet presAssocID="{66519306-D1BD-4590-AD1A-5613145D4EFC}" presName="composite" presStyleCnt="0"/>
      <dgm:spPr/>
    </dgm:pt>
    <dgm:pt modelId="{42C58EE7-7261-4ED0-A066-EE0548EF6FC0}" type="pres">
      <dgm:prSet presAssocID="{66519306-D1BD-4590-AD1A-5613145D4EFC}" presName="Image" presStyleLbl="bgShp" presStyleIdx="1" presStyleCnt="4" custScaleX="69028" custLinFactNeighborY="1246"/>
      <dgm:spPr>
        <a:xfrm>
          <a:off x="3605027" y="222"/>
          <a:ext cx="3040718" cy="2247079"/>
        </a:xfrm>
        <a:prstGeom prst="rect">
          <a:avLst/>
        </a:prstGeom>
        <a:blipFill rotWithShape="1">
          <a:blip xmlns:r="http://schemas.openxmlformats.org/officeDocument/2006/relationships" r:embed="rId2"/>
          <a:stretch>
            <a:fillRect/>
          </a:stretch>
        </a:blipFill>
        <a:ln>
          <a:noFill/>
        </a:ln>
        <a:effectLst/>
      </dgm:spPr>
    </dgm:pt>
    <dgm:pt modelId="{24F6DF74-99C3-4EBC-A624-6581D7D8848D}" type="pres">
      <dgm:prSet presAssocID="{66519306-D1BD-4590-AD1A-5613145D4EFC}" presName="Parent" presStyleLbl="node0" presStyleIdx="1" presStyleCnt="4">
        <dgm:presLayoutVars>
          <dgm:bulletEnabled val="1"/>
        </dgm:presLayoutVars>
      </dgm:prSet>
      <dgm:spPr/>
    </dgm:pt>
    <dgm:pt modelId="{7C483EE2-CA0D-492C-9194-159B873A862E}" type="pres">
      <dgm:prSet presAssocID="{315A45E3-5A30-41E3-83AE-D7A159873F06}" presName="sibTrans" presStyleCnt="0"/>
      <dgm:spPr/>
    </dgm:pt>
    <dgm:pt modelId="{FD0970BF-3752-4CF8-B71F-2E1782ED5885}" type="pres">
      <dgm:prSet presAssocID="{9B7B0E9A-D967-483B-80E7-782CA7A66E07}" presName="composite" presStyleCnt="0"/>
      <dgm:spPr/>
    </dgm:pt>
    <dgm:pt modelId="{22BC101B-6425-46CE-B64A-301FFB1A0F30}" type="pres">
      <dgm:prSet presAssocID="{9B7B0E9A-D967-483B-80E7-782CA7A66E07}" presName="Image" presStyleLbl="bgShp" presStyleIdx="2" presStyleCnt="4"/>
      <dgm:spPr>
        <a:xfrm>
          <a:off x="46739" y="2793021"/>
          <a:ext cx="3040718" cy="2247079"/>
        </a:xfrm>
        <a:prstGeom prst="rect">
          <a:avLst/>
        </a:prstGeom>
        <a:blipFill rotWithShape="1">
          <a:blip xmlns:r="http://schemas.openxmlformats.org/officeDocument/2006/relationships" r:embed="rId3"/>
          <a:stretch>
            <a:fillRect/>
          </a:stretch>
        </a:blipFill>
        <a:ln>
          <a:noFill/>
        </a:ln>
        <a:effectLst/>
      </dgm:spPr>
    </dgm:pt>
    <dgm:pt modelId="{C8665312-2505-4653-ABB2-2C7FF307C86B}" type="pres">
      <dgm:prSet presAssocID="{9B7B0E9A-D967-483B-80E7-782CA7A66E07}" presName="Parent" presStyleLbl="node0" presStyleIdx="2" presStyleCnt="4">
        <dgm:presLayoutVars>
          <dgm:bulletEnabled val="1"/>
        </dgm:presLayoutVars>
      </dgm:prSet>
      <dgm:spPr/>
    </dgm:pt>
    <dgm:pt modelId="{32D4CB79-FA4D-4565-B615-782040EFA7E8}" type="pres">
      <dgm:prSet presAssocID="{0A7475BD-7931-4C59-85A1-08A77C3C0E7C}" presName="sibTrans" presStyleCnt="0"/>
      <dgm:spPr/>
    </dgm:pt>
    <dgm:pt modelId="{B0D9ED35-27F1-406F-B08C-B0254A33736F}" type="pres">
      <dgm:prSet presAssocID="{FE007DB7-5321-4419-9D78-BAFF1F8CBF53}" presName="composite" presStyleCnt="0"/>
      <dgm:spPr/>
    </dgm:pt>
    <dgm:pt modelId="{191D812A-EBF2-4C00-9136-0D2112F74FAD}" type="pres">
      <dgm:prSet presAssocID="{FE007DB7-5321-4419-9D78-BAFF1F8CBF53}" presName="Image" presStyleLbl="bgShp" presStyleIdx="3" presStyleCnt="4"/>
      <dgm:spPr>
        <a:xfrm>
          <a:off x="3605027" y="2793021"/>
          <a:ext cx="3040718" cy="2247079"/>
        </a:xfrm>
        <a:prstGeom prst="rect">
          <a:avLst/>
        </a:prstGeom>
        <a:blipFill rotWithShape="1">
          <a:blip xmlns:r="http://schemas.openxmlformats.org/officeDocument/2006/relationships" r:embed="rId4"/>
          <a:stretch>
            <a:fillRect/>
          </a:stretch>
        </a:blipFill>
        <a:ln>
          <a:noFill/>
        </a:ln>
        <a:effectLst/>
      </dgm:spPr>
    </dgm:pt>
    <dgm:pt modelId="{228C2949-50E8-446F-86BF-4F311B55FBD6}" type="pres">
      <dgm:prSet presAssocID="{FE007DB7-5321-4419-9D78-BAFF1F8CBF53}" presName="Parent" presStyleLbl="node0" presStyleIdx="3" presStyleCnt="4">
        <dgm:presLayoutVars>
          <dgm:bulletEnabled val="1"/>
        </dgm:presLayoutVars>
      </dgm:prSet>
      <dgm:spPr/>
    </dgm:pt>
  </dgm:ptLst>
  <dgm:cxnLst>
    <dgm:cxn modelId="{0957EF1E-3050-4953-8E26-325EF1CCB01A}" type="presOf" srcId="{9B7B0E9A-D967-483B-80E7-782CA7A66E07}" destId="{C8665312-2505-4653-ABB2-2C7FF307C86B}" srcOrd="0" destOrd="0" presId="urn:microsoft.com/office/officeart/2008/layout/BendingPictureCaption"/>
    <dgm:cxn modelId="{21F811B1-51D9-443B-BA84-228C1A5DC962}" type="presOf" srcId="{5266C817-9BD3-4039-9582-15A85EC2FBD4}" destId="{66A470D0-EFA6-4787-980B-B81CF1BE2F28}" srcOrd="0" destOrd="0" presId="urn:microsoft.com/office/officeart/2008/layout/BendingPictureCaption"/>
    <dgm:cxn modelId="{500F5FB4-58AF-4CAE-91BD-4A8E8C1438F7}" srcId="{5266C817-9BD3-4039-9582-15A85EC2FBD4}" destId="{9B7B0E9A-D967-483B-80E7-782CA7A66E07}" srcOrd="2" destOrd="0" parTransId="{EE38AB83-EEB1-4022-96EA-BDD1842D7A44}" sibTransId="{0A7475BD-7931-4C59-85A1-08A77C3C0E7C}"/>
    <dgm:cxn modelId="{A07B8800-F77C-488C-A7DB-FB97C52C4328}" type="presOf" srcId="{66519306-D1BD-4590-AD1A-5613145D4EFC}" destId="{24F6DF74-99C3-4EBC-A624-6581D7D8848D}" srcOrd="0" destOrd="0" presId="urn:microsoft.com/office/officeart/2008/layout/BendingPictureCaption"/>
    <dgm:cxn modelId="{0565A6FA-A799-425A-9FA6-5F16564DDAE0}" srcId="{5266C817-9BD3-4039-9582-15A85EC2FBD4}" destId="{90C1CFE9-B1A6-4B2B-8238-CFCC25176E00}" srcOrd="0" destOrd="0" parTransId="{37FEB5EF-77C6-4394-B4E7-A60ED486D033}" sibTransId="{DADDB62F-7D86-4DF7-9A71-F4730E23BB35}"/>
    <dgm:cxn modelId="{EAF271A7-60E9-45D4-9DDE-FA668EA95F7C}" srcId="{5266C817-9BD3-4039-9582-15A85EC2FBD4}" destId="{66519306-D1BD-4590-AD1A-5613145D4EFC}" srcOrd="1" destOrd="0" parTransId="{8FC052A0-E086-44D7-80BE-6C58C38CBEFC}" sibTransId="{315A45E3-5A30-41E3-83AE-D7A159873F06}"/>
    <dgm:cxn modelId="{84538572-B300-401F-90D1-437CD8DBF3D1}" type="presOf" srcId="{90C1CFE9-B1A6-4B2B-8238-CFCC25176E00}" destId="{72A226ED-55D1-4139-B930-DE63EE4A0EF4}" srcOrd="0" destOrd="0" presId="urn:microsoft.com/office/officeart/2008/layout/BendingPictureCaption"/>
    <dgm:cxn modelId="{65BB8D47-CEB1-4BD0-BC0A-5255EC78A030}" type="presOf" srcId="{FE007DB7-5321-4419-9D78-BAFF1F8CBF53}" destId="{228C2949-50E8-446F-86BF-4F311B55FBD6}" srcOrd="0" destOrd="0" presId="urn:microsoft.com/office/officeart/2008/layout/BendingPictureCaption"/>
    <dgm:cxn modelId="{412BD223-891B-496C-8C76-2212DEA96146}" srcId="{5266C817-9BD3-4039-9582-15A85EC2FBD4}" destId="{FE007DB7-5321-4419-9D78-BAFF1F8CBF53}" srcOrd="3" destOrd="0" parTransId="{BFD6451D-C994-46AB-928D-00F91BA90244}" sibTransId="{203756CA-CA42-46B4-8FEE-E95ABC514417}"/>
    <dgm:cxn modelId="{B2AB2024-D758-4DF5-A3DE-51137402989E}" type="presParOf" srcId="{66A470D0-EFA6-4787-980B-B81CF1BE2F28}" destId="{2A486BCD-7337-4716-9ED4-6CBE118B7428}" srcOrd="0" destOrd="0" presId="urn:microsoft.com/office/officeart/2008/layout/BendingPictureCaption"/>
    <dgm:cxn modelId="{5524F9C7-DA51-459F-88B2-E383F2FE1A1E}" type="presParOf" srcId="{2A486BCD-7337-4716-9ED4-6CBE118B7428}" destId="{D396151B-ED65-44DE-9EAD-F452D2AA6011}" srcOrd="0" destOrd="0" presId="urn:microsoft.com/office/officeart/2008/layout/BendingPictureCaption"/>
    <dgm:cxn modelId="{AE937E18-0A42-40E5-AFFC-1A43A5BD15AF}" type="presParOf" srcId="{2A486BCD-7337-4716-9ED4-6CBE118B7428}" destId="{72A226ED-55D1-4139-B930-DE63EE4A0EF4}" srcOrd="1" destOrd="0" presId="urn:microsoft.com/office/officeart/2008/layout/BendingPictureCaption"/>
    <dgm:cxn modelId="{C56CA706-824F-4C9E-86DB-B37A79332DB0}" type="presParOf" srcId="{66A470D0-EFA6-4787-980B-B81CF1BE2F28}" destId="{D2867C7A-8448-41B7-9C6A-033B06553C60}" srcOrd="1" destOrd="0" presId="urn:microsoft.com/office/officeart/2008/layout/BendingPictureCaption"/>
    <dgm:cxn modelId="{3362256F-D18F-4DE2-AE67-82CD482FA6B6}" type="presParOf" srcId="{66A470D0-EFA6-4787-980B-B81CF1BE2F28}" destId="{CF3A9BB4-CF44-4A5A-BC8C-41B4A938CD10}" srcOrd="2" destOrd="0" presId="urn:microsoft.com/office/officeart/2008/layout/BendingPictureCaption"/>
    <dgm:cxn modelId="{E120D31D-EE64-4F73-B32B-355BDE09C261}" type="presParOf" srcId="{CF3A9BB4-CF44-4A5A-BC8C-41B4A938CD10}" destId="{42C58EE7-7261-4ED0-A066-EE0548EF6FC0}" srcOrd="0" destOrd="0" presId="urn:microsoft.com/office/officeart/2008/layout/BendingPictureCaption"/>
    <dgm:cxn modelId="{D5502239-0D82-4E44-88C5-7080F8378F4F}" type="presParOf" srcId="{CF3A9BB4-CF44-4A5A-BC8C-41B4A938CD10}" destId="{24F6DF74-99C3-4EBC-A624-6581D7D8848D}" srcOrd="1" destOrd="0" presId="urn:microsoft.com/office/officeart/2008/layout/BendingPictureCaption"/>
    <dgm:cxn modelId="{2919A557-720C-4355-9165-B38DEEE9FA1C}" type="presParOf" srcId="{66A470D0-EFA6-4787-980B-B81CF1BE2F28}" destId="{7C483EE2-CA0D-492C-9194-159B873A862E}" srcOrd="3" destOrd="0" presId="urn:microsoft.com/office/officeart/2008/layout/BendingPictureCaption"/>
    <dgm:cxn modelId="{28F2DB3F-BE6B-4B6A-BAFA-1EF3BA4DBA8B}" type="presParOf" srcId="{66A470D0-EFA6-4787-980B-B81CF1BE2F28}" destId="{FD0970BF-3752-4CF8-B71F-2E1782ED5885}" srcOrd="4" destOrd="0" presId="urn:microsoft.com/office/officeart/2008/layout/BendingPictureCaption"/>
    <dgm:cxn modelId="{31171621-9234-4F7A-BCBE-B0E2C8ABAA48}" type="presParOf" srcId="{FD0970BF-3752-4CF8-B71F-2E1782ED5885}" destId="{22BC101B-6425-46CE-B64A-301FFB1A0F30}" srcOrd="0" destOrd="0" presId="urn:microsoft.com/office/officeart/2008/layout/BendingPictureCaption"/>
    <dgm:cxn modelId="{9BE9EBF0-7643-410C-8028-C509F7A1781E}" type="presParOf" srcId="{FD0970BF-3752-4CF8-B71F-2E1782ED5885}" destId="{C8665312-2505-4653-ABB2-2C7FF307C86B}" srcOrd="1" destOrd="0" presId="urn:microsoft.com/office/officeart/2008/layout/BendingPictureCaption"/>
    <dgm:cxn modelId="{86BF4325-8053-4320-AB48-9B194D1CAD1B}" type="presParOf" srcId="{66A470D0-EFA6-4787-980B-B81CF1BE2F28}" destId="{32D4CB79-FA4D-4565-B615-782040EFA7E8}" srcOrd="5" destOrd="0" presId="urn:microsoft.com/office/officeart/2008/layout/BendingPictureCaption"/>
    <dgm:cxn modelId="{8F47519F-7FD5-4873-934E-DA191E235961}" type="presParOf" srcId="{66A470D0-EFA6-4787-980B-B81CF1BE2F28}" destId="{B0D9ED35-27F1-406F-B08C-B0254A33736F}" srcOrd="6" destOrd="0" presId="urn:microsoft.com/office/officeart/2008/layout/BendingPictureCaption"/>
    <dgm:cxn modelId="{C49C9289-DFA4-4CA1-8C14-932A72BEF977}" type="presParOf" srcId="{B0D9ED35-27F1-406F-B08C-B0254A33736F}" destId="{191D812A-EBF2-4C00-9136-0D2112F74FAD}" srcOrd="0" destOrd="0" presId="urn:microsoft.com/office/officeart/2008/layout/BendingPictureCaption"/>
    <dgm:cxn modelId="{4DA4F217-3A60-40F0-9AA4-5165CC078E69}" type="presParOf" srcId="{B0D9ED35-27F1-406F-B08C-B0254A33736F}" destId="{228C2949-50E8-446F-86BF-4F311B55FBD6}"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C63538-05E1-4457-9B2E-DFF3923ED2C4}"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50F23093-0D7C-46A4-AF12-7DE904E74C59}">
      <dgm:prSet phldrT="[Text]" custT="1"/>
      <dgm:spPr/>
      <dgm:t>
        <a:bodyPr/>
        <a:lstStyle/>
        <a:p>
          <a:r>
            <a:rPr lang="en-US" sz="3200" dirty="0">
              <a:latin typeface="Franklin Gothic Medium Cond" panose="020B0606030402020204" pitchFamily="34" charset="0"/>
            </a:rPr>
            <a:t>Govt: 70kCr </a:t>
          </a:r>
          <a:r>
            <a:rPr lang="en-US" sz="2000" dirty="0">
              <a:latin typeface="Franklin Gothic Medium Cond" panose="020B0606030402020204" pitchFamily="34" charset="0"/>
            </a:rPr>
            <a:t>(IndraDhanush)</a:t>
          </a:r>
        </a:p>
      </dgm:t>
    </dgm:pt>
    <dgm:pt modelId="{7A9F46B2-B161-4025-99DC-CB0BAF89E8F6}" type="parTrans" cxnId="{61A8385F-B155-4739-BF5C-1E33FEE81A29}">
      <dgm:prSet/>
      <dgm:spPr/>
      <dgm:t>
        <a:bodyPr/>
        <a:lstStyle/>
        <a:p>
          <a:endParaRPr lang="en-US"/>
        </a:p>
      </dgm:t>
    </dgm:pt>
    <dgm:pt modelId="{C2A54BD0-B0A9-4042-977B-B9526DAB024C}" type="sibTrans" cxnId="{61A8385F-B155-4739-BF5C-1E33FEE81A29}">
      <dgm:prSet/>
      <dgm:spPr/>
      <dgm:t>
        <a:bodyPr/>
        <a:lstStyle/>
        <a:p>
          <a:endParaRPr lang="en-US"/>
        </a:p>
      </dgm:t>
    </dgm:pt>
    <dgm:pt modelId="{23F02B15-0105-4826-ACDA-331814537DEA}">
      <dgm:prSet phldrT="[Text]" custT="1"/>
      <dgm:spPr>
        <a:solidFill>
          <a:schemeClr val="accent3">
            <a:lumMod val="75000"/>
          </a:schemeClr>
        </a:solidFill>
      </dgm:spPr>
      <dgm:t>
        <a:bodyPr/>
        <a:lstStyle/>
        <a:p>
          <a:r>
            <a:rPr lang="en-US" sz="3200" dirty="0">
              <a:latin typeface="Franklin Gothic Medium Cond" panose="020B0606030402020204" pitchFamily="34" charset="0"/>
            </a:rPr>
            <a:t>+ Capital Market __?</a:t>
          </a:r>
        </a:p>
      </dgm:t>
    </dgm:pt>
    <dgm:pt modelId="{31C66095-38D9-457B-BC1C-BAA16FE93824}" type="parTrans" cxnId="{99CEFE40-C67C-4655-AB8B-46329BCF56F9}">
      <dgm:prSet/>
      <dgm:spPr/>
      <dgm:t>
        <a:bodyPr/>
        <a:lstStyle/>
        <a:p>
          <a:endParaRPr lang="en-US"/>
        </a:p>
      </dgm:t>
    </dgm:pt>
    <dgm:pt modelId="{A8E79280-E56E-4622-BFCB-219E8B8C2E2E}" type="sibTrans" cxnId="{99CEFE40-C67C-4655-AB8B-46329BCF56F9}">
      <dgm:prSet/>
      <dgm:spPr/>
      <dgm:t>
        <a:bodyPr/>
        <a:lstStyle/>
        <a:p>
          <a:endParaRPr lang="en-US"/>
        </a:p>
      </dgm:t>
    </dgm:pt>
    <dgm:pt modelId="{78B378F2-4497-4892-9802-47D0470FCD28}" type="pres">
      <dgm:prSet presAssocID="{60C63538-05E1-4457-9B2E-DFF3923ED2C4}" presName="linearFlow" presStyleCnt="0">
        <dgm:presLayoutVars>
          <dgm:dir/>
          <dgm:resizeHandles val="exact"/>
        </dgm:presLayoutVars>
      </dgm:prSet>
      <dgm:spPr/>
    </dgm:pt>
    <dgm:pt modelId="{7F23AD26-BE25-4FBD-9FC1-B2F442C54BD3}" type="pres">
      <dgm:prSet presAssocID="{50F23093-0D7C-46A4-AF12-7DE904E74C59}" presName="composite" presStyleCnt="0"/>
      <dgm:spPr/>
    </dgm:pt>
    <dgm:pt modelId="{8FDB3F85-6E97-4E64-A001-B4A4C5C4C4B8}" type="pres">
      <dgm:prSet presAssocID="{50F23093-0D7C-46A4-AF12-7DE904E74C59}" presName="imgShp" presStyleLbl="fgImgPlace1" presStyleIdx="0" presStyleCnt="2"/>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D69D1734-8372-443A-8FBC-8AADC7A4416F}" type="pres">
      <dgm:prSet presAssocID="{50F23093-0D7C-46A4-AF12-7DE904E74C59}" presName="txShp" presStyleLbl="node1" presStyleIdx="0" presStyleCnt="2" custScaleX="117075">
        <dgm:presLayoutVars>
          <dgm:bulletEnabled val="1"/>
        </dgm:presLayoutVars>
      </dgm:prSet>
      <dgm:spPr/>
    </dgm:pt>
    <dgm:pt modelId="{FF1B5E12-02E8-4068-933F-80BA3BCE2049}" type="pres">
      <dgm:prSet presAssocID="{C2A54BD0-B0A9-4042-977B-B9526DAB024C}" presName="spacing" presStyleCnt="0"/>
      <dgm:spPr/>
    </dgm:pt>
    <dgm:pt modelId="{2C9255DE-218F-4C32-8131-FF66B2B0054B}" type="pres">
      <dgm:prSet presAssocID="{23F02B15-0105-4826-ACDA-331814537DEA}" presName="composite" presStyleCnt="0"/>
      <dgm:spPr/>
    </dgm:pt>
    <dgm:pt modelId="{C6C37AFC-2C97-44E5-B820-88480CCC2E1F}" type="pres">
      <dgm:prSet presAssocID="{23F02B15-0105-4826-ACDA-331814537DEA}" presName="imgShp" presStyleLbl="fgImgPlace1" presStyleIdx="1" presStyleCnt="2"/>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1435BE7F-737C-48E9-8BC5-F68274DB7A05}" type="pres">
      <dgm:prSet presAssocID="{23F02B15-0105-4826-ACDA-331814537DEA}" presName="txShp" presStyleLbl="node1" presStyleIdx="1" presStyleCnt="2">
        <dgm:presLayoutVars>
          <dgm:bulletEnabled val="1"/>
        </dgm:presLayoutVars>
      </dgm:prSet>
      <dgm:spPr/>
    </dgm:pt>
  </dgm:ptLst>
  <dgm:cxnLst>
    <dgm:cxn modelId="{99CEFE40-C67C-4655-AB8B-46329BCF56F9}" srcId="{60C63538-05E1-4457-9B2E-DFF3923ED2C4}" destId="{23F02B15-0105-4826-ACDA-331814537DEA}" srcOrd="1" destOrd="0" parTransId="{31C66095-38D9-457B-BC1C-BAA16FE93824}" sibTransId="{A8E79280-E56E-4622-BFCB-219E8B8C2E2E}"/>
    <dgm:cxn modelId="{37A1BE36-5D9D-4B47-8798-3297DD1D10F9}" type="presOf" srcId="{60C63538-05E1-4457-9B2E-DFF3923ED2C4}" destId="{78B378F2-4497-4892-9802-47D0470FCD28}" srcOrd="0" destOrd="0" presId="urn:microsoft.com/office/officeart/2005/8/layout/vList3"/>
    <dgm:cxn modelId="{C1C89543-B229-44BC-BBDC-0D8444E68498}" type="presOf" srcId="{23F02B15-0105-4826-ACDA-331814537DEA}" destId="{1435BE7F-737C-48E9-8BC5-F68274DB7A05}" srcOrd="0" destOrd="0" presId="urn:microsoft.com/office/officeart/2005/8/layout/vList3"/>
    <dgm:cxn modelId="{61A8385F-B155-4739-BF5C-1E33FEE81A29}" srcId="{60C63538-05E1-4457-9B2E-DFF3923ED2C4}" destId="{50F23093-0D7C-46A4-AF12-7DE904E74C59}" srcOrd="0" destOrd="0" parTransId="{7A9F46B2-B161-4025-99DC-CB0BAF89E8F6}" sibTransId="{C2A54BD0-B0A9-4042-977B-B9526DAB024C}"/>
    <dgm:cxn modelId="{C05496C8-7CE2-4796-A777-BFA008C7308C}" type="presOf" srcId="{50F23093-0D7C-46A4-AF12-7DE904E74C59}" destId="{D69D1734-8372-443A-8FBC-8AADC7A4416F}" srcOrd="0" destOrd="0" presId="urn:microsoft.com/office/officeart/2005/8/layout/vList3"/>
    <dgm:cxn modelId="{97F4262C-B172-4A38-836D-753537A49711}" type="presParOf" srcId="{78B378F2-4497-4892-9802-47D0470FCD28}" destId="{7F23AD26-BE25-4FBD-9FC1-B2F442C54BD3}" srcOrd="0" destOrd="0" presId="urn:microsoft.com/office/officeart/2005/8/layout/vList3"/>
    <dgm:cxn modelId="{5BF07E2D-932B-4E9B-9477-47C2C4206220}" type="presParOf" srcId="{7F23AD26-BE25-4FBD-9FC1-B2F442C54BD3}" destId="{8FDB3F85-6E97-4E64-A001-B4A4C5C4C4B8}" srcOrd="0" destOrd="0" presId="urn:microsoft.com/office/officeart/2005/8/layout/vList3"/>
    <dgm:cxn modelId="{1BF1B759-6908-41F3-B85F-882CE19D74F0}" type="presParOf" srcId="{7F23AD26-BE25-4FBD-9FC1-B2F442C54BD3}" destId="{D69D1734-8372-443A-8FBC-8AADC7A4416F}" srcOrd="1" destOrd="0" presId="urn:microsoft.com/office/officeart/2005/8/layout/vList3"/>
    <dgm:cxn modelId="{379AC327-B0F6-48CC-A8C8-CBCF7472D87A}" type="presParOf" srcId="{78B378F2-4497-4892-9802-47D0470FCD28}" destId="{FF1B5E12-02E8-4068-933F-80BA3BCE2049}" srcOrd="1" destOrd="0" presId="urn:microsoft.com/office/officeart/2005/8/layout/vList3"/>
    <dgm:cxn modelId="{9CE34E84-2420-4E2C-9B59-A1797A57032A}" type="presParOf" srcId="{78B378F2-4497-4892-9802-47D0470FCD28}" destId="{2C9255DE-218F-4C32-8131-FF66B2B0054B}" srcOrd="2" destOrd="0" presId="urn:microsoft.com/office/officeart/2005/8/layout/vList3"/>
    <dgm:cxn modelId="{56C5E2E7-9067-4BB5-B4E1-B8E34428B259}" type="presParOf" srcId="{2C9255DE-218F-4C32-8131-FF66B2B0054B}" destId="{C6C37AFC-2C97-44E5-B820-88480CCC2E1F}" srcOrd="0" destOrd="0" presId="urn:microsoft.com/office/officeart/2005/8/layout/vList3"/>
    <dgm:cxn modelId="{C3EA0C6E-7A45-45AE-B2E5-673DB0F86DE9}" type="presParOf" srcId="{2C9255DE-218F-4C32-8131-FF66B2B0054B}" destId="{1435BE7F-737C-48E9-8BC5-F68274DB7A05}" srcOrd="1" destOrd="0" presId="urn:microsoft.com/office/officeart/2005/8/layout/vList3"/>
  </dgm:cxnLst>
  <dgm:bg>
    <a:solidFill>
      <a:srgbClr val="FFC000"/>
    </a:solidFill>
  </dgm:bg>
  <dgm:whole>
    <a:ln>
      <a:solidFill>
        <a:schemeClr val="accent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60D705-8EBD-4721-9484-14A3A891D93D}" type="doc">
      <dgm:prSet loTypeId="urn:microsoft.com/office/officeart/2005/8/layout/equation2" loCatId="process" qsTypeId="urn:microsoft.com/office/officeart/2005/8/quickstyle/simple1" qsCatId="simple" csTypeId="urn:microsoft.com/office/officeart/2005/8/colors/colorful1" csCatId="colorful" phldr="1"/>
      <dgm:spPr/>
      <dgm:t>
        <a:bodyPr/>
        <a:lstStyle/>
        <a:p>
          <a:endParaRPr lang="en-US"/>
        </a:p>
      </dgm:t>
    </dgm:pt>
    <dgm:pt modelId="{B539933C-F529-44A8-B2E2-29E544F716EE}">
      <dgm:prSet phldrT="[Text]" custT="1"/>
      <dgm:spPr/>
      <dgm:t>
        <a:bodyPr/>
        <a:lstStyle/>
        <a:p>
          <a:r>
            <a:rPr lang="en-US" sz="3200" dirty="0"/>
            <a:t>Equity (Owners/ Proprietors)</a:t>
          </a:r>
        </a:p>
      </dgm:t>
    </dgm:pt>
    <dgm:pt modelId="{A6D4CCAB-B082-4129-93F3-A98F71A2E848}" type="parTrans" cxnId="{09F50059-D9A5-4F99-B94B-24CABCBC41B2}">
      <dgm:prSet/>
      <dgm:spPr/>
      <dgm:t>
        <a:bodyPr/>
        <a:lstStyle/>
        <a:p>
          <a:endParaRPr lang="en-US"/>
        </a:p>
      </dgm:t>
    </dgm:pt>
    <dgm:pt modelId="{5EFD5E31-1DF1-46DF-9153-6157609492B9}" type="sibTrans" cxnId="{09F50059-D9A5-4F99-B94B-24CABCBC41B2}">
      <dgm:prSet/>
      <dgm:spPr/>
      <dgm:t>
        <a:bodyPr/>
        <a:lstStyle/>
        <a:p>
          <a:endParaRPr lang="en-US"/>
        </a:p>
      </dgm:t>
    </dgm:pt>
    <dgm:pt modelId="{F2CA81F3-E5D7-49E8-AB9C-94D7A19CFB0A}">
      <dgm:prSet phldrT="[Text]" custT="1"/>
      <dgm:spPr/>
      <dgm:t>
        <a:bodyPr/>
        <a:lstStyle/>
        <a:p>
          <a:r>
            <a:rPr lang="en-US" sz="2400" dirty="0"/>
            <a:t>Bonds/Debentures/Loan</a:t>
          </a:r>
        </a:p>
      </dgm:t>
    </dgm:pt>
    <dgm:pt modelId="{054C89C4-8C4E-494F-9D17-6AC19566BD9F}" type="parTrans" cxnId="{CE15AAD9-1EED-4F0B-88EA-211B6E39FD80}">
      <dgm:prSet/>
      <dgm:spPr/>
      <dgm:t>
        <a:bodyPr/>
        <a:lstStyle/>
        <a:p>
          <a:endParaRPr lang="en-US"/>
        </a:p>
      </dgm:t>
    </dgm:pt>
    <dgm:pt modelId="{E3A46D38-EFFB-4486-AD91-262917C16004}" type="sibTrans" cxnId="{CE15AAD9-1EED-4F0B-88EA-211B6E39FD80}">
      <dgm:prSet/>
      <dgm:spPr/>
      <dgm:t>
        <a:bodyPr/>
        <a:lstStyle/>
        <a:p>
          <a:endParaRPr lang="en-US"/>
        </a:p>
      </dgm:t>
    </dgm:pt>
    <dgm:pt modelId="{67E7EDD3-C173-4FC5-8AE4-F6304EC95922}">
      <dgm:prSet phldrT="[Text]" custT="1"/>
      <dgm:spPr/>
      <dgm:t>
        <a:bodyPr/>
        <a:lstStyle/>
        <a:p>
          <a:r>
            <a:rPr lang="en-US" sz="2400" dirty="0"/>
            <a:t>Must pay interest, principal irrespective of profit / loss</a:t>
          </a:r>
        </a:p>
      </dgm:t>
    </dgm:pt>
    <dgm:pt modelId="{0E820C29-2F4D-4EB5-A358-C2B9FB9A380F}" type="parTrans" cxnId="{1ED69AF5-FF4C-4E34-B3E6-5CF5B8715B55}">
      <dgm:prSet/>
      <dgm:spPr/>
      <dgm:t>
        <a:bodyPr/>
        <a:lstStyle/>
        <a:p>
          <a:endParaRPr lang="en-US"/>
        </a:p>
      </dgm:t>
    </dgm:pt>
    <dgm:pt modelId="{60D231B9-1B75-4A45-8169-C90A77E60894}" type="sibTrans" cxnId="{1ED69AF5-FF4C-4E34-B3E6-5CF5B8715B55}">
      <dgm:prSet/>
      <dgm:spPr/>
      <dgm:t>
        <a:bodyPr/>
        <a:lstStyle/>
        <a:p>
          <a:endParaRPr lang="en-US"/>
        </a:p>
      </dgm:t>
    </dgm:pt>
    <dgm:pt modelId="{C01D2CAF-437D-48D0-B562-4D3BCFECAAE2}">
      <dgm:prSet phldrT="[Text]" custT="1"/>
      <dgm:spPr/>
      <dgm:t>
        <a:bodyPr/>
        <a:lstStyle/>
        <a:p>
          <a:r>
            <a:rPr lang="en-US" sz="2400" dirty="0"/>
            <a:t>Partnership, IPO-Shares, VCF, Angel Investor</a:t>
          </a:r>
        </a:p>
      </dgm:t>
    </dgm:pt>
    <dgm:pt modelId="{85AE3FEA-B46E-44F6-B6E0-94A4567A916C}" type="parTrans" cxnId="{5CFD616D-8BA0-454B-AF0C-1A096F49C93F}">
      <dgm:prSet/>
      <dgm:spPr/>
      <dgm:t>
        <a:bodyPr/>
        <a:lstStyle/>
        <a:p>
          <a:endParaRPr lang="en-US"/>
        </a:p>
      </dgm:t>
    </dgm:pt>
    <dgm:pt modelId="{9D903D61-589F-4D89-B378-1C8CD477978D}" type="sibTrans" cxnId="{5CFD616D-8BA0-454B-AF0C-1A096F49C93F}">
      <dgm:prSet/>
      <dgm:spPr/>
      <dgm:t>
        <a:bodyPr/>
        <a:lstStyle/>
        <a:p>
          <a:endParaRPr lang="en-US"/>
        </a:p>
      </dgm:t>
    </dgm:pt>
    <dgm:pt modelId="{E7126D25-4062-4666-B96D-765D88C76B36}">
      <dgm:prSet phldrT="[Text]" custT="1"/>
      <dgm:spPr/>
      <dgm:t>
        <a:bodyPr/>
        <a:lstStyle/>
        <a:p>
          <a:r>
            <a:rPr lang="en-US" sz="2400" dirty="0"/>
            <a:t>Dividend if profit</a:t>
          </a:r>
        </a:p>
      </dgm:t>
    </dgm:pt>
    <dgm:pt modelId="{524355BA-53B2-4939-9512-14A350BEBBE5}" type="parTrans" cxnId="{D1E0C8C3-86D2-4288-85D0-5E4311D1B328}">
      <dgm:prSet/>
      <dgm:spPr/>
      <dgm:t>
        <a:bodyPr/>
        <a:lstStyle/>
        <a:p>
          <a:endParaRPr lang="en-US"/>
        </a:p>
      </dgm:t>
    </dgm:pt>
    <dgm:pt modelId="{969E8D9D-3A66-40DB-B9D9-DB2F66263C67}" type="sibTrans" cxnId="{D1E0C8C3-86D2-4288-85D0-5E4311D1B328}">
      <dgm:prSet/>
      <dgm:spPr/>
      <dgm:t>
        <a:bodyPr/>
        <a:lstStyle/>
        <a:p>
          <a:endParaRPr lang="en-US"/>
        </a:p>
      </dgm:t>
    </dgm:pt>
    <dgm:pt modelId="{40B60BB6-3F2C-4BCC-B55A-B11F9A16B161}">
      <dgm:prSet phldrT="[Text]" custT="1"/>
      <dgm:spPr/>
      <dgm:t>
        <a:bodyPr/>
        <a:lstStyle/>
        <a:p>
          <a:r>
            <a:rPr lang="en-US" sz="2400" dirty="0"/>
            <a:t>Last claim during liquidation</a:t>
          </a:r>
        </a:p>
      </dgm:t>
    </dgm:pt>
    <dgm:pt modelId="{F56C002E-CAED-4DB8-977C-F8F12100770E}" type="parTrans" cxnId="{D8F67D33-85A2-43EB-99AB-5E84E61E6858}">
      <dgm:prSet/>
      <dgm:spPr/>
      <dgm:t>
        <a:bodyPr/>
        <a:lstStyle/>
        <a:p>
          <a:endParaRPr lang="en-US"/>
        </a:p>
      </dgm:t>
    </dgm:pt>
    <dgm:pt modelId="{BD50ABA8-379C-4F81-B2FA-2CF15B661A24}" type="sibTrans" cxnId="{D8F67D33-85A2-43EB-99AB-5E84E61E6858}">
      <dgm:prSet/>
      <dgm:spPr/>
      <dgm:t>
        <a:bodyPr/>
        <a:lstStyle/>
        <a:p>
          <a:endParaRPr lang="en-US"/>
        </a:p>
      </dgm:t>
    </dgm:pt>
    <dgm:pt modelId="{C420D743-F131-49C4-B5A4-65D4281A2F15}">
      <dgm:prSet phldrT="[Text]" custT="1"/>
      <dgm:spPr/>
      <dgm:t>
        <a:bodyPr/>
        <a:lstStyle/>
        <a:p>
          <a:r>
            <a:rPr lang="en-US" sz="2400" dirty="0"/>
            <a:t>First claim during liquidation</a:t>
          </a:r>
        </a:p>
      </dgm:t>
    </dgm:pt>
    <dgm:pt modelId="{259F1B41-4C8F-4A31-9551-D705BE7C4746}" type="parTrans" cxnId="{6E015C29-A0FD-4E53-A370-262C6671F3FF}">
      <dgm:prSet/>
      <dgm:spPr/>
      <dgm:t>
        <a:bodyPr/>
        <a:lstStyle/>
        <a:p>
          <a:endParaRPr lang="en-US"/>
        </a:p>
      </dgm:t>
    </dgm:pt>
    <dgm:pt modelId="{22E1979E-5902-41E1-B5CF-063D62E1EA19}" type="sibTrans" cxnId="{6E015C29-A0FD-4E53-A370-262C6671F3FF}">
      <dgm:prSet/>
      <dgm:spPr/>
      <dgm:t>
        <a:bodyPr/>
        <a:lstStyle/>
        <a:p>
          <a:endParaRPr lang="en-US"/>
        </a:p>
      </dgm:t>
    </dgm:pt>
    <dgm:pt modelId="{9143E01B-488D-4FF5-9817-1E37C7F7D5C8}">
      <dgm:prSet phldrT="[Text]" custT="1"/>
      <dgm:spPr/>
      <dgm:t>
        <a:bodyPr/>
        <a:lstStyle/>
        <a:p>
          <a:r>
            <a:rPr lang="en-US" sz="3200" dirty="0"/>
            <a:t>Debt (Creditors)</a:t>
          </a:r>
        </a:p>
      </dgm:t>
    </dgm:pt>
    <dgm:pt modelId="{5DE160D3-4904-44FF-B1B2-251584CF67A9}" type="parTrans" cxnId="{042C847F-9607-4ED6-82BD-83834F9C8196}">
      <dgm:prSet/>
      <dgm:spPr/>
      <dgm:t>
        <a:bodyPr/>
        <a:lstStyle/>
        <a:p>
          <a:endParaRPr lang="en-US"/>
        </a:p>
      </dgm:t>
    </dgm:pt>
    <dgm:pt modelId="{B749BAC2-9302-4D00-8B0A-4A560C96D933}" type="sibTrans" cxnId="{042C847F-9607-4ED6-82BD-83834F9C8196}">
      <dgm:prSet/>
      <dgm:spPr/>
      <dgm:t>
        <a:bodyPr/>
        <a:lstStyle/>
        <a:p>
          <a:endParaRPr lang="en-US"/>
        </a:p>
      </dgm:t>
    </dgm:pt>
    <dgm:pt modelId="{1B7371BC-E73A-463F-8465-3B283ED14738}">
      <dgm:prSet phldrT="[Text]"/>
      <dgm:spPr/>
      <dgm:t>
        <a:bodyPr/>
        <a:lstStyle/>
        <a:p>
          <a:r>
            <a:rPr lang="en-US" dirty="0"/>
            <a:t>Addl. Capital 1.8 lakh cr.</a:t>
          </a:r>
        </a:p>
      </dgm:t>
    </dgm:pt>
    <dgm:pt modelId="{555E5CB2-D4CB-4DFB-BD33-2F1642DDC335}" type="parTrans" cxnId="{75C6D902-26E2-4C69-9A29-A92F51DFC1B3}">
      <dgm:prSet/>
      <dgm:spPr/>
      <dgm:t>
        <a:bodyPr/>
        <a:lstStyle/>
        <a:p>
          <a:endParaRPr lang="en-US"/>
        </a:p>
      </dgm:t>
    </dgm:pt>
    <dgm:pt modelId="{4DBE5DAB-28C6-44E9-919E-7073A29A7434}" type="sibTrans" cxnId="{75C6D902-26E2-4C69-9A29-A92F51DFC1B3}">
      <dgm:prSet/>
      <dgm:spPr/>
      <dgm:t>
        <a:bodyPr/>
        <a:lstStyle/>
        <a:p>
          <a:endParaRPr lang="en-US"/>
        </a:p>
      </dgm:t>
    </dgm:pt>
    <dgm:pt modelId="{45865364-5E62-46B9-B609-EEA1B5720756}" type="pres">
      <dgm:prSet presAssocID="{CB60D705-8EBD-4721-9484-14A3A891D93D}" presName="Name0" presStyleCnt="0">
        <dgm:presLayoutVars>
          <dgm:dir/>
          <dgm:resizeHandles val="exact"/>
        </dgm:presLayoutVars>
      </dgm:prSet>
      <dgm:spPr/>
    </dgm:pt>
    <dgm:pt modelId="{4362173B-931C-4F4E-B6F6-79B1B87618DC}" type="pres">
      <dgm:prSet presAssocID="{CB60D705-8EBD-4721-9484-14A3A891D93D}" presName="vNodes" presStyleCnt="0"/>
      <dgm:spPr/>
    </dgm:pt>
    <dgm:pt modelId="{D6036C3F-D56B-4312-A7AD-4441E553504B}" type="pres">
      <dgm:prSet presAssocID="{9143E01B-488D-4FF5-9817-1E37C7F7D5C8}" presName="node" presStyleLbl="node1" presStyleIdx="0" presStyleCnt="3" custScaleX="384164">
        <dgm:presLayoutVars>
          <dgm:bulletEnabled val="1"/>
        </dgm:presLayoutVars>
      </dgm:prSet>
      <dgm:spPr>
        <a:prstGeom prst="rect">
          <a:avLst/>
        </a:prstGeom>
      </dgm:spPr>
    </dgm:pt>
    <dgm:pt modelId="{9098C8F5-5C09-4DAA-BBBF-5770DB30E6D9}" type="pres">
      <dgm:prSet presAssocID="{B749BAC2-9302-4D00-8B0A-4A560C96D933}" presName="spacerT" presStyleCnt="0"/>
      <dgm:spPr/>
    </dgm:pt>
    <dgm:pt modelId="{41182341-F5B8-4BD0-87A8-794992ACFDDB}" type="pres">
      <dgm:prSet presAssocID="{B749BAC2-9302-4D00-8B0A-4A560C96D933}" presName="sibTrans" presStyleLbl="sibTrans2D1" presStyleIdx="0" presStyleCnt="2"/>
      <dgm:spPr/>
    </dgm:pt>
    <dgm:pt modelId="{639DA8D4-3345-4B69-ACD1-51CDBF7F5282}" type="pres">
      <dgm:prSet presAssocID="{B749BAC2-9302-4D00-8B0A-4A560C96D933}" presName="spacerB" presStyleCnt="0"/>
      <dgm:spPr/>
    </dgm:pt>
    <dgm:pt modelId="{8EFCEF14-3E32-4CA5-BCDC-DFF99901E62F}" type="pres">
      <dgm:prSet presAssocID="{B539933C-F529-44A8-B2E2-29E544F716EE}" presName="node" presStyleLbl="node1" presStyleIdx="1" presStyleCnt="3" custScaleX="384164">
        <dgm:presLayoutVars>
          <dgm:bulletEnabled val="1"/>
        </dgm:presLayoutVars>
      </dgm:prSet>
      <dgm:spPr>
        <a:prstGeom prst="rect">
          <a:avLst/>
        </a:prstGeom>
      </dgm:spPr>
    </dgm:pt>
    <dgm:pt modelId="{5D01192C-B3FC-4ED7-A559-1D423F422656}" type="pres">
      <dgm:prSet presAssocID="{CB60D705-8EBD-4721-9484-14A3A891D93D}" presName="sibTransLast" presStyleLbl="sibTrans2D1" presStyleIdx="1" presStyleCnt="2"/>
      <dgm:spPr/>
    </dgm:pt>
    <dgm:pt modelId="{55FC6853-D164-4636-B8D0-362113537943}" type="pres">
      <dgm:prSet presAssocID="{CB60D705-8EBD-4721-9484-14A3A891D93D}" presName="connectorText" presStyleLbl="sibTrans2D1" presStyleIdx="1" presStyleCnt="2"/>
      <dgm:spPr/>
    </dgm:pt>
    <dgm:pt modelId="{0E4FD7BB-4646-4D6A-B32B-94674C6F6A95}" type="pres">
      <dgm:prSet presAssocID="{CB60D705-8EBD-4721-9484-14A3A891D93D}" presName="lastNode" presStyleLbl="node1" presStyleIdx="2" presStyleCnt="3" custScaleX="80373" custScaleY="38686">
        <dgm:presLayoutVars>
          <dgm:bulletEnabled val="1"/>
        </dgm:presLayoutVars>
      </dgm:prSet>
      <dgm:spPr/>
    </dgm:pt>
  </dgm:ptLst>
  <dgm:cxnLst>
    <dgm:cxn modelId="{422E3237-83CE-45A5-B77E-88B339A60215}" type="presOf" srcId="{40B60BB6-3F2C-4BCC-B55A-B11F9A16B161}" destId="{8EFCEF14-3E32-4CA5-BCDC-DFF99901E62F}" srcOrd="0" destOrd="3" presId="urn:microsoft.com/office/officeart/2005/8/layout/equation2"/>
    <dgm:cxn modelId="{0CC92966-40A2-4BC5-87C8-4232CCD07469}" type="presOf" srcId="{C01D2CAF-437D-48D0-B562-4D3BCFECAAE2}" destId="{8EFCEF14-3E32-4CA5-BCDC-DFF99901E62F}" srcOrd="0" destOrd="1" presId="urn:microsoft.com/office/officeart/2005/8/layout/equation2"/>
    <dgm:cxn modelId="{CA991934-40A6-4DB9-887D-8604166C41A5}" type="presOf" srcId="{67E7EDD3-C173-4FC5-8AE4-F6304EC95922}" destId="{D6036C3F-D56B-4312-A7AD-4441E553504B}" srcOrd="0" destOrd="2" presId="urn:microsoft.com/office/officeart/2005/8/layout/equation2"/>
    <dgm:cxn modelId="{5B90CBE1-43A2-4CFF-BF60-7E4F3CB148F2}" type="presOf" srcId="{E7126D25-4062-4666-B96D-765D88C76B36}" destId="{8EFCEF14-3E32-4CA5-BCDC-DFF99901E62F}" srcOrd="0" destOrd="2" presId="urn:microsoft.com/office/officeart/2005/8/layout/equation2"/>
    <dgm:cxn modelId="{042C847F-9607-4ED6-82BD-83834F9C8196}" srcId="{CB60D705-8EBD-4721-9484-14A3A891D93D}" destId="{9143E01B-488D-4FF5-9817-1E37C7F7D5C8}" srcOrd="0" destOrd="0" parTransId="{5DE160D3-4904-44FF-B1B2-251584CF67A9}" sibTransId="{B749BAC2-9302-4D00-8B0A-4A560C96D933}"/>
    <dgm:cxn modelId="{D1E0C8C3-86D2-4288-85D0-5E4311D1B328}" srcId="{B539933C-F529-44A8-B2E2-29E544F716EE}" destId="{E7126D25-4062-4666-B96D-765D88C76B36}" srcOrd="1" destOrd="0" parTransId="{524355BA-53B2-4939-9512-14A350BEBBE5}" sibTransId="{969E8D9D-3A66-40DB-B9D9-DB2F66263C67}"/>
    <dgm:cxn modelId="{5EE0890A-1365-4DE6-820D-84406502E8FB}" type="presOf" srcId="{CB60D705-8EBD-4721-9484-14A3A891D93D}" destId="{45865364-5E62-46B9-B609-EEA1B5720756}" srcOrd="0" destOrd="0" presId="urn:microsoft.com/office/officeart/2005/8/layout/equation2"/>
    <dgm:cxn modelId="{B3399806-5A94-4958-9797-4EC9F3DED718}" type="presOf" srcId="{5EFD5E31-1DF1-46DF-9153-6157609492B9}" destId="{55FC6853-D164-4636-B8D0-362113537943}" srcOrd="1" destOrd="0" presId="urn:microsoft.com/office/officeart/2005/8/layout/equation2"/>
    <dgm:cxn modelId="{09F50059-D9A5-4F99-B94B-24CABCBC41B2}" srcId="{CB60D705-8EBD-4721-9484-14A3A891D93D}" destId="{B539933C-F529-44A8-B2E2-29E544F716EE}" srcOrd="1" destOrd="0" parTransId="{A6D4CCAB-B082-4129-93F3-A98F71A2E848}" sibTransId="{5EFD5E31-1DF1-46DF-9153-6157609492B9}"/>
    <dgm:cxn modelId="{3C8B98D8-4665-4FDA-86F8-7A16AABF7E37}" type="presOf" srcId="{1B7371BC-E73A-463F-8465-3B283ED14738}" destId="{0E4FD7BB-4646-4D6A-B32B-94674C6F6A95}" srcOrd="0" destOrd="0" presId="urn:microsoft.com/office/officeart/2005/8/layout/equation2"/>
    <dgm:cxn modelId="{2E9B3DF6-D023-4EFF-8B5A-C0852799223E}" type="presOf" srcId="{B539933C-F529-44A8-B2E2-29E544F716EE}" destId="{8EFCEF14-3E32-4CA5-BCDC-DFF99901E62F}" srcOrd="0" destOrd="0" presId="urn:microsoft.com/office/officeart/2005/8/layout/equation2"/>
    <dgm:cxn modelId="{5E52D543-27F9-45F7-A398-42D4D8846735}" type="presOf" srcId="{F2CA81F3-E5D7-49E8-AB9C-94D7A19CFB0A}" destId="{D6036C3F-D56B-4312-A7AD-4441E553504B}" srcOrd="0" destOrd="1" presId="urn:microsoft.com/office/officeart/2005/8/layout/equation2"/>
    <dgm:cxn modelId="{75C6D902-26E2-4C69-9A29-A92F51DFC1B3}" srcId="{CB60D705-8EBD-4721-9484-14A3A891D93D}" destId="{1B7371BC-E73A-463F-8465-3B283ED14738}" srcOrd="2" destOrd="0" parTransId="{555E5CB2-D4CB-4DFB-BD33-2F1642DDC335}" sibTransId="{4DBE5DAB-28C6-44E9-919E-7073A29A7434}"/>
    <dgm:cxn modelId="{A4AC01F5-897E-4D40-8957-1DEB2978BCEC}" type="presOf" srcId="{B749BAC2-9302-4D00-8B0A-4A560C96D933}" destId="{41182341-F5B8-4BD0-87A8-794992ACFDDB}" srcOrd="0" destOrd="0" presId="urn:microsoft.com/office/officeart/2005/8/layout/equation2"/>
    <dgm:cxn modelId="{6E015C29-A0FD-4E53-A370-262C6671F3FF}" srcId="{9143E01B-488D-4FF5-9817-1E37C7F7D5C8}" destId="{C420D743-F131-49C4-B5A4-65D4281A2F15}" srcOrd="2" destOrd="0" parTransId="{259F1B41-4C8F-4A31-9551-D705BE7C4746}" sibTransId="{22E1979E-5902-41E1-B5CF-063D62E1EA19}"/>
    <dgm:cxn modelId="{A319FB6F-D4D9-4554-A608-57DE371F236D}" type="presOf" srcId="{5EFD5E31-1DF1-46DF-9153-6157609492B9}" destId="{5D01192C-B3FC-4ED7-A559-1D423F422656}" srcOrd="0" destOrd="0" presId="urn:microsoft.com/office/officeart/2005/8/layout/equation2"/>
    <dgm:cxn modelId="{D8F67D33-85A2-43EB-99AB-5E84E61E6858}" srcId="{B539933C-F529-44A8-B2E2-29E544F716EE}" destId="{40B60BB6-3F2C-4BCC-B55A-B11F9A16B161}" srcOrd="2" destOrd="0" parTransId="{F56C002E-CAED-4DB8-977C-F8F12100770E}" sibTransId="{BD50ABA8-379C-4F81-B2FA-2CF15B661A24}"/>
    <dgm:cxn modelId="{AC54CC92-6B43-4C53-87D7-8B1C4287B13A}" type="presOf" srcId="{9143E01B-488D-4FF5-9817-1E37C7F7D5C8}" destId="{D6036C3F-D56B-4312-A7AD-4441E553504B}" srcOrd="0" destOrd="0" presId="urn:microsoft.com/office/officeart/2005/8/layout/equation2"/>
    <dgm:cxn modelId="{5CFD616D-8BA0-454B-AF0C-1A096F49C93F}" srcId="{B539933C-F529-44A8-B2E2-29E544F716EE}" destId="{C01D2CAF-437D-48D0-B562-4D3BCFECAAE2}" srcOrd="0" destOrd="0" parTransId="{85AE3FEA-B46E-44F6-B6E0-94A4567A916C}" sibTransId="{9D903D61-589F-4D89-B378-1C8CD477978D}"/>
    <dgm:cxn modelId="{CE15AAD9-1EED-4F0B-88EA-211B6E39FD80}" srcId="{9143E01B-488D-4FF5-9817-1E37C7F7D5C8}" destId="{F2CA81F3-E5D7-49E8-AB9C-94D7A19CFB0A}" srcOrd="0" destOrd="0" parTransId="{054C89C4-8C4E-494F-9D17-6AC19566BD9F}" sibTransId="{E3A46D38-EFFB-4486-AD91-262917C16004}"/>
    <dgm:cxn modelId="{1ED69AF5-FF4C-4E34-B3E6-5CF5B8715B55}" srcId="{9143E01B-488D-4FF5-9817-1E37C7F7D5C8}" destId="{67E7EDD3-C173-4FC5-8AE4-F6304EC95922}" srcOrd="1" destOrd="0" parTransId="{0E820C29-2F4D-4EB5-A358-C2B9FB9A380F}" sibTransId="{60D231B9-1B75-4A45-8169-C90A77E60894}"/>
    <dgm:cxn modelId="{26053EBA-E048-4C97-B4FC-2B5D3AC971A4}" type="presOf" srcId="{C420D743-F131-49C4-B5A4-65D4281A2F15}" destId="{D6036C3F-D56B-4312-A7AD-4441E553504B}" srcOrd="0" destOrd="3" presId="urn:microsoft.com/office/officeart/2005/8/layout/equation2"/>
    <dgm:cxn modelId="{93393D14-A33C-4EC7-913A-9AB6E5042AD1}" type="presParOf" srcId="{45865364-5E62-46B9-B609-EEA1B5720756}" destId="{4362173B-931C-4F4E-B6F6-79B1B87618DC}" srcOrd="0" destOrd="0" presId="urn:microsoft.com/office/officeart/2005/8/layout/equation2"/>
    <dgm:cxn modelId="{B66DA173-E257-4E68-AF66-2142571A50FC}" type="presParOf" srcId="{4362173B-931C-4F4E-B6F6-79B1B87618DC}" destId="{D6036C3F-D56B-4312-A7AD-4441E553504B}" srcOrd="0" destOrd="0" presId="urn:microsoft.com/office/officeart/2005/8/layout/equation2"/>
    <dgm:cxn modelId="{AD3A9584-D106-4B1F-B4E3-37DE771D4858}" type="presParOf" srcId="{4362173B-931C-4F4E-B6F6-79B1B87618DC}" destId="{9098C8F5-5C09-4DAA-BBBF-5770DB30E6D9}" srcOrd="1" destOrd="0" presId="urn:microsoft.com/office/officeart/2005/8/layout/equation2"/>
    <dgm:cxn modelId="{E8ED18D2-7270-43C6-BB76-295E909D5F96}" type="presParOf" srcId="{4362173B-931C-4F4E-B6F6-79B1B87618DC}" destId="{41182341-F5B8-4BD0-87A8-794992ACFDDB}" srcOrd="2" destOrd="0" presId="urn:microsoft.com/office/officeart/2005/8/layout/equation2"/>
    <dgm:cxn modelId="{94BA606D-31FF-4D90-9F35-B6E9506A8328}" type="presParOf" srcId="{4362173B-931C-4F4E-B6F6-79B1B87618DC}" destId="{639DA8D4-3345-4B69-ACD1-51CDBF7F5282}" srcOrd="3" destOrd="0" presId="urn:microsoft.com/office/officeart/2005/8/layout/equation2"/>
    <dgm:cxn modelId="{C610B6D2-EFBB-4AEE-AB47-3C35D84B4FB7}" type="presParOf" srcId="{4362173B-931C-4F4E-B6F6-79B1B87618DC}" destId="{8EFCEF14-3E32-4CA5-BCDC-DFF99901E62F}" srcOrd="4" destOrd="0" presId="urn:microsoft.com/office/officeart/2005/8/layout/equation2"/>
    <dgm:cxn modelId="{238A9E55-4AB1-43D0-8A2C-C8E69BEF1A02}" type="presParOf" srcId="{45865364-5E62-46B9-B609-EEA1B5720756}" destId="{5D01192C-B3FC-4ED7-A559-1D423F422656}" srcOrd="1" destOrd="0" presId="urn:microsoft.com/office/officeart/2005/8/layout/equation2"/>
    <dgm:cxn modelId="{6957D287-A04B-43CD-A53C-61FD8564CD4C}" type="presParOf" srcId="{5D01192C-B3FC-4ED7-A559-1D423F422656}" destId="{55FC6853-D164-4636-B8D0-362113537943}" srcOrd="0" destOrd="0" presId="urn:microsoft.com/office/officeart/2005/8/layout/equation2"/>
    <dgm:cxn modelId="{6DBCA91A-EE5A-4B25-999B-43328C68AFE9}" type="presParOf" srcId="{45865364-5E62-46B9-B609-EEA1B5720756}" destId="{0E4FD7BB-4646-4D6A-B32B-94674C6F6A95}"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EDEC68-AB63-4285-9115-645F748EDF0A}"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US"/>
        </a:p>
      </dgm:t>
    </dgm:pt>
    <dgm:pt modelId="{9ED7E1D8-DDFE-4B03-A1F2-34A1C861F510}">
      <dgm:prSet phldrT="[Text]"/>
      <dgm:spPr/>
      <dgm:t>
        <a:bodyPr/>
        <a:lstStyle/>
        <a:p>
          <a:r>
            <a:rPr lang="en-US" strike="noStrike" dirty="0"/>
            <a:t>NPA: 4R4D</a:t>
          </a:r>
        </a:p>
      </dgm:t>
    </dgm:pt>
    <dgm:pt modelId="{BA3027B5-A6BA-4489-83CA-A045B299222A}" type="parTrans" cxnId="{61B1C69F-70E4-4899-A99C-2E4DB1649618}">
      <dgm:prSet/>
      <dgm:spPr/>
      <dgm:t>
        <a:bodyPr/>
        <a:lstStyle/>
        <a:p>
          <a:endParaRPr lang="en-US"/>
        </a:p>
      </dgm:t>
    </dgm:pt>
    <dgm:pt modelId="{1BD79017-6EDA-424E-8635-FD8057B7A498}" type="sibTrans" cxnId="{61B1C69F-70E4-4899-A99C-2E4DB1649618}">
      <dgm:prSet/>
      <dgm:spPr/>
      <dgm:t>
        <a:bodyPr/>
        <a:lstStyle/>
        <a:p>
          <a:endParaRPr lang="en-US"/>
        </a:p>
      </dgm:t>
    </dgm:pt>
    <dgm:pt modelId="{E9114152-0343-4F1D-9A8E-A0FA550B584E}">
      <dgm:prSet phldrT="[Text]"/>
      <dgm:spPr/>
      <dgm:t>
        <a:bodyPr/>
        <a:lstStyle/>
        <a:p>
          <a:r>
            <a:rPr lang="en-US" strike="noStrike" dirty="0"/>
            <a:t>BIC</a:t>
          </a:r>
        </a:p>
      </dgm:t>
    </dgm:pt>
    <dgm:pt modelId="{2EF0C495-8298-4D74-AA4F-0C470DB19521}" type="parTrans" cxnId="{AF4E0BA4-D937-4EA4-82B0-7F520C3C6086}">
      <dgm:prSet/>
      <dgm:spPr/>
      <dgm:t>
        <a:bodyPr/>
        <a:lstStyle/>
        <a:p>
          <a:endParaRPr lang="en-US"/>
        </a:p>
      </dgm:t>
    </dgm:pt>
    <dgm:pt modelId="{0518AD73-42DE-4037-9A62-251F8EE0505E}" type="sibTrans" cxnId="{AF4E0BA4-D937-4EA4-82B0-7F520C3C6086}">
      <dgm:prSet/>
      <dgm:spPr/>
      <dgm:t>
        <a:bodyPr/>
        <a:lstStyle/>
        <a:p>
          <a:endParaRPr lang="en-US"/>
        </a:p>
      </dgm:t>
    </dgm:pt>
    <dgm:pt modelId="{A25881C2-26B8-4EA0-8C25-CD20E1F606DB}">
      <dgm:prSet phldrT="[Text]"/>
      <dgm:spPr/>
      <dgm:t>
        <a:bodyPr/>
        <a:lstStyle/>
        <a:p>
          <a:r>
            <a:rPr lang="en-US" strike="noStrike" dirty="0"/>
            <a:t>BBB</a:t>
          </a:r>
        </a:p>
      </dgm:t>
    </dgm:pt>
    <dgm:pt modelId="{51E36AF7-3563-473B-B798-AC76036FD1F5}" type="parTrans" cxnId="{82AF1998-A725-4621-BCD0-8C7113D01909}">
      <dgm:prSet/>
      <dgm:spPr/>
      <dgm:t>
        <a:bodyPr/>
        <a:lstStyle/>
        <a:p>
          <a:endParaRPr lang="en-US"/>
        </a:p>
      </dgm:t>
    </dgm:pt>
    <dgm:pt modelId="{44A0BF20-DF5D-4614-8464-1CC5F49685CD}" type="sibTrans" cxnId="{82AF1998-A725-4621-BCD0-8C7113D01909}">
      <dgm:prSet/>
      <dgm:spPr/>
      <dgm:t>
        <a:bodyPr/>
        <a:lstStyle/>
        <a:p>
          <a:endParaRPr lang="en-US"/>
        </a:p>
      </dgm:t>
    </dgm:pt>
    <dgm:pt modelId="{536C3975-D461-43C1-B7E1-A7523E6D4ABB}">
      <dgm:prSet phldrT="[Text]"/>
      <dgm:spPr/>
      <dgm:t>
        <a:bodyPr/>
        <a:lstStyle/>
        <a:p>
          <a:r>
            <a:rPr lang="en-US" strike="noStrike" dirty="0"/>
            <a:t>Bank consolidation</a:t>
          </a:r>
        </a:p>
      </dgm:t>
    </dgm:pt>
    <dgm:pt modelId="{D8F73743-5974-487F-A735-C8D86ED70B54}" type="parTrans" cxnId="{0C1E548E-E117-458E-BD8F-252205A47596}">
      <dgm:prSet/>
      <dgm:spPr/>
      <dgm:t>
        <a:bodyPr/>
        <a:lstStyle/>
        <a:p>
          <a:endParaRPr lang="en-US"/>
        </a:p>
      </dgm:t>
    </dgm:pt>
    <dgm:pt modelId="{0B3ED51A-A101-480C-BE14-E8EF6AEFB6A4}" type="sibTrans" cxnId="{0C1E548E-E117-458E-BD8F-252205A47596}">
      <dgm:prSet/>
      <dgm:spPr/>
      <dgm:t>
        <a:bodyPr/>
        <a:lstStyle/>
        <a:p>
          <a:endParaRPr lang="en-US"/>
        </a:p>
      </dgm:t>
    </dgm:pt>
    <dgm:pt modelId="{DCAC9E87-36E2-4A7E-9ACC-325A9880D86B}">
      <dgm:prSet phldrT="[Text]"/>
      <dgm:spPr>
        <a:solidFill>
          <a:schemeClr val="accent2"/>
        </a:solidFill>
      </dgm:spPr>
      <dgm:t>
        <a:bodyPr/>
        <a:lstStyle/>
        <a:p>
          <a:r>
            <a:rPr lang="en-US" strike="noStrike" dirty="0"/>
            <a:t>Misc.</a:t>
          </a:r>
        </a:p>
      </dgm:t>
    </dgm:pt>
    <dgm:pt modelId="{37F1E5BF-53A7-4CF2-B8AF-5095DD5882A1}" type="parTrans" cxnId="{8AD78546-9321-4968-8F49-4CA061D75FF8}">
      <dgm:prSet/>
      <dgm:spPr/>
      <dgm:t>
        <a:bodyPr/>
        <a:lstStyle/>
        <a:p>
          <a:endParaRPr lang="en-US"/>
        </a:p>
      </dgm:t>
    </dgm:pt>
    <dgm:pt modelId="{18A92952-E914-47AA-AE3B-F7463F5973C5}" type="sibTrans" cxnId="{8AD78546-9321-4968-8F49-4CA061D75FF8}">
      <dgm:prSet/>
      <dgm:spPr/>
      <dgm:t>
        <a:bodyPr/>
        <a:lstStyle/>
        <a:p>
          <a:endParaRPr lang="en-US"/>
        </a:p>
      </dgm:t>
    </dgm:pt>
    <dgm:pt modelId="{A8D93565-AB9C-48F7-8DEE-89A76AA526B2}">
      <dgm:prSet phldrT="[Text]"/>
      <dgm:spPr/>
      <dgm:t>
        <a:bodyPr/>
        <a:lstStyle/>
        <a:p>
          <a:r>
            <a:rPr lang="en-US" strike="noStrike" dirty="0"/>
            <a:t>Bifurcation of CMD Post</a:t>
          </a:r>
        </a:p>
      </dgm:t>
    </dgm:pt>
    <dgm:pt modelId="{4690A651-E689-48CF-BC88-F4C47D5DB964}" type="parTrans" cxnId="{1B34791B-8C43-46CD-844D-11049F97AD72}">
      <dgm:prSet/>
      <dgm:spPr/>
      <dgm:t>
        <a:bodyPr/>
        <a:lstStyle/>
        <a:p>
          <a:endParaRPr lang="en-US"/>
        </a:p>
      </dgm:t>
    </dgm:pt>
    <dgm:pt modelId="{C350B6E1-3918-4B67-93CB-D79A4756C63B}" type="sibTrans" cxnId="{1B34791B-8C43-46CD-844D-11049F97AD72}">
      <dgm:prSet/>
      <dgm:spPr/>
      <dgm:t>
        <a:bodyPr/>
        <a:lstStyle/>
        <a:p>
          <a:endParaRPr lang="en-US"/>
        </a:p>
      </dgm:t>
    </dgm:pt>
    <dgm:pt modelId="{6D6ED3FD-23ED-4C54-9326-DF090CF844F1}" type="pres">
      <dgm:prSet presAssocID="{1EEDEC68-AB63-4285-9115-645F748EDF0A}" presName="diagram" presStyleCnt="0">
        <dgm:presLayoutVars>
          <dgm:dir/>
          <dgm:resizeHandles val="exact"/>
        </dgm:presLayoutVars>
      </dgm:prSet>
      <dgm:spPr/>
    </dgm:pt>
    <dgm:pt modelId="{386F8BAE-FCD1-43E9-B0B7-645FD3174B79}" type="pres">
      <dgm:prSet presAssocID="{9ED7E1D8-DDFE-4B03-A1F2-34A1C861F510}" presName="node" presStyleLbl="node1" presStyleIdx="0" presStyleCnt="6">
        <dgm:presLayoutVars>
          <dgm:bulletEnabled val="1"/>
        </dgm:presLayoutVars>
      </dgm:prSet>
      <dgm:spPr/>
    </dgm:pt>
    <dgm:pt modelId="{F5FD6CB9-9C9A-4435-A31B-82A3F9710DE0}" type="pres">
      <dgm:prSet presAssocID="{1BD79017-6EDA-424E-8635-FD8057B7A498}" presName="sibTrans" presStyleCnt="0"/>
      <dgm:spPr/>
    </dgm:pt>
    <dgm:pt modelId="{74251CCC-C35C-4CE3-9576-114C8CA14399}" type="pres">
      <dgm:prSet presAssocID="{E9114152-0343-4F1D-9A8E-A0FA550B584E}" presName="node" presStyleLbl="node1" presStyleIdx="1" presStyleCnt="6">
        <dgm:presLayoutVars>
          <dgm:bulletEnabled val="1"/>
        </dgm:presLayoutVars>
      </dgm:prSet>
      <dgm:spPr/>
    </dgm:pt>
    <dgm:pt modelId="{019DFB8A-B5F5-43F2-B482-6CF2B100A7CC}" type="pres">
      <dgm:prSet presAssocID="{0518AD73-42DE-4037-9A62-251F8EE0505E}" presName="sibTrans" presStyleCnt="0"/>
      <dgm:spPr/>
    </dgm:pt>
    <dgm:pt modelId="{C0DB93D8-0DA2-4F02-8088-CA895A7A8FD0}" type="pres">
      <dgm:prSet presAssocID="{A8D93565-AB9C-48F7-8DEE-89A76AA526B2}" presName="node" presStyleLbl="node1" presStyleIdx="2" presStyleCnt="6">
        <dgm:presLayoutVars>
          <dgm:bulletEnabled val="1"/>
        </dgm:presLayoutVars>
      </dgm:prSet>
      <dgm:spPr/>
    </dgm:pt>
    <dgm:pt modelId="{E7C1FAB0-50BE-40D8-9463-D0A4ECC65D76}" type="pres">
      <dgm:prSet presAssocID="{C350B6E1-3918-4B67-93CB-D79A4756C63B}" presName="sibTrans" presStyleCnt="0"/>
      <dgm:spPr/>
    </dgm:pt>
    <dgm:pt modelId="{6AE19A6E-7032-4410-8DB1-6A43854A0759}" type="pres">
      <dgm:prSet presAssocID="{A25881C2-26B8-4EA0-8C25-CD20E1F606DB}" presName="node" presStyleLbl="node1" presStyleIdx="3" presStyleCnt="6">
        <dgm:presLayoutVars>
          <dgm:bulletEnabled val="1"/>
        </dgm:presLayoutVars>
      </dgm:prSet>
      <dgm:spPr/>
    </dgm:pt>
    <dgm:pt modelId="{B7A3C0D5-B990-4532-BD5B-11841D70E86D}" type="pres">
      <dgm:prSet presAssocID="{44A0BF20-DF5D-4614-8464-1CC5F49685CD}" presName="sibTrans" presStyleCnt="0"/>
      <dgm:spPr/>
    </dgm:pt>
    <dgm:pt modelId="{C236A06A-B072-4A40-86D4-552584F348DA}" type="pres">
      <dgm:prSet presAssocID="{536C3975-D461-43C1-B7E1-A7523E6D4ABB}" presName="node" presStyleLbl="node1" presStyleIdx="4" presStyleCnt="6">
        <dgm:presLayoutVars>
          <dgm:bulletEnabled val="1"/>
        </dgm:presLayoutVars>
      </dgm:prSet>
      <dgm:spPr/>
    </dgm:pt>
    <dgm:pt modelId="{D951A49B-1E15-4EF4-9175-EC65311FFBA1}" type="pres">
      <dgm:prSet presAssocID="{0B3ED51A-A101-480C-BE14-E8EF6AEFB6A4}" presName="sibTrans" presStyleCnt="0"/>
      <dgm:spPr/>
    </dgm:pt>
    <dgm:pt modelId="{22C6523C-B881-4A9B-BE07-151D35A5C8CC}" type="pres">
      <dgm:prSet presAssocID="{DCAC9E87-36E2-4A7E-9ACC-325A9880D86B}" presName="node" presStyleLbl="node1" presStyleIdx="5" presStyleCnt="6">
        <dgm:presLayoutVars>
          <dgm:bulletEnabled val="1"/>
        </dgm:presLayoutVars>
      </dgm:prSet>
      <dgm:spPr/>
    </dgm:pt>
  </dgm:ptLst>
  <dgm:cxnLst>
    <dgm:cxn modelId="{3061A671-483F-4C39-BFE8-516F4CE27722}" type="presOf" srcId="{1EEDEC68-AB63-4285-9115-645F748EDF0A}" destId="{6D6ED3FD-23ED-4C54-9326-DF090CF844F1}" srcOrd="0" destOrd="0" presId="urn:microsoft.com/office/officeart/2005/8/layout/default"/>
    <dgm:cxn modelId="{AF4E0BA4-D937-4EA4-82B0-7F520C3C6086}" srcId="{1EEDEC68-AB63-4285-9115-645F748EDF0A}" destId="{E9114152-0343-4F1D-9A8E-A0FA550B584E}" srcOrd="1" destOrd="0" parTransId="{2EF0C495-8298-4D74-AA4F-0C470DB19521}" sibTransId="{0518AD73-42DE-4037-9A62-251F8EE0505E}"/>
    <dgm:cxn modelId="{C7923C6E-2E85-40EA-A45F-AF294021413E}" type="presOf" srcId="{536C3975-D461-43C1-B7E1-A7523E6D4ABB}" destId="{C236A06A-B072-4A40-86D4-552584F348DA}" srcOrd="0" destOrd="0" presId="urn:microsoft.com/office/officeart/2005/8/layout/default"/>
    <dgm:cxn modelId="{59D00D08-1A8D-41D5-BCA3-408A27D8656D}" type="presOf" srcId="{A8D93565-AB9C-48F7-8DEE-89A76AA526B2}" destId="{C0DB93D8-0DA2-4F02-8088-CA895A7A8FD0}" srcOrd="0" destOrd="0" presId="urn:microsoft.com/office/officeart/2005/8/layout/default"/>
    <dgm:cxn modelId="{82AF1998-A725-4621-BCD0-8C7113D01909}" srcId="{1EEDEC68-AB63-4285-9115-645F748EDF0A}" destId="{A25881C2-26B8-4EA0-8C25-CD20E1F606DB}" srcOrd="3" destOrd="0" parTransId="{51E36AF7-3563-473B-B798-AC76036FD1F5}" sibTransId="{44A0BF20-DF5D-4614-8464-1CC5F49685CD}"/>
    <dgm:cxn modelId="{15360B30-506C-495E-854F-9861C4374071}" type="presOf" srcId="{9ED7E1D8-DDFE-4B03-A1F2-34A1C861F510}" destId="{386F8BAE-FCD1-43E9-B0B7-645FD3174B79}" srcOrd="0" destOrd="0" presId="urn:microsoft.com/office/officeart/2005/8/layout/default"/>
    <dgm:cxn modelId="{8AD78546-9321-4968-8F49-4CA061D75FF8}" srcId="{1EEDEC68-AB63-4285-9115-645F748EDF0A}" destId="{DCAC9E87-36E2-4A7E-9ACC-325A9880D86B}" srcOrd="5" destOrd="0" parTransId="{37F1E5BF-53A7-4CF2-B8AF-5095DD5882A1}" sibTransId="{18A92952-E914-47AA-AE3B-F7463F5973C5}"/>
    <dgm:cxn modelId="{1B34791B-8C43-46CD-844D-11049F97AD72}" srcId="{1EEDEC68-AB63-4285-9115-645F748EDF0A}" destId="{A8D93565-AB9C-48F7-8DEE-89A76AA526B2}" srcOrd="2" destOrd="0" parTransId="{4690A651-E689-48CF-BC88-F4C47D5DB964}" sibTransId="{C350B6E1-3918-4B67-93CB-D79A4756C63B}"/>
    <dgm:cxn modelId="{16EE4989-1CB9-476B-86CC-ED7E17526090}" type="presOf" srcId="{E9114152-0343-4F1D-9A8E-A0FA550B584E}" destId="{74251CCC-C35C-4CE3-9576-114C8CA14399}" srcOrd="0" destOrd="0" presId="urn:microsoft.com/office/officeart/2005/8/layout/default"/>
    <dgm:cxn modelId="{A50F16DF-E357-4F35-A943-468C233C5254}" type="presOf" srcId="{DCAC9E87-36E2-4A7E-9ACC-325A9880D86B}" destId="{22C6523C-B881-4A9B-BE07-151D35A5C8CC}" srcOrd="0" destOrd="0" presId="urn:microsoft.com/office/officeart/2005/8/layout/default"/>
    <dgm:cxn modelId="{61B1C69F-70E4-4899-A99C-2E4DB1649618}" srcId="{1EEDEC68-AB63-4285-9115-645F748EDF0A}" destId="{9ED7E1D8-DDFE-4B03-A1F2-34A1C861F510}" srcOrd="0" destOrd="0" parTransId="{BA3027B5-A6BA-4489-83CA-A045B299222A}" sibTransId="{1BD79017-6EDA-424E-8635-FD8057B7A498}"/>
    <dgm:cxn modelId="{0C1E548E-E117-458E-BD8F-252205A47596}" srcId="{1EEDEC68-AB63-4285-9115-645F748EDF0A}" destId="{536C3975-D461-43C1-B7E1-A7523E6D4ABB}" srcOrd="4" destOrd="0" parTransId="{D8F73743-5974-487F-A735-C8D86ED70B54}" sibTransId="{0B3ED51A-A101-480C-BE14-E8EF6AEFB6A4}"/>
    <dgm:cxn modelId="{09722B02-7AA0-4599-8835-F8CEACB5C52D}" type="presOf" srcId="{A25881C2-26B8-4EA0-8C25-CD20E1F606DB}" destId="{6AE19A6E-7032-4410-8DB1-6A43854A0759}" srcOrd="0" destOrd="0" presId="urn:microsoft.com/office/officeart/2005/8/layout/default"/>
    <dgm:cxn modelId="{DD88582A-532B-4D5A-81B9-2C993638BBB4}" type="presParOf" srcId="{6D6ED3FD-23ED-4C54-9326-DF090CF844F1}" destId="{386F8BAE-FCD1-43E9-B0B7-645FD3174B79}" srcOrd="0" destOrd="0" presId="urn:microsoft.com/office/officeart/2005/8/layout/default"/>
    <dgm:cxn modelId="{F2594576-C20C-4A6D-B118-5371846BFD75}" type="presParOf" srcId="{6D6ED3FD-23ED-4C54-9326-DF090CF844F1}" destId="{F5FD6CB9-9C9A-4435-A31B-82A3F9710DE0}" srcOrd="1" destOrd="0" presId="urn:microsoft.com/office/officeart/2005/8/layout/default"/>
    <dgm:cxn modelId="{602D8FC4-D41B-4999-9A6B-7B250CEAB884}" type="presParOf" srcId="{6D6ED3FD-23ED-4C54-9326-DF090CF844F1}" destId="{74251CCC-C35C-4CE3-9576-114C8CA14399}" srcOrd="2" destOrd="0" presId="urn:microsoft.com/office/officeart/2005/8/layout/default"/>
    <dgm:cxn modelId="{D37B8B3E-8C84-425D-992C-E403ACAD98A8}" type="presParOf" srcId="{6D6ED3FD-23ED-4C54-9326-DF090CF844F1}" destId="{019DFB8A-B5F5-43F2-B482-6CF2B100A7CC}" srcOrd="3" destOrd="0" presId="urn:microsoft.com/office/officeart/2005/8/layout/default"/>
    <dgm:cxn modelId="{B4FE404A-BBBE-4BE2-A98B-E482EBE1198A}" type="presParOf" srcId="{6D6ED3FD-23ED-4C54-9326-DF090CF844F1}" destId="{C0DB93D8-0DA2-4F02-8088-CA895A7A8FD0}" srcOrd="4" destOrd="0" presId="urn:microsoft.com/office/officeart/2005/8/layout/default"/>
    <dgm:cxn modelId="{3DA9D1FE-E4FF-43C6-B5EB-A9EE2929AEC8}" type="presParOf" srcId="{6D6ED3FD-23ED-4C54-9326-DF090CF844F1}" destId="{E7C1FAB0-50BE-40D8-9463-D0A4ECC65D76}" srcOrd="5" destOrd="0" presId="urn:microsoft.com/office/officeart/2005/8/layout/default"/>
    <dgm:cxn modelId="{D2032879-3F83-45C6-9EBA-9D1E7822D791}" type="presParOf" srcId="{6D6ED3FD-23ED-4C54-9326-DF090CF844F1}" destId="{6AE19A6E-7032-4410-8DB1-6A43854A0759}" srcOrd="6" destOrd="0" presId="urn:microsoft.com/office/officeart/2005/8/layout/default"/>
    <dgm:cxn modelId="{9DF9EE64-50B8-4D69-B678-43DFCCFEE075}" type="presParOf" srcId="{6D6ED3FD-23ED-4C54-9326-DF090CF844F1}" destId="{B7A3C0D5-B990-4532-BD5B-11841D70E86D}" srcOrd="7" destOrd="0" presId="urn:microsoft.com/office/officeart/2005/8/layout/default"/>
    <dgm:cxn modelId="{7BB0451F-DF8B-4562-87C8-2B1EB953411D}" type="presParOf" srcId="{6D6ED3FD-23ED-4C54-9326-DF090CF844F1}" destId="{C236A06A-B072-4A40-86D4-552584F348DA}" srcOrd="8" destOrd="0" presId="urn:microsoft.com/office/officeart/2005/8/layout/default"/>
    <dgm:cxn modelId="{473DF15C-59AC-4F21-B11D-764D894F9EE7}" type="presParOf" srcId="{6D6ED3FD-23ED-4C54-9326-DF090CF844F1}" destId="{D951A49B-1E15-4EF4-9175-EC65311FFBA1}" srcOrd="9" destOrd="0" presId="urn:microsoft.com/office/officeart/2005/8/layout/default"/>
    <dgm:cxn modelId="{798459FA-0773-4892-A571-A91DF4676CE0}" type="presParOf" srcId="{6D6ED3FD-23ED-4C54-9326-DF090CF844F1}" destId="{22C6523C-B881-4A9B-BE07-151D35A5C8C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66C817-9BD3-4039-9582-15A85EC2FBD4}" type="doc">
      <dgm:prSet loTypeId="urn:microsoft.com/office/officeart/2008/layout/BendingPictureCaption"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NPA, TBS, BASEL, 4R, </a:t>
          </a:r>
          <a:r>
            <a:rPr lang="en-US" dirty="0" err="1">
              <a:solidFill>
                <a:sysClr val="window" lastClr="FFFFFF"/>
              </a:solidFill>
              <a:latin typeface="Franklin Gothic Medium Cond" panose="020B0606030402020204" pitchFamily="34" charset="0"/>
              <a:ea typeface="+mn-ea"/>
              <a:cs typeface="+mn-cs"/>
            </a:rPr>
            <a:t>Indradhanush</a:t>
          </a:r>
          <a:r>
            <a:rPr lang="en-US" dirty="0">
              <a:solidFill>
                <a:sysClr val="window" lastClr="FFFFFF"/>
              </a:solidFill>
              <a:latin typeface="Franklin Gothic Medium Cond" panose="020B0606030402020204" pitchFamily="34" charset="0"/>
              <a:ea typeface="+mn-ea"/>
              <a:cs typeface="+mn-cs"/>
            </a:rPr>
            <a:t>, BBB</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66519306-D1BD-4590-AD1A-5613145D4EFC}">
      <dgm:prSet phldrT="[Text]">
        <dgm:style>
          <a:lnRef idx="0">
            <a:schemeClr val="accent2"/>
          </a:lnRef>
          <a:fillRef idx="3">
            <a:schemeClr val="accent2"/>
          </a:fillRef>
          <a:effectRef idx="3">
            <a:schemeClr val="accent2"/>
          </a:effectRef>
          <a:fontRef idx="minor">
            <a:schemeClr val="lt1"/>
          </a:fontRef>
        </dgm:style>
      </dgm:prSet>
      <dgm:spPr>
        <a:xfrm>
          <a:off x="4219641" y="1839864"/>
          <a:ext cx="2620193" cy="629676"/>
        </a:xfrm>
        <a:prstGeom prst="rect">
          <a:avLst/>
        </a:prstGeom>
        <a:ln/>
      </dgm:spPr>
      <dgm:t>
        <a:bodyPr/>
        <a:lstStyle/>
        <a:p>
          <a:pPr>
            <a:buNone/>
          </a:pPr>
          <a:r>
            <a:rPr lang="en-US" dirty="0">
              <a:solidFill>
                <a:sysClr val="window" lastClr="FFFFFF"/>
              </a:solidFill>
              <a:latin typeface="Franklin Gothic Medium Cond" panose="020B0606030402020204" pitchFamily="34" charset="0"/>
              <a:ea typeface="+mn-ea"/>
              <a:cs typeface="+mn-cs"/>
            </a:rPr>
            <a:t>MP Incomplete Transmission, MCLR etc.</a:t>
          </a:r>
        </a:p>
      </dgm:t>
    </dgm:pt>
    <dgm:pt modelId="{8FC052A0-E086-44D7-80BE-6C58C38CBEFC}" type="parTrans" cxnId="{EAF271A7-60E9-45D4-9DDE-FA668EA95F7C}">
      <dgm:prSet/>
      <dgm:spPr/>
      <dgm:t>
        <a:bodyPr/>
        <a:lstStyle/>
        <a:p>
          <a:endParaRPr lang="en-US"/>
        </a:p>
      </dgm:t>
    </dgm:pt>
    <dgm:pt modelId="{315A45E3-5A30-41E3-83AE-D7A159873F06}" type="sibTrans" cxnId="{EAF271A7-60E9-45D4-9DDE-FA668EA95F7C}">
      <dgm:prSet/>
      <dgm:spPr/>
      <dgm:t>
        <a:bodyPr/>
        <a:lstStyle/>
        <a:p>
          <a:endParaRPr lang="en-US"/>
        </a:p>
      </dgm:t>
    </dgm:pt>
    <dgm:pt modelId="{FE007DB7-5321-4419-9D78-BAFF1F8CBF53}">
      <dgm:prSet phldrT="[Text]"/>
      <dgm:spPr>
        <a:xfrm>
          <a:off x="4219641"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Differential Banks</a:t>
          </a:r>
        </a:p>
      </dgm:t>
    </dgm:pt>
    <dgm:pt modelId="{BFD6451D-C994-46AB-928D-00F91BA90244}" type="parTrans" cxnId="{412BD223-891B-496C-8C76-2212DEA96146}">
      <dgm:prSet/>
      <dgm:spPr/>
      <dgm:t>
        <a:bodyPr/>
        <a:lstStyle/>
        <a:p>
          <a:endParaRPr lang="en-US"/>
        </a:p>
      </dgm:t>
    </dgm:pt>
    <dgm:pt modelId="{203756CA-CA42-46B4-8FEE-E95ABC514417}" type="sibTrans" cxnId="{412BD223-891B-496C-8C76-2212DEA96146}">
      <dgm:prSet/>
      <dgm:spPr/>
      <dgm:t>
        <a:bodyPr/>
        <a:lstStyle/>
        <a:p>
          <a:endParaRPr lang="en-US"/>
        </a:p>
      </dgm:t>
    </dgm:pt>
    <dgm:pt modelId="{9B7B0E9A-D967-483B-80E7-782CA7A66E07}">
      <dgm:prSet phldrT="[Text]"/>
      <dgm:spPr>
        <a:xfrm>
          <a:off x="661353"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PSL-framework, Certi.</a:t>
          </a:r>
        </a:p>
      </dgm:t>
    </dgm:pt>
    <dgm:pt modelId="{EE38AB83-EEB1-4022-96EA-BDD1842D7A44}" type="parTrans" cxnId="{500F5FB4-58AF-4CAE-91BD-4A8E8C1438F7}">
      <dgm:prSet/>
      <dgm:spPr/>
      <dgm:t>
        <a:bodyPr/>
        <a:lstStyle/>
        <a:p>
          <a:endParaRPr lang="en-US"/>
        </a:p>
      </dgm:t>
    </dgm:pt>
    <dgm:pt modelId="{0A7475BD-7931-4C59-85A1-08A77C3C0E7C}" type="sibTrans" cxnId="{500F5FB4-58AF-4CAE-91BD-4A8E8C1438F7}">
      <dgm:prSet/>
      <dgm:spPr/>
      <dgm:t>
        <a:bodyPr/>
        <a:lstStyle/>
        <a:p>
          <a:endParaRPr lang="en-US"/>
        </a:p>
      </dgm:t>
    </dgm:pt>
    <dgm:pt modelId="{66A470D0-EFA6-4787-980B-B81CF1BE2F28}" type="pres">
      <dgm:prSet presAssocID="{5266C817-9BD3-4039-9582-15A85EC2FBD4}" presName="diagram" presStyleCnt="0">
        <dgm:presLayoutVars>
          <dgm:dir/>
        </dgm:presLayoutVars>
      </dgm:prSet>
      <dgm:spPr/>
    </dgm:pt>
    <dgm:pt modelId="{2A486BCD-7337-4716-9ED4-6CBE118B7428}" type="pres">
      <dgm:prSet presAssocID="{90C1CFE9-B1A6-4B2B-8238-CFCC25176E00}" presName="composite" presStyleCnt="0"/>
      <dgm:spPr/>
    </dgm:pt>
    <dgm:pt modelId="{D396151B-ED65-44DE-9EAD-F452D2AA6011}" type="pres">
      <dgm:prSet presAssocID="{90C1CFE9-B1A6-4B2B-8238-CFCC25176E00}" presName="Image" presStyleLbl="bgShp" presStyleIdx="0" presStyleCnt="4" custScaleX="104848"/>
      <dgm:spPr>
        <a:xfrm>
          <a:off x="46739" y="222"/>
          <a:ext cx="3040718" cy="2247079"/>
        </a:xfrm>
        <a:prstGeom prst="rect">
          <a:avLst/>
        </a:prstGeom>
        <a:blipFill rotWithShape="1">
          <a:blip xmlns:r="http://schemas.openxmlformats.org/officeDocument/2006/relationships" r:embed="rId1"/>
          <a:stretch>
            <a:fillRect/>
          </a:stretch>
        </a:blipFill>
        <a:ln>
          <a:noFill/>
        </a:ln>
        <a:effectLst/>
      </dgm:spPr>
    </dgm:pt>
    <dgm:pt modelId="{72A226ED-55D1-4139-B930-DE63EE4A0EF4}" type="pres">
      <dgm:prSet presAssocID="{90C1CFE9-B1A6-4B2B-8238-CFCC25176E00}" presName="Parent" presStyleLbl="node0" presStyleIdx="0" presStyleCnt="4">
        <dgm:presLayoutVars>
          <dgm:bulletEnabled val="1"/>
        </dgm:presLayoutVars>
      </dgm:prSet>
      <dgm:spPr/>
    </dgm:pt>
    <dgm:pt modelId="{D2867C7A-8448-41B7-9C6A-033B06553C60}" type="pres">
      <dgm:prSet presAssocID="{DADDB62F-7D86-4DF7-9A71-F4730E23BB35}" presName="sibTrans" presStyleCnt="0"/>
      <dgm:spPr/>
    </dgm:pt>
    <dgm:pt modelId="{CF3A9BB4-CF44-4A5A-BC8C-41B4A938CD10}" type="pres">
      <dgm:prSet presAssocID="{66519306-D1BD-4590-AD1A-5613145D4EFC}" presName="composite" presStyleCnt="0"/>
      <dgm:spPr/>
    </dgm:pt>
    <dgm:pt modelId="{42C58EE7-7261-4ED0-A066-EE0548EF6FC0}" type="pres">
      <dgm:prSet presAssocID="{66519306-D1BD-4590-AD1A-5613145D4EFC}" presName="Image" presStyleLbl="bgShp" presStyleIdx="1" presStyleCnt="4" custScaleX="69028" custLinFactNeighborY="1246"/>
      <dgm:spPr>
        <a:xfrm>
          <a:off x="3605027" y="222"/>
          <a:ext cx="3040718" cy="2247079"/>
        </a:xfrm>
        <a:prstGeom prst="rect">
          <a:avLst/>
        </a:prstGeom>
        <a:blipFill rotWithShape="1">
          <a:blip xmlns:r="http://schemas.openxmlformats.org/officeDocument/2006/relationships" r:embed="rId2"/>
          <a:stretch>
            <a:fillRect/>
          </a:stretch>
        </a:blipFill>
        <a:ln>
          <a:noFill/>
        </a:ln>
        <a:effectLst/>
      </dgm:spPr>
    </dgm:pt>
    <dgm:pt modelId="{24F6DF74-99C3-4EBC-A624-6581D7D8848D}" type="pres">
      <dgm:prSet presAssocID="{66519306-D1BD-4590-AD1A-5613145D4EFC}" presName="Parent" presStyleLbl="node0" presStyleIdx="1" presStyleCnt="4">
        <dgm:presLayoutVars>
          <dgm:bulletEnabled val="1"/>
        </dgm:presLayoutVars>
      </dgm:prSet>
      <dgm:spPr/>
    </dgm:pt>
    <dgm:pt modelId="{7C483EE2-CA0D-492C-9194-159B873A862E}" type="pres">
      <dgm:prSet presAssocID="{315A45E3-5A30-41E3-83AE-D7A159873F06}" presName="sibTrans" presStyleCnt="0"/>
      <dgm:spPr/>
    </dgm:pt>
    <dgm:pt modelId="{FD0970BF-3752-4CF8-B71F-2E1782ED5885}" type="pres">
      <dgm:prSet presAssocID="{9B7B0E9A-D967-483B-80E7-782CA7A66E07}" presName="composite" presStyleCnt="0"/>
      <dgm:spPr/>
    </dgm:pt>
    <dgm:pt modelId="{22BC101B-6425-46CE-B64A-301FFB1A0F30}" type="pres">
      <dgm:prSet presAssocID="{9B7B0E9A-D967-483B-80E7-782CA7A66E07}" presName="Image" presStyleLbl="bgShp" presStyleIdx="2" presStyleCnt="4"/>
      <dgm:spPr>
        <a:xfrm>
          <a:off x="46739" y="2793021"/>
          <a:ext cx="3040718" cy="2247079"/>
        </a:xfrm>
        <a:prstGeom prst="rect">
          <a:avLst/>
        </a:prstGeom>
        <a:blipFill rotWithShape="1">
          <a:blip xmlns:r="http://schemas.openxmlformats.org/officeDocument/2006/relationships" r:embed="rId3"/>
          <a:stretch>
            <a:fillRect/>
          </a:stretch>
        </a:blipFill>
        <a:ln>
          <a:noFill/>
        </a:ln>
        <a:effectLst/>
      </dgm:spPr>
    </dgm:pt>
    <dgm:pt modelId="{C8665312-2505-4653-ABB2-2C7FF307C86B}" type="pres">
      <dgm:prSet presAssocID="{9B7B0E9A-D967-483B-80E7-782CA7A66E07}" presName="Parent" presStyleLbl="node0" presStyleIdx="2" presStyleCnt="4">
        <dgm:presLayoutVars>
          <dgm:bulletEnabled val="1"/>
        </dgm:presLayoutVars>
      </dgm:prSet>
      <dgm:spPr/>
    </dgm:pt>
    <dgm:pt modelId="{32D4CB79-FA4D-4565-B615-782040EFA7E8}" type="pres">
      <dgm:prSet presAssocID="{0A7475BD-7931-4C59-85A1-08A77C3C0E7C}" presName="sibTrans" presStyleCnt="0"/>
      <dgm:spPr/>
    </dgm:pt>
    <dgm:pt modelId="{B0D9ED35-27F1-406F-B08C-B0254A33736F}" type="pres">
      <dgm:prSet presAssocID="{FE007DB7-5321-4419-9D78-BAFF1F8CBF53}" presName="composite" presStyleCnt="0"/>
      <dgm:spPr/>
    </dgm:pt>
    <dgm:pt modelId="{191D812A-EBF2-4C00-9136-0D2112F74FAD}" type="pres">
      <dgm:prSet presAssocID="{FE007DB7-5321-4419-9D78-BAFF1F8CBF53}" presName="Image" presStyleLbl="bgShp" presStyleIdx="3" presStyleCnt="4"/>
      <dgm:spPr>
        <a:xfrm>
          <a:off x="3605027" y="2793021"/>
          <a:ext cx="3040718" cy="2247079"/>
        </a:xfrm>
        <a:prstGeom prst="rect">
          <a:avLst/>
        </a:prstGeom>
        <a:blipFill rotWithShape="1">
          <a:blip xmlns:r="http://schemas.openxmlformats.org/officeDocument/2006/relationships" r:embed="rId4"/>
          <a:stretch>
            <a:fillRect/>
          </a:stretch>
        </a:blipFill>
        <a:ln>
          <a:noFill/>
        </a:ln>
        <a:effectLst/>
      </dgm:spPr>
    </dgm:pt>
    <dgm:pt modelId="{228C2949-50E8-446F-86BF-4F311B55FBD6}" type="pres">
      <dgm:prSet presAssocID="{FE007DB7-5321-4419-9D78-BAFF1F8CBF53}" presName="Parent" presStyleLbl="node0" presStyleIdx="3" presStyleCnt="4">
        <dgm:presLayoutVars>
          <dgm:bulletEnabled val="1"/>
        </dgm:presLayoutVars>
      </dgm:prSet>
      <dgm:spPr/>
    </dgm:pt>
  </dgm:ptLst>
  <dgm:cxnLst>
    <dgm:cxn modelId="{0957EF1E-3050-4953-8E26-325EF1CCB01A}" type="presOf" srcId="{9B7B0E9A-D967-483B-80E7-782CA7A66E07}" destId="{C8665312-2505-4653-ABB2-2C7FF307C86B}" srcOrd="0" destOrd="0" presId="urn:microsoft.com/office/officeart/2008/layout/BendingPictureCaption"/>
    <dgm:cxn modelId="{21F811B1-51D9-443B-BA84-228C1A5DC962}" type="presOf" srcId="{5266C817-9BD3-4039-9582-15A85EC2FBD4}" destId="{66A470D0-EFA6-4787-980B-B81CF1BE2F28}" srcOrd="0" destOrd="0" presId="urn:microsoft.com/office/officeart/2008/layout/BendingPictureCaption"/>
    <dgm:cxn modelId="{500F5FB4-58AF-4CAE-91BD-4A8E8C1438F7}" srcId="{5266C817-9BD3-4039-9582-15A85EC2FBD4}" destId="{9B7B0E9A-D967-483B-80E7-782CA7A66E07}" srcOrd="2" destOrd="0" parTransId="{EE38AB83-EEB1-4022-96EA-BDD1842D7A44}" sibTransId="{0A7475BD-7931-4C59-85A1-08A77C3C0E7C}"/>
    <dgm:cxn modelId="{A07B8800-F77C-488C-A7DB-FB97C52C4328}" type="presOf" srcId="{66519306-D1BD-4590-AD1A-5613145D4EFC}" destId="{24F6DF74-99C3-4EBC-A624-6581D7D8848D}" srcOrd="0" destOrd="0" presId="urn:microsoft.com/office/officeart/2008/layout/BendingPictureCaption"/>
    <dgm:cxn modelId="{0565A6FA-A799-425A-9FA6-5F16564DDAE0}" srcId="{5266C817-9BD3-4039-9582-15A85EC2FBD4}" destId="{90C1CFE9-B1A6-4B2B-8238-CFCC25176E00}" srcOrd="0" destOrd="0" parTransId="{37FEB5EF-77C6-4394-B4E7-A60ED486D033}" sibTransId="{DADDB62F-7D86-4DF7-9A71-F4730E23BB35}"/>
    <dgm:cxn modelId="{EAF271A7-60E9-45D4-9DDE-FA668EA95F7C}" srcId="{5266C817-9BD3-4039-9582-15A85EC2FBD4}" destId="{66519306-D1BD-4590-AD1A-5613145D4EFC}" srcOrd="1" destOrd="0" parTransId="{8FC052A0-E086-44D7-80BE-6C58C38CBEFC}" sibTransId="{315A45E3-5A30-41E3-83AE-D7A159873F06}"/>
    <dgm:cxn modelId="{84538572-B300-401F-90D1-437CD8DBF3D1}" type="presOf" srcId="{90C1CFE9-B1A6-4B2B-8238-CFCC25176E00}" destId="{72A226ED-55D1-4139-B930-DE63EE4A0EF4}" srcOrd="0" destOrd="0" presId="urn:microsoft.com/office/officeart/2008/layout/BendingPictureCaption"/>
    <dgm:cxn modelId="{65BB8D47-CEB1-4BD0-BC0A-5255EC78A030}" type="presOf" srcId="{FE007DB7-5321-4419-9D78-BAFF1F8CBF53}" destId="{228C2949-50E8-446F-86BF-4F311B55FBD6}" srcOrd="0" destOrd="0" presId="urn:microsoft.com/office/officeart/2008/layout/BendingPictureCaption"/>
    <dgm:cxn modelId="{412BD223-891B-496C-8C76-2212DEA96146}" srcId="{5266C817-9BD3-4039-9582-15A85EC2FBD4}" destId="{FE007DB7-5321-4419-9D78-BAFF1F8CBF53}" srcOrd="3" destOrd="0" parTransId="{BFD6451D-C994-46AB-928D-00F91BA90244}" sibTransId="{203756CA-CA42-46B4-8FEE-E95ABC514417}"/>
    <dgm:cxn modelId="{B2AB2024-D758-4DF5-A3DE-51137402989E}" type="presParOf" srcId="{66A470D0-EFA6-4787-980B-B81CF1BE2F28}" destId="{2A486BCD-7337-4716-9ED4-6CBE118B7428}" srcOrd="0" destOrd="0" presId="urn:microsoft.com/office/officeart/2008/layout/BendingPictureCaption"/>
    <dgm:cxn modelId="{5524F9C7-DA51-459F-88B2-E383F2FE1A1E}" type="presParOf" srcId="{2A486BCD-7337-4716-9ED4-6CBE118B7428}" destId="{D396151B-ED65-44DE-9EAD-F452D2AA6011}" srcOrd="0" destOrd="0" presId="urn:microsoft.com/office/officeart/2008/layout/BendingPictureCaption"/>
    <dgm:cxn modelId="{AE937E18-0A42-40E5-AFFC-1A43A5BD15AF}" type="presParOf" srcId="{2A486BCD-7337-4716-9ED4-6CBE118B7428}" destId="{72A226ED-55D1-4139-B930-DE63EE4A0EF4}" srcOrd="1" destOrd="0" presId="urn:microsoft.com/office/officeart/2008/layout/BendingPictureCaption"/>
    <dgm:cxn modelId="{C56CA706-824F-4C9E-86DB-B37A79332DB0}" type="presParOf" srcId="{66A470D0-EFA6-4787-980B-B81CF1BE2F28}" destId="{D2867C7A-8448-41B7-9C6A-033B06553C60}" srcOrd="1" destOrd="0" presId="urn:microsoft.com/office/officeart/2008/layout/BendingPictureCaption"/>
    <dgm:cxn modelId="{3362256F-D18F-4DE2-AE67-82CD482FA6B6}" type="presParOf" srcId="{66A470D0-EFA6-4787-980B-B81CF1BE2F28}" destId="{CF3A9BB4-CF44-4A5A-BC8C-41B4A938CD10}" srcOrd="2" destOrd="0" presId="urn:microsoft.com/office/officeart/2008/layout/BendingPictureCaption"/>
    <dgm:cxn modelId="{E120D31D-EE64-4F73-B32B-355BDE09C261}" type="presParOf" srcId="{CF3A9BB4-CF44-4A5A-BC8C-41B4A938CD10}" destId="{42C58EE7-7261-4ED0-A066-EE0548EF6FC0}" srcOrd="0" destOrd="0" presId="urn:microsoft.com/office/officeart/2008/layout/BendingPictureCaption"/>
    <dgm:cxn modelId="{D5502239-0D82-4E44-88C5-7080F8378F4F}" type="presParOf" srcId="{CF3A9BB4-CF44-4A5A-BC8C-41B4A938CD10}" destId="{24F6DF74-99C3-4EBC-A624-6581D7D8848D}" srcOrd="1" destOrd="0" presId="urn:microsoft.com/office/officeart/2008/layout/BendingPictureCaption"/>
    <dgm:cxn modelId="{2919A557-720C-4355-9165-B38DEEE9FA1C}" type="presParOf" srcId="{66A470D0-EFA6-4787-980B-B81CF1BE2F28}" destId="{7C483EE2-CA0D-492C-9194-159B873A862E}" srcOrd="3" destOrd="0" presId="urn:microsoft.com/office/officeart/2008/layout/BendingPictureCaption"/>
    <dgm:cxn modelId="{28F2DB3F-BE6B-4B6A-BAFA-1EF3BA4DBA8B}" type="presParOf" srcId="{66A470D0-EFA6-4787-980B-B81CF1BE2F28}" destId="{FD0970BF-3752-4CF8-B71F-2E1782ED5885}" srcOrd="4" destOrd="0" presId="urn:microsoft.com/office/officeart/2008/layout/BendingPictureCaption"/>
    <dgm:cxn modelId="{31171621-9234-4F7A-BCBE-B0E2C8ABAA48}" type="presParOf" srcId="{FD0970BF-3752-4CF8-B71F-2E1782ED5885}" destId="{22BC101B-6425-46CE-B64A-301FFB1A0F30}" srcOrd="0" destOrd="0" presId="urn:microsoft.com/office/officeart/2008/layout/BendingPictureCaption"/>
    <dgm:cxn modelId="{9BE9EBF0-7643-410C-8028-C509F7A1781E}" type="presParOf" srcId="{FD0970BF-3752-4CF8-B71F-2E1782ED5885}" destId="{C8665312-2505-4653-ABB2-2C7FF307C86B}" srcOrd="1" destOrd="0" presId="urn:microsoft.com/office/officeart/2008/layout/BendingPictureCaption"/>
    <dgm:cxn modelId="{86BF4325-8053-4320-AB48-9B194D1CAD1B}" type="presParOf" srcId="{66A470D0-EFA6-4787-980B-B81CF1BE2F28}" destId="{32D4CB79-FA4D-4565-B615-782040EFA7E8}" srcOrd="5" destOrd="0" presId="urn:microsoft.com/office/officeart/2008/layout/BendingPictureCaption"/>
    <dgm:cxn modelId="{8F47519F-7FD5-4873-934E-DA191E235961}" type="presParOf" srcId="{66A470D0-EFA6-4787-980B-B81CF1BE2F28}" destId="{B0D9ED35-27F1-406F-B08C-B0254A33736F}" srcOrd="6" destOrd="0" presId="urn:microsoft.com/office/officeart/2008/layout/BendingPictureCaption"/>
    <dgm:cxn modelId="{C49C9289-DFA4-4CA1-8C14-932A72BEF977}" type="presParOf" srcId="{B0D9ED35-27F1-406F-B08C-B0254A33736F}" destId="{191D812A-EBF2-4C00-9136-0D2112F74FAD}" srcOrd="0" destOrd="0" presId="urn:microsoft.com/office/officeart/2008/layout/BendingPictureCaption"/>
    <dgm:cxn modelId="{4DA4F217-3A60-40F0-9AA4-5165CC078E69}" type="presParOf" srcId="{B0D9ED35-27F1-406F-B08C-B0254A33736F}" destId="{228C2949-50E8-446F-86BF-4F311B55FBD6}"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Price Stability (control both inflation &amp; deflation)</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45A3E680-1593-4894-9869-900B067576C8}">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CPI (Combined) 2-6% range</a:t>
          </a:r>
        </a:p>
      </dgm:t>
    </dgm:pt>
    <dgm:pt modelId="{17267F64-BB6D-435C-AA31-C601BD4DDEFA}" type="parTrans" cxnId="{43D13593-E88F-4757-BA0C-B6B00FC33374}">
      <dgm:prSet/>
      <dgm:spPr/>
      <dgm:t>
        <a:bodyPr/>
        <a:lstStyle/>
        <a:p>
          <a:endParaRPr lang="en-US"/>
        </a:p>
      </dgm:t>
    </dgm:pt>
    <dgm:pt modelId="{227E3A71-040C-4BF6-BBDD-34EFEC7B5E9D}" type="sibTrans" cxnId="{43D13593-E88F-4757-BA0C-B6B00FC33374}">
      <dgm:prSet/>
      <dgm:spPr/>
      <dgm:t>
        <a:bodyPr/>
        <a:lstStyle/>
        <a:p>
          <a:endParaRPr lang="en-US"/>
        </a:p>
      </dgm:t>
    </dgm:pt>
    <dgm:pt modelId="{4266E356-F5A5-4911-8716-A927833E1BA4}">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Growth</a:t>
          </a:r>
        </a:p>
      </dgm:t>
    </dgm:pt>
    <dgm:pt modelId="{4509393B-6942-4135-B95F-302246DF06B8}" type="parTrans" cxnId="{CACBD5A0-A603-43C1-9686-B3073113025B}">
      <dgm:prSet/>
      <dgm:spPr/>
      <dgm:t>
        <a:bodyPr/>
        <a:lstStyle/>
        <a:p>
          <a:endParaRPr lang="en-US"/>
        </a:p>
      </dgm:t>
    </dgm:pt>
    <dgm:pt modelId="{A6CBE77B-50D5-492C-9A46-0B41A83DC81C}" type="sibTrans" cxnId="{CACBD5A0-A603-43C1-9686-B3073113025B}">
      <dgm:prSet/>
      <dgm:spPr/>
      <dgm:t>
        <a:bodyPr/>
        <a:lstStyle/>
        <a:p>
          <a:endParaRPr lang="en-US"/>
        </a:p>
      </dgm:t>
    </dgm:pt>
    <dgm:pt modelId="{A0D81E9C-F316-43F0-8835-ED9575A69F5D}">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err="1">
              <a:solidFill>
                <a:sysClr val="window" lastClr="FFFFFF"/>
              </a:solidFill>
              <a:latin typeface="Franklin Gothic Medium Cond" panose="020B0606030402020204" pitchFamily="34" charset="0"/>
              <a:ea typeface="+mn-ea"/>
              <a:cs typeface="+mn-cs"/>
            </a:rPr>
            <a:t>Agri</a:t>
          </a:r>
          <a:r>
            <a:rPr lang="en-US" dirty="0">
              <a:solidFill>
                <a:sysClr val="window" lastClr="FFFFFF"/>
              </a:solidFill>
              <a:latin typeface="Franklin Gothic Medium Cond" panose="020B0606030402020204" pitchFamily="34" charset="0"/>
              <a:ea typeface="+mn-ea"/>
              <a:cs typeface="+mn-cs"/>
            </a:rPr>
            <a:t>-</a:t>
          </a:r>
          <a:r>
            <a:rPr lang="en-US" dirty="0" err="1">
              <a:solidFill>
                <a:sysClr val="window" lastClr="FFFFFF"/>
              </a:solidFill>
              <a:latin typeface="Franklin Gothic Medium Cond" panose="020B0606030402020204" pitchFamily="34" charset="0"/>
              <a:ea typeface="+mn-ea"/>
              <a:cs typeface="+mn-cs"/>
            </a:rPr>
            <a:t>Mfg</a:t>
          </a:r>
          <a:r>
            <a:rPr lang="en-US" dirty="0">
              <a:solidFill>
                <a:sysClr val="window" lastClr="FFFFFF"/>
              </a:solidFill>
              <a:latin typeface="Franklin Gothic Medium Cond" panose="020B0606030402020204" pitchFamily="34" charset="0"/>
              <a:ea typeface="+mn-ea"/>
              <a:cs typeface="+mn-cs"/>
            </a:rPr>
            <a:t>-services, start-ups; Export, </a:t>
          </a:r>
          <a:r>
            <a:rPr lang="en-US" dirty="0" err="1">
              <a:solidFill>
                <a:sysClr val="window" lastClr="FFFFFF"/>
              </a:solidFill>
              <a:latin typeface="Franklin Gothic Medium Cond" panose="020B0606030402020204" pitchFamily="34" charset="0"/>
              <a:ea typeface="+mn-ea"/>
              <a:cs typeface="+mn-cs"/>
            </a:rPr>
            <a:t>Infra,..Inclusive</a:t>
          </a:r>
          <a:r>
            <a:rPr lang="en-US" dirty="0">
              <a:solidFill>
                <a:sysClr val="window" lastClr="FFFFFF"/>
              </a:solidFill>
              <a:latin typeface="Franklin Gothic Medium Cond" panose="020B0606030402020204" pitchFamily="34" charset="0"/>
              <a:ea typeface="+mn-ea"/>
              <a:cs typeface="+mn-cs"/>
            </a:rPr>
            <a:t> growth: PSL</a:t>
          </a:r>
        </a:p>
      </dgm:t>
    </dgm:pt>
    <dgm:pt modelId="{28E9E716-9C0B-478E-B4BF-C06A9E825F46}" type="parTrans" cxnId="{2C5D76F1-3908-455E-9B36-E7FA54B347B7}">
      <dgm:prSet/>
      <dgm:spPr/>
      <dgm:t>
        <a:bodyPr/>
        <a:lstStyle/>
        <a:p>
          <a:endParaRPr lang="en-US"/>
        </a:p>
      </dgm:t>
    </dgm:pt>
    <dgm:pt modelId="{497E1F8A-4F69-4E65-9190-B924FAA81D9F}" type="sibTrans" cxnId="{2C5D76F1-3908-455E-9B36-E7FA54B347B7}">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dgm:spPr/>
    </dgm:pt>
    <dgm:pt modelId="{1788DC5B-7106-4C6E-91A9-17F5C999B125}" type="pres">
      <dgm:prSet presAssocID="{90C1CFE9-B1A6-4B2B-8238-CFCC25176E00}" presName="img" presStyleLbl="fgImgPlace1" presStyleIdx="0" presStyleCnt="2" custScaleY="61569"/>
      <dgm:spPr>
        <a:blipFill rotWithShape="1">
          <a:blip xmlns:r="http://schemas.openxmlformats.org/officeDocument/2006/relationships" r:embed="rId1"/>
          <a:stretch>
            <a:fillRect/>
          </a:stretch>
        </a:blipFill>
      </dgm:spPr>
    </dgm:pt>
    <dgm:pt modelId="{85565C56-143A-4630-B476-DB52129771DB}" type="pres">
      <dgm:prSet presAssocID="{90C1CFE9-B1A6-4B2B-8238-CFCC25176E00}" presName="text" presStyleLbl="node1" presStyleIdx="0" presStyleCnt="2">
        <dgm:presLayoutVars>
          <dgm:bulletEnabled val="1"/>
        </dgm:presLayoutVars>
      </dgm:prSet>
      <dgm:spPr/>
    </dgm:pt>
    <dgm:pt modelId="{4A3B867E-848C-4080-ABF7-C6B818FCCE08}" type="pres">
      <dgm:prSet presAssocID="{DADDB62F-7D86-4DF7-9A71-F4730E23BB35}" presName="spacer" presStyleCnt="0"/>
      <dgm:spPr/>
    </dgm:pt>
    <dgm:pt modelId="{0C465BB7-6AFB-4FD3-9573-F46AD9D59619}" type="pres">
      <dgm:prSet presAssocID="{4266E356-F5A5-4911-8716-A927833E1BA4}" presName="comp" presStyleCnt="0"/>
      <dgm:spPr/>
    </dgm:pt>
    <dgm:pt modelId="{46EFA173-A83B-431A-ABBA-6450EE3408E7}" type="pres">
      <dgm:prSet presAssocID="{4266E356-F5A5-4911-8716-A927833E1BA4}" presName="box" presStyleLbl="node1" presStyleIdx="1" presStyleCnt="2"/>
      <dgm:spPr/>
    </dgm:pt>
    <dgm:pt modelId="{55FBA92E-695A-4E78-8A27-91CDB986D796}" type="pres">
      <dgm:prSet presAssocID="{4266E356-F5A5-4911-8716-A927833E1BA4}" presName="img" presStyleLbl="fgImgPlace1" presStyleIdx="1" presStyleCnt="2" custScaleY="85157"/>
      <dgm:spPr>
        <a:blipFill rotWithShape="1">
          <a:blip xmlns:r="http://schemas.openxmlformats.org/officeDocument/2006/relationships" r:embed="rId2"/>
          <a:stretch>
            <a:fillRect/>
          </a:stretch>
        </a:blipFill>
      </dgm:spPr>
    </dgm:pt>
    <dgm:pt modelId="{C275F515-6C3F-43E9-A13F-8D241FDAA85B}" type="pres">
      <dgm:prSet presAssocID="{4266E356-F5A5-4911-8716-A927833E1BA4}" presName="text" presStyleLbl="node1" presStyleIdx="1" presStyleCnt="2">
        <dgm:presLayoutVars>
          <dgm:bulletEnabled val="1"/>
        </dgm:presLayoutVars>
      </dgm:prSet>
      <dgm:spPr/>
    </dgm:pt>
  </dgm:ptLst>
  <dgm:cxnLst>
    <dgm:cxn modelId="{126B709B-E754-49DE-9502-9D7638F443AC}" type="presOf" srcId="{A0D81E9C-F316-43F0-8835-ED9575A69F5D}" destId="{C275F515-6C3F-43E9-A13F-8D241FDAA85B}" srcOrd="1" destOrd="1" presId="urn:microsoft.com/office/officeart/2005/8/layout/vList4"/>
    <dgm:cxn modelId="{8BAD90C2-8C13-49FA-95CC-ED12EB47C3D1}" type="presOf" srcId="{45A3E680-1593-4894-9869-900B067576C8}" destId="{7010B559-FB08-4893-B1DA-5F8BF00CF383}" srcOrd="0" destOrd="1" presId="urn:microsoft.com/office/officeart/2005/8/layout/vList4"/>
    <dgm:cxn modelId="{CACBD5A0-A603-43C1-9686-B3073113025B}" srcId="{5266C817-9BD3-4039-9582-15A85EC2FBD4}" destId="{4266E356-F5A5-4911-8716-A927833E1BA4}" srcOrd="1" destOrd="0" parTransId="{4509393B-6942-4135-B95F-302246DF06B8}" sibTransId="{A6CBE77B-50D5-492C-9A46-0B41A83DC81C}"/>
    <dgm:cxn modelId="{86963B51-7F43-4617-BBC5-38E7317FBD16}" type="presOf" srcId="{5266C817-9BD3-4039-9582-15A85EC2FBD4}" destId="{BE49013F-3FE3-47B4-891D-F63CD62B100D}" srcOrd="0" destOrd="0" presId="urn:microsoft.com/office/officeart/2005/8/layout/vList4"/>
    <dgm:cxn modelId="{F0A1F206-7116-4AE1-A175-292EDAD4B4B5}" type="presOf" srcId="{90C1CFE9-B1A6-4B2B-8238-CFCC25176E00}" destId="{85565C56-143A-4630-B476-DB52129771DB}" srcOrd="1" destOrd="0" presId="urn:microsoft.com/office/officeart/2005/8/layout/vList4"/>
    <dgm:cxn modelId="{0159B9D4-0DE7-4FBA-8CC7-98E35AE47CA1}" type="presOf" srcId="{90C1CFE9-B1A6-4B2B-8238-CFCC25176E00}" destId="{7010B559-FB08-4893-B1DA-5F8BF00CF383}" srcOrd="0" destOrd="0" presId="urn:microsoft.com/office/officeart/2005/8/layout/vList4"/>
    <dgm:cxn modelId="{3A027D55-1BE0-4084-A11A-89BC90A07C6C}" type="presOf" srcId="{45A3E680-1593-4894-9869-900B067576C8}" destId="{85565C56-143A-4630-B476-DB52129771DB}" srcOrd="1" destOrd="1" presId="urn:microsoft.com/office/officeart/2005/8/layout/vList4"/>
    <dgm:cxn modelId="{0565A6FA-A799-425A-9FA6-5F16564DDAE0}" srcId="{5266C817-9BD3-4039-9582-15A85EC2FBD4}" destId="{90C1CFE9-B1A6-4B2B-8238-CFCC25176E00}" srcOrd="0" destOrd="0" parTransId="{37FEB5EF-77C6-4394-B4E7-A60ED486D033}" sibTransId="{DADDB62F-7D86-4DF7-9A71-F4730E23BB35}"/>
    <dgm:cxn modelId="{2C5D76F1-3908-455E-9B36-E7FA54B347B7}" srcId="{4266E356-F5A5-4911-8716-A927833E1BA4}" destId="{A0D81E9C-F316-43F0-8835-ED9575A69F5D}" srcOrd="0" destOrd="0" parTransId="{28E9E716-9C0B-478E-B4BF-C06A9E825F46}" sibTransId="{497E1F8A-4F69-4E65-9190-B924FAA81D9F}"/>
    <dgm:cxn modelId="{9DC64628-24B3-45E8-A521-90EBFCE8D588}" type="presOf" srcId="{4266E356-F5A5-4911-8716-A927833E1BA4}" destId="{46EFA173-A83B-431A-ABBA-6450EE3408E7}" srcOrd="0" destOrd="0" presId="urn:microsoft.com/office/officeart/2005/8/layout/vList4"/>
    <dgm:cxn modelId="{43D13593-E88F-4757-BA0C-B6B00FC33374}" srcId="{90C1CFE9-B1A6-4B2B-8238-CFCC25176E00}" destId="{45A3E680-1593-4894-9869-900B067576C8}" srcOrd="0" destOrd="0" parTransId="{17267F64-BB6D-435C-AA31-C601BD4DDEFA}" sibTransId="{227E3A71-040C-4BF6-BBDD-34EFEC7B5E9D}"/>
    <dgm:cxn modelId="{ACB23D0A-4CC5-4C0E-B2F0-E1A222925434}" type="presOf" srcId="{A0D81E9C-F316-43F0-8835-ED9575A69F5D}" destId="{46EFA173-A83B-431A-ABBA-6450EE3408E7}" srcOrd="0" destOrd="1" presId="urn:microsoft.com/office/officeart/2005/8/layout/vList4"/>
    <dgm:cxn modelId="{62059471-536F-4023-8CD1-D369B964893A}" type="presOf" srcId="{4266E356-F5A5-4911-8716-A927833E1BA4}" destId="{C275F515-6C3F-43E9-A13F-8D241FDAA85B}" srcOrd="1" destOrd="0"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0FEEC4BD-8663-41B2-9C1F-C32A170C8C59}" type="presParOf" srcId="{BE49013F-3FE3-47B4-891D-F63CD62B100D}" destId="{4A3B867E-848C-4080-ABF7-C6B818FCCE08}" srcOrd="1" destOrd="0" presId="urn:microsoft.com/office/officeart/2005/8/layout/vList4"/>
    <dgm:cxn modelId="{39B5CE48-43D0-4CB6-B3BC-4AAB144A432A}" type="presParOf" srcId="{BE49013F-3FE3-47B4-891D-F63CD62B100D}" destId="{0C465BB7-6AFB-4FD3-9573-F46AD9D59619}" srcOrd="2" destOrd="0" presId="urn:microsoft.com/office/officeart/2005/8/layout/vList4"/>
    <dgm:cxn modelId="{7D76B4AC-04C4-4E12-9931-F79FC5A63D24}" type="presParOf" srcId="{0C465BB7-6AFB-4FD3-9573-F46AD9D59619}" destId="{46EFA173-A83B-431A-ABBA-6450EE3408E7}" srcOrd="0" destOrd="0" presId="urn:microsoft.com/office/officeart/2005/8/layout/vList4"/>
    <dgm:cxn modelId="{071555D1-6AC5-4BCC-ADE7-0394D3F79363}" type="presParOf" srcId="{0C465BB7-6AFB-4FD3-9573-F46AD9D59619}" destId="{55FBA92E-695A-4E78-8A27-91CDB986D796}" srcOrd="1" destOrd="0" presId="urn:microsoft.com/office/officeart/2005/8/layout/vList4"/>
    <dgm:cxn modelId="{23ECF582-4EC7-4B55-B134-7652094287D1}" type="presParOf" srcId="{0C465BB7-6AFB-4FD3-9573-F46AD9D59619}" destId="{C275F515-6C3F-43E9-A13F-8D241FDAA85B}"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Reserve Ratios (CRR, SLR)</a:t>
          </a: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950B78CE-2D42-4270-B46F-F4322BB3D2F3}">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Margin / LTV </a:t>
          </a:r>
        </a:p>
      </dgm:t>
    </dgm:pt>
    <dgm:pt modelId="{FFB2C535-495F-4E56-8074-6DF28B634981}" type="parTrans" cxnId="{39FEDB97-651D-4C49-BCC3-39A605DE3B87}">
      <dgm:prSet/>
      <dgm:spPr/>
      <dgm:t>
        <a:bodyPr/>
        <a:lstStyle/>
        <a:p>
          <a:endParaRPr lang="en-US"/>
        </a:p>
      </dgm:t>
    </dgm:pt>
    <dgm:pt modelId="{DF984230-9065-493A-AC38-DA4E71BB9CAC}" type="sibTrans" cxnId="{39FEDB97-651D-4C49-BCC3-39A605DE3B87}">
      <dgm:prSet/>
      <dgm:spPr/>
      <dgm:t>
        <a:bodyPr/>
        <a:lstStyle/>
        <a:p>
          <a:endParaRPr lang="en-US"/>
        </a:p>
      </dgm:t>
    </dgm:pt>
    <dgm:pt modelId="{87E2BD46-0118-4A9E-BF97-62CB1CB78B93}">
      <dgm:prSet/>
      <dgm:spPr/>
      <dgm:t>
        <a:bodyPr/>
        <a:lstStyle/>
        <a:p>
          <a:pPr>
            <a:buNone/>
          </a:pPr>
          <a:r>
            <a:rPr lang="en-US" dirty="0">
              <a:solidFill>
                <a:sysClr val="window" lastClr="FFFFFF"/>
              </a:solidFill>
              <a:latin typeface="Franklin Gothic Medium Cond" panose="020B0606030402020204" pitchFamily="34" charset="0"/>
              <a:ea typeface="+mn-ea"/>
              <a:cs typeface="+mn-cs"/>
            </a:rPr>
            <a:t>OMO: Open market operations</a:t>
          </a: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683B50E7-23B1-46DA-892D-829A5D92590D}">
      <dgm:prSet/>
      <dgm:spPr/>
      <dgm:t>
        <a:bodyPr/>
        <a:lstStyle/>
        <a:p>
          <a:pPr>
            <a:buNone/>
          </a:pPr>
          <a:r>
            <a:rPr lang="en-US" dirty="0">
              <a:solidFill>
                <a:sysClr val="window" lastClr="FFFFFF"/>
              </a:solidFill>
              <a:latin typeface="Franklin Gothic Medium Cond" panose="020B0606030402020204" pitchFamily="34" charset="0"/>
              <a:ea typeface="+mn-ea"/>
              <a:cs typeface="+mn-cs"/>
            </a:rPr>
            <a:t>Consumer Credit control / EMI</a:t>
          </a:r>
        </a:p>
      </dgm:t>
    </dgm:pt>
    <dgm:pt modelId="{E925364C-5160-48C2-AA0E-9C1E649E9E3A}" type="parTrans" cxnId="{EE2201F1-8CC1-45EC-8394-3BAB010B903A}">
      <dgm:prSet/>
      <dgm:spPr/>
      <dgm:t>
        <a:bodyPr/>
        <a:lstStyle/>
        <a:p>
          <a:endParaRPr lang="en-US"/>
        </a:p>
      </dgm:t>
    </dgm:pt>
    <dgm:pt modelId="{DF51BA05-C15C-4C98-9B32-7077B4BE111F}" type="sibTrans" cxnId="{EE2201F1-8CC1-45EC-8394-3BAB010B903A}">
      <dgm:prSet/>
      <dgm:spPr/>
      <dgm:t>
        <a:bodyPr/>
        <a:lstStyle/>
        <a:p>
          <a:endParaRPr lang="en-US"/>
        </a:p>
      </dgm:t>
    </dgm:pt>
    <dgm:pt modelId="{403C6F33-E66A-4D60-B41A-9560CCD783A2}">
      <dgm:prSet/>
      <dgm:spPr/>
      <dgm:t>
        <a:bodyPr/>
        <a:lstStyle/>
        <a:p>
          <a:pPr>
            <a:buNone/>
          </a:pPr>
          <a:r>
            <a:rPr lang="en-US" dirty="0">
              <a:solidFill>
                <a:sysClr val="window" lastClr="FFFFFF"/>
              </a:solidFill>
              <a:latin typeface="Franklin Gothic Medium Cond" panose="020B0606030402020204" pitchFamily="34" charset="0"/>
              <a:ea typeface="+mn-ea"/>
              <a:cs typeface="+mn-cs"/>
            </a:rPr>
            <a:t>Credit Rationing  /PSL</a:t>
          </a: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dgm:spPr/>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a:stretch>
            <a:fillRect/>
          </a:stretch>
        </a:blipFill>
      </dgm:spPr>
    </dgm:pt>
    <dgm:pt modelId="{85565C56-143A-4630-B476-DB52129771DB}" type="pres">
      <dgm:prSet presAssocID="{90C1CFE9-B1A6-4B2B-8238-CFCC25176E00}" presName="text" presStyleLbl="node1" presStyleIdx="0" presStyleCnt="2">
        <dgm:presLayoutVars>
          <dgm:bulletEnabled val="1"/>
        </dgm:presLayoutVars>
      </dgm:prSet>
      <dgm:spPr/>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pt>
    <dgm:pt modelId="{0699BE69-639C-4ECE-B3BF-B56477592864}" type="pres">
      <dgm:prSet presAssocID="{B5E7C52D-FAB4-42E9-9181-D662FC70933E}" presName="img" presStyleLbl="fgImgPlace1" presStyleIdx="1" presStyleCnt="2"/>
      <dgm:spPr>
        <a:blipFill rotWithShape="1">
          <a:blip xmlns:r="http://schemas.openxmlformats.org/officeDocument/2006/relationships" r:embed="rId2"/>
          <a:stretch>
            <a:fillRect/>
          </a:stretch>
        </a:blipFill>
      </dgm:spPr>
    </dgm:pt>
    <dgm:pt modelId="{D47389BE-DC75-4EF3-BEA6-37D69BABEED5}" type="pres">
      <dgm:prSet presAssocID="{B5E7C52D-FAB4-42E9-9181-D662FC70933E}" presName="text" presStyleLbl="node1" presStyleIdx="1" presStyleCnt="2">
        <dgm:presLayoutVars>
          <dgm:bulletEnabled val="1"/>
        </dgm:presLayoutVars>
      </dgm:prSet>
      <dgm:spPr/>
    </dgm:pt>
  </dgm:ptLst>
  <dgm:cxnLst>
    <dgm:cxn modelId="{39441C47-F4B4-43AB-948F-526E6A7EAE4B}" srcId="{B5E7C52D-FAB4-42E9-9181-D662FC70933E}" destId="{403C6F33-E66A-4D60-B41A-9560CCD783A2}" srcOrd="2" destOrd="0" parTransId="{8E2DA6EA-DE11-4D93-90B5-8834B9E33B1F}" sibTransId="{8C31EC1F-B09C-4654-BF47-73D70228F3C3}"/>
    <dgm:cxn modelId="{A8237340-4DDE-4839-B34A-59CF1931C915}" type="presOf" srcId="{403C6F33-E66A-4D60-B41A-9560CCD783A2}" destId="{D47389BE-DC75-4EF3-BEA6-37D69BABEED5}" srcOrd="1" destOrd="3" presId="urn:microsoft.com/office/officeart/2005/8/layout/vList4"/>
    <dgm:cxn modelId="{86963B51-7F43-4617-BBC5-38E7317FBD16}" type="presOf" srcId="{5266C817-9BD3-4039-9582-15A85EC2FBD4}" destId="{BE49013F-3FE3-47B4-891D-F63CD62B100D}" srcOrd="0" destOrd="0" presId="urn:microsoft.com/office/officeart/2005/8/layout/vList4"/>
    <dgm:cxn modelId="{2ED1558C-2094-425D-8594-DC652CD08396}" srcId="{90C1CFE9-B1A6-4B2B-8238-CFCC25176E00}" destId="{B339E8DF-D633-4DC0-BCE6-C05DB1510C5A}" srcOrd="0" destOrd="0" parTransId="{1F51839F-ADDB-49D9-81F8-E8263180A94A}" sibTransId="{D09C590C-21D5-4555-A152-DF9A37A52F73}"/>
    <dgm:cxn modelId="{E511D65D-1FDB-487F-B64F-6C1E944E7433}" type="presOf" srcId="{B339E8DF-D633-4DC0-BCE6-C05DB1510C5A}" destId="{7010B559-FB08-4893-B1DA-5F8BF00CF383}" srcOrd="0" destOrd="1"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F9702B34-94C3-4998-945B-BCD60EC0AC6D}" type="presOf" srcId="{4B2288E3-E3D6-4541-ACBC-15708AA8FEFD}" destId="{839B7839-990A-43CC-A7E1-6883DC84DFE5}" srcOrd="0" destOrd="5" presId="urn:microsoft.com/office/officeart/2005/8/layout/vList4"/>
    <dgm:cxn modelId="{DE570BD8-0C30-4A8E-BB66-43BF3C21139B}" type="presOf" srcId="{4B2288E3-E3D6-4541-ACBC-15708AA8FEFD}" destId="{D47389BE-DC75-4EF3-BEA6-37D69BABEED5}" srcOrd="1" destOrd="5" presId="urn:microsoft.com/office/officeart/2005/8/layout/vList4"/>
    <dgm:cxn modelId="{39FEDB97-651D-4C49-BCC3-39A605DE3B87}" srcId="{B5E7C52D-FAB4-42E9-9181-D662FC70933E}" destId="{950B78CE-2D42-4270-B46F-F4322BB3D2F3}" srcOrd="0" destOrd="0" parTransId="{FFB2C535-495F-4E56-8074-6DF28B634981}" sibTransId="{DF984230-9065-493A-AC38-DA4E71BB9CAC}"/>
    <dgm:cxn modelId="{D0308A2C-26B7-442F-A035-4624DF6D8FA6}" type="presOf" srcId="{87E2BD46-0118-4A9E-BF97-62CB1CB78B93}" destId="{85565C56-143A-4630-B476-DB52129771DB}" srcOrd="1" destOrd="2" presId="urn:microsoft.com/office/officeart/2005/8/layout/vList4"/>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BAED2299-4C8E-438C-B847-4EA1536F1466}" type="presOf" srcId="{B5E7C52D-FAB4-42E9-9181-D662FC70933E}" destId="{839B7839-990A-43CC-A7E1-6883DC84DFE5}" srcOrd="0" destOrd="0" presId="urn:microsoft.com/office/officeart/2005/8/layout/vList4"/>
    <dgm:cxn modelId="{0159B9D4-0DE7-4FBA-8CC7-98E35AE47CA1}" type="presOf" srcId="{90C1CFE9-B1A6-4B2B-8238-CFCC25176E00}" destId="{7010B559-FB08-4893-B1DA-5F8BF00CF383}" srcOrd="0" destOrd="0" presId="urn:microsoft.com/office/officeart/2005/8/layout/vList4"/>
    <dgm:cxn modelId="{EE2201F1-8CC1-45EC-8394-3BAB010B903A}" srcId="{B5E7C52D-FAB4-42E9-9181-D662FC70933E}" destId="{683B50E7-23B1-46DA-892D-829A5D92590D}" srcOrd="1" destOrd="0" parTransId="{E925364C-5160-48C2-AA0E-9C1E649E9E3A}" sibTransId="{DF51BA05-C15C-4C98-9B32-7077B4BE111F}"/>
    <dgm:cxn modelId="{1242E106-2E9D-47F8-8F34-DDEDC53C2C8D}" type="presOf" srcId="{66344C7F-285C-4A31-9902-B1CA856478AD}" destId="{D47389BE-DC75-4EF3-BEA6-37D69BABEED5}" srcOrd="1" destOrd="4" presId="urn:microsoft.com/office/officeart/2005/8/layout/vList4"/>
    <dgm:cxn modelId="{2E465F54-22BD-4D6E-B436-5FD4BE42DBF8}" type="presOf" srcId="{CC0E054C-8032-4CD7-93EE-D175BBDAE787}" destId="{85565C56-143A-4630-B476-DB52129771DB}" srcOrd="1" destOrd="3"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0565A6FA-A799-425A-9FA6-5F16564DDAE0}" srcId="{5266C817-9BD3-4039-9582-15A85EC2FBD4}" destId="{90C1CFE9-B1A6-4B2B-8238-CFCC25176E00}" srcOrd="0" destOrd="0" parTransId="{37FEB5EF-77C6-4394-B4E7-A60ED486D033}" sibTransId="{DADDB62F-7D86-4DF7-9A71-F4730E23BB35}"/>
    <dgm:cxn modelId="{9D99D513-FE9B-409E-B6CA-F7F064F6655E}" type="presOf" srcId="{87E2BD46-0118-4A9E-BF97-62CB1CB78B93}" destId="{7010B559-FB08-4893-B1DA-5F8BF00CF383}" srcOrd="0" destOrd="2" presId="urn:microsoft.com/office/officeart/2005/8/layout/vList4"/>
    <dgm:cxn modelId="{518F35FA-43D0-4752-BB66-2F8D94AEE2B5}" type="presOf" srcId="{683B50E7-23B1-46DA-892D-829A5D92590D}" destId="{D47389BE-DC75-4EF3-BEA6-37D69BABEED5}" srcOrd="1" destOrd="2"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733E3118-A332-4557-8F34-B4D45B080497}" type="presOf" srcId="{403C6F33-E66A-4D60-B41A-9560CCD783A2}" destId="{839B7839-990A-43CC-A7E1-6883DC84DFE5}" srcOrd="0" destOrd="3" presId="urn:microsoft.com/office/officeart/2005/8/layout/vList4"/>
    <dgm:cxn modelId="{BC5BF112-63D2-4BBC-9191-717748F944AA}" type="presOf" srcId="{B5E7C52D-FAB4-42E9-9181-D662FC70933E}" destId="{D47389BE-DC75-4EF3-BEA6-37D69BABEED5}" srcOrd="1" destOrd="0" presId="urn:microsoft.com/office/officeart/2005/8/layout/vList4"/>
    <dgm:cxn modelId="{7C660748-C440-4457-B4EC-646103D66D68}" type="presOf" srcId="{950B78CE-2D42-4270-B46F-F4322BB3D2F3}" destId="{D47389BE-DC75-4EF3-BEA6-37D69BABEED5}" srcOrd="1" destOrd="1" presId="urn:microsoft.com/office/officeart/2005/8/layout/vList4"/>
    <dgm:cxn modelId="{F980F573-2B49-4378-80E7-44DC95BD193F}" type="presOf" srcId="{683B50E7-23B1-46DA-892D-829A5D92590D}" destId="{839B7839-990A-43CC-A7E1-6883DC84DFE5}" srcOrd="0" destOrd="2"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57108145-C773-41A2-BBD1-88EB320D6F09}" type="presOf" srcId="{66344C7F-285C-4A31-9902-B1CA856478AD}" destId="{839B7839-990A-43CC-A7E1-6883DC84DFE5}" srcOrd="0" destOrd="4" presId="urn:microsoft.com/office/officeart/2005/8/layout/vList4"/>
    <dgm:cxn modelId="{54AC2333-C122-49EC-B36C-CD8C50EB34D0}" type="presOf" srcId="{950B78CE-2D42-4270-B46F-F4322BB3D2F3}" destId="{839B7839-990A-43CC-A7E1-6883DC84DFE5}" srcOrd="0" destOrd="1" presId="urn:microsoft.com/office/officeart/2005/8/layout/vList4"/>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E0DEC-DFBA-4ACB-971B-5E78CDFA12F4}">
      <dsp:nvSpPr>
        <dsp:cNvPr id="0" name=""/>
        <dsp:cNvSpPr/>
      </dsp:nvSpPr>
      <dsp:spPr>
        <a:xfrm rot="16200000">
          <a:off x="2600" y="1490"/>
          <a:ext cx="3065580" cy="3065580"/>
        </a:xfrm>
        <a:prstGeom prst="up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Medium Cond" panose="020B0606030402020204" pitchFamily="34" charset="0"/>
            </a:rPr>
            <a:t>Past Observations (Vol2)</a:t>
          </a:r>
        </a:p>
      </dsp:txBody>
      <dsp:txXfrm rot="5400000">
        <a:off x="539078" y="767884"/>
        <a:ext cx="2529103" cy="1532790"/>
      </dsp:txXfrm>
    </dsp:sp>
    <dsp:sp modelId="{EAE4CDC7-F2FF-4E3E-B128-4EA903F055A0}">
      <dsp:nvSpPr>
        <dsp:cNvPr id="0" name=""/>
        <dsp:cNvSpPr/>
      </dsp:nvSpPr>
      <dsp:spPr>
        <a:xfrm rot="5400000">
          <a:off x="5035464" y="2980"/>
          <a:ext cx="3065580" cy="3065580"/>
        </a:xfrm>
        <a:prstGeom prst="upArrow">
          <a:avLst>
            <a:gd name="adj1" fmla="val 50000"/>
            <a:gd name="adj2" fmla="val 3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Future Suggestions (Vol1)</a:t>
          </a:r>
        </a:p>
      </dsp:txBody>
      <dsp:txXfrm rot="-5400000">
        <a:off x="5035465" y="769375"/>
        <a:ext cx="2529103" cy="15327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85E04-D0FD-40CA-9E5A-BD12C4EB0563}">
      <dsp:nvSpPr>
        <dsp:cNvPr id="0" name=""/>
        <dsp:cNvSpPr/>
      </dsp:nvSpPr>
      <dsp:spPr>
        <a:xfrm>
          <a:off x="0" y="3206896"/>
          <a:ext cx="11730038" cy="21040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Franklin Gothic Medium Cond" panose="020B0606030402020204" pitchFamily="34" charset="0"/>
            </a:rPr>
            <a:t>After 2016, April Review</a:t>
          </a:r>
        </a:p>
      </dsp:txBody>
      <dsp:txXfrm>
        <a:off x="0" y="3206896"/>
        <a:ext cx="11730038" cy="2104070"/>
      </dsp:txXfrm>
    </dsp:sp>
    <dsp:sp modelId="{86A4AB83-FAAC-4762-8812-1E5763D58D2E}">
      <dsp:nvSpPr>
        <dsp:cNvPr id="0" name=""/>
        <dsp:cNvSpPr/>
      </dsp:nvSpPr>
      <dsp:spPr>
        <a:xfrm rot="10800000">
          <a:off x="0" y="2395"/>
          <a:ext cx="11730038" cy="3236061"/>
        </a:xfrm>
        <a:prstGeom prst="upArrowCallout">
          <a:avLst/>
        </a:prstGeom>
        <a:solidFill>
          <a:schemeClr val="accent5">
            <a:hueOff val="-14019298"/>
            <a:satOff val="20613"/>
            <a:lumOff val="1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Franklin Gothic Medium Cond" panose="020B0606030402020204" pitchFamily="34" charset="0"/>
            </a:rPr>
            <a:t>Before Apr’16</a:t>
          </a:r>
        </a:p>
      </dsp:txBody>
      <dsp:txXfrm rot="-10800000">
        <a:off x="0" y="2395"/>
        <a:ext cx="11730038" cy="1135857"/>
      </dsp:txXfrm>
    </dsp:sp>
    <dsp:sp modelId="{7AE6F383-2C0D-4DB9-A0AB-487A226258FB}">
      <dsp:nvSpPr>
        <dsp:cNvPr id="0" name=""/>
        <dsp:cNvSpPr/>
      </dsp:nvSpPr>
      <dsp:spPr>
        <a:xfrm>
          <a:off x="5727" y="1138253"/>
          <a:ext cx="3906194" cy="96758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0" tIns="57150" rIns="320040" bIns="57150" numCol="1" spcCol="1270" anchor="ctr" anchorCtr="0">
          <a:noAutofit/>
        </a:bodyPr>
        <a:lstStyle/>
        <a:p>
          <a:pPr marL="0" lvl="0" indent="0" algn="ctr" defTabSz="2000250">
            <a:lnSpc>
              <a:spcPct val="90000"/>
            </a:lnSpc>
            <a:spcBef>
              <a:spcPct val="0"/>
            </a:spcBef>
            <a:spcAft>
              <a:spcPct val="35000"/>
            </a:spcAft>
            <a:buNone/>
          </a:pPr>
          <a:r>
            <a:rPr lang="en-US" sz="4500" kern="1200" dirty="0">
              <a:latin typeface="Franklin Gothic Medium Cond" panose="020B0606030402020204" pitchFamily="34" charset="0"/>
            </a:rPr>
            <a:t>MSF: Repo+1%</a:t>
          </a:r>
        </a:p>
      </dsp:txBody>
      <dsp:txXfrm>
        <a:off x="5727" y="1138253"/>
        <a:ext cx="3906194" cy="967582"/>
      </dsp:txXfrm>
    </dsp:sp>
    <dsp:sp modelId="{ED2A5B52-70AE-49AA-B02A-D00734F98CA3}">
      <dsp:nvSpPr>
        <dsp:cNvPr id="0" name=""/>
        <dsp:cNvSpPr/>
      </dsp:nvSpPr>
      <dsp:spPr>
        <a:xfrm>
          <a:off x="3911921" y="1138253"/>
          <a:ext cx="3906194" cy="967582"/>
        </a:xfrm>
        <a:prstGeom prst="rect">
          <a:avLst/>
        </a:prstGeom>
        <a:solidFill>
          <a:schemeClr val="accent5">
            <a:tint val="40000"/>
            <a:alpha val="90000"/>
            <a:hueOff val="-7052449"/>
            <a:satOff val="13276"/>
            <a:lumOff val="200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0" tIns="57150" rIns="320040" bIns="57150" numCol="1" spcCol="1270" anchor="ctr" anchorCtr="0">
          <a:noAutofit/>
        </a:bodyPr>
        <a:lstStyle/>
        <a:p>
          <a:pPr marL="0" lvl="0" indent="0" algn="ctr" defTabSz="2000250">
            <a:lnSpc>
              <a:spcPct val="90000"/>
            </a:lnSpc>
            <a:spcBef>
              <a:spcPct val="0"/>
            </a:spcBef>
            <a:spcAft>
              <a:spcPct val="35000"/>
            </a:spcAft>
            <a:buNone/>
          </a:pPr>
          <a:r>
            <a:rPr lang="en-US" sz="4500" kern="1200" dirty="0">
              <a:latin typeface="Franklin Gothic Medium Cond" panose="020B0606030402020204" pitchFamily="34" charset="0"/>
            </a:rPr>
            <a:t>Repo = 6.75%</a:t>
          </a:r>
        </a:p>
      </dsp:txBody>
      <dsp:txXfrm>
        <a:off x="3911921" y="1138253"/>
        <a:ext cx="3906194" cy="967582"/>
      </dsp:txXfrm>
    </dsp:sp>
    <dsp:sp modelId="{79022B13-4B7F-4B0F-87ED-CE0307D8327F}">
      <dsp:nvSpPr>
        <dsp:cNvPr id="0" name=""/>
        <dsp:cNvSpPr/>
      </dsp:nvSpPr>
      <dsp:spPr>
        <a:xfrm>
          <a:off x="7818116" y="1138253"/>
          <a:ext cx="3906194" cy="967582"/>
        </a:xfrm>
        <a:prstGeom prst="rect">
          <a:avLst/>
        </a:prstGeom>
        <a:solidFill>
          <a:schemeClr val="accent5">
            <a:tint val="40000"/>
            <a:alpha val="90000"/>
            <a:hueOff val="-14104897"/>
            <a:satOff val="26552"/>
            <a:lumOff val="401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0" tIns="57150" rIns="320040" bIns="57150" numCol="1" spcCol="1270" anchor="ctr" anchorCtr="0">
          <a:noAutofit/>
        </a:bodyPr>
        <a:lstStyle/>
        <a:p>
          <a:pPr marL="0" lvl="0" indent="0" algn="ctr" defTabSz="2000250">
            <a:lnSpc>
              <a:spcPct val="90000"/>
            </a:lnSpc>
            <a:spcBef>
              <a:spcPct val="0"/>
            </a:spcBef>
            <a:spcAft>
              <a:spcPct val="35000"/>
            </a:spcAft>
            <a:buNone/>
          </a:pPr>
          <a:r>
            <a:rPr lang="en-US" sz="4500" kern="1200" dirty="0">
              <a:latin typeface="Franklin Gothic Medium Cond" panose="020B0606030402020204" pitchFamily="34" charset="0"/>
            </a:rPr>
            <a:t>RR =Repo-1%</a:t>
          </a:r>
        </a:p>
      </dsp:txBody>
      <dsp:txXfrm>
        <a:off x="7818116" y="1138253"/>
        <a:ext cx="3906194" cy="9675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FE0B6-982C-4EB7-806B-1DC7371177AD}">
      <dsp:nvSpPr>
        <dsp:cNvPr id="0" name=""/>
        <dsp:cNvSpPr/>
      </dsp:nvSpPr>
      <dsp:spPr>
        <a:xfrm>
          <a:off x="0" y="3206896"/>
          <a:ext cx="11730038" cy="21040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Franklin Gothic Medium Cond" panose="020B0606030402020204" pitchFamily="34" charset="0"/>
            </a:rPr>
            <a:t>After 2016, April Review</a:t>
          </a:r>
        </a:p>
      </dsp:txBody>
      <dsp:txXfrm>
        <a:off x="0" y="3206896"/>
        <a:ext cx="11730038" cy="1136198"/>
      </dsp:txXfrm>
    </dsp:sp>
    <dsp:sp modelId="{FA71C8A1-D0D4-4BAD-BDD7-94E65A93792E}">
      <dsp:nvSpPr>
        <dsp:cNvPr id="0" name=""/>
        <dsp:cNvSpPr/>
      </dsp:nvSpPr>
      <dsp:spPr>
        <a:xfrm>
          <a:off x="5727" y="4301012"/>
          <a:ext cx="3906194" cy="9678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MSF: Repo+0.5%</a:t>
          </a:r>
          <a:br>
            <a:rPr lang="en-US" sz="3400" kern="1200" dirty="0">
              <a:latin typeface="Franklin Gothic Medium Cond" panose="020B0606030402020204" pitchFamily="34" charset="0"/>
            </a:rPr>
          </a:br>
          <a:r>
            <a:rPr lang="en-US" sz="3400" kern="1200" dirty="0">
              <a:latin typeface="Franklin Gothic Medium Cond" panose="020B0606030402020204" pitchFamily="34" charset="0"/>
            </a:rPr>
            <a:t>=7%</a:t>
          </a:r>
        </a:p>
      </dsp:txBody>
      <dsp:txXfrm>
        <a:off x="5727" y="4301012"/>
        <a:ext cx="3906194" cy="967872"/>
      </dsp:txXfrm>
    </dsp:sp>
    <dsp:sp modelId="{91B4D280-8074-49FA-BB20-262505ED4426}">
      <dsp:nvSpPr>
        <dsp:cNvPr id="0" name=""/>
        <dsp:cNvSpPr/>
      </dsp:nvSpPr>
      <dsp:spPr>
        <a:xfrm>
          <a:off x="3911921" y="4301012"/>
          <a:ext cx="3906194" cy="967872"/>
        </a:xfrm>
        <a:prstGeom prst="rect">
          <a:avLst/>
        </a:prstGeom>
        <a:solidFill>
          <a:schemeClr val="accent5">
            <a:tint val="40000"/>
            <a:alpha val="90000"/>
            <a:hueOff val="-2820979"/>
            <a:satOff val="5310"/>
            <a:lumOff val="803"/>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Repo = 6.50%</a:t>
          </a:r>
        </a:p>
      </dsp:txBody>
      <dsp:txXfrm>
        <a:off x="3911921" y="4301012"/>
        <a:ext cx="3906194" cy="967872"/>
      </dsp:txXfrm>
    </dsp:sp>
    <dsp:sp modelId="{04E95510-A11F-426B-A7FC-5D125222DCFB}">
      <dsp:nvSpPr>
        <dsp:cNvPr id="0" name=""/>
        <dsp:cNvSpPr/>
      </dsp:nvSpPr>
      <dsp:spPr>
        <a:xfrm>
          <a:off x="7818116" y="4301012"/>
          <a:ext cx="3906194" cy="967872"/>
        </a:xfrm>
        <a:prstGeom prst="rect">
          <a:avLst/>
        </a:prstGeom>
        <a:solidFill>
          <a:schemeClr val="accent5">
            <a:tint val="40000"/>
            <a:alpha val="90000"/>
            <a:hueOff val="-5641959"/>
            <a:satOff val="10621"/>
            <a:lumOff val="160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RR =Repo-0.5% </a:t>
          </a:r>
          <a:br>
            <a:rPr lang="en-US" sz="3400" kern="1200" dirty="0">
              <a:latin typeface="Franklin Gothic Medium Cond" panose="020B0606030402020204" pitchFamily="34" charset="0"/>
            </a:rPr>
          </a:br>
          <a:r>
            <a:rPr lang="en-US" sz="3400" kern="1200" dirty="0">
              <a:latin typeface="Franklin Gothic Medium Cond" panose="020B0606030402020204" pitchFamily="34" charset="0"/>
            </a:rPr>
            <a:t>=6%</a:t>
          </a:r>
        </a:p>
      </dsp:txBody>
      <dsp:txXfrm>
        <a:off x="7818116" y="4301012"/>
        <a:ext cx="3906194" cy="967872"/>
      </dsp:txXfrm>
    </dsp:sp>
    <dsp:sp modelId="{86A4AB83-FAAC-4762-8812-1E5763D58D2E}">
      <dsp:nvSpPr>
        <dsp:cNvPr id="0" name=""/>
        <dsp:cNvSpPr/>
      </dsp:nvSpPr>
      <dsp:spPr>
        <a:xfrm rot="10800000">
          <a:off x="0" y="2395"/>
          <a:ext cx="11730038" cy="3236061"/>
        </a:xfrm>
        <a:prstGeom prst="upArrowCallout">
          <a:avLst/>
        </a:prstGeom>
        <a:solidFill>
          <a:schemeClr val="accent5">
            <a:hueOff val="-14019298"/>
            <a:satOff val="20613"/>
            <a:lumOff val="1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Franklin Gothic Medium Cond" panose="020B0606030402020204" pitchFamily="34" charset="0"/>
            </a:rPr>
            <a:t>Before</a:t>
          </a:r>
        </a:p>
      </dsp:txBody>
      <dsp:txXfrm rot="-10800000">
        <a:off x="0" y="2395"/>
        <a:ext cx="11730038" cy="1135857"/>
      </dsp:txXfrm>
    </dsp:sp>
    <dsp:sp modelId="{7AE6F383-2C0D-4DB9-A0AB-487A226258FB}">
      <dsp:nvSpPr>
        <dsp:cNvPr id="0" name=""/>
        <dsp:cNvSpPr/>
      </dsp:nvSpPr>
      <dsp:spPr>
        <a:xfrm>
          <a:off x="5727" y="1138253"/>
          <a:ext cx="3906194" cy="967582"/>
        </a:xfrm>
        <a:prstGeom prst="rect">
          <a:avLst/>
        </a:prstGeom>
        <a:solidFill>
          <a:schemeClr val="accent5">
            <a:tint val="40000"/>
            <a:alpha val="90000"/>
            <a:hueOff val="-8462939"/>
            <a:satOff val="15931"/>
            <a:lumOff val="241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MSF: Repo+1%</a:t>
          </a:r>
        </a:p>
      </dsp:txBody>
      <dsp:txXfrm>
        <a:off x="5727" y="1138253"/>
        <a:ext cx="3906194" cy="967582"/>
      </dsp:txXfrm>
    </dsp:sp>
    <dsp:sp modelId="{ED2A5B52-70AE-49AA-B02A-D00734F98CA3}">
      <dsp:nvSpPr>
        <dsp:cNvPr id="0" name=""/>
        <dsp:cNvSpPr/>
      </dsp:nvSpPr>
      <dsp:spPr>
        <a:xfrm>
          <a:off x="3911921" y="1138253"/>
          <a:ext cx="3906194" cy="967582"/>
        </a:xfrm>
        <a:prstGeom prst="rect">
          <a:avLst/>
        </a:prstGeom>
        <a:solidFill>
          <a:schemeClr val="accent5">
            <a:tint val="40000"/>
            <a:alpha val="90000"/>
            <a:hueOff val="-11283918"/>
            <a:satOff val="21242"/>
            <a:lumOff val="3213"/>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Repo = 6.75%</a:t>
          </a:r>
        </a:p>
      </dsp:txBody>
      <dsp:txXfrm>
        <a:off x="3911921" y="1138253"/>
        <a:ext cx="3906194" cy="967582"/>
      </dsp:txXfrm>
    </dsp:sp>
    <dsp:sp modelId="{79022B13-4B7F-4B0F-87ED-CE0307D8327F}">
      <dsp:nvSpPr>
        <dsp:cNvPr id="0" name=""/>
        <dsp:cNvSpPr/>
      </dsp:nvSpPr>
      <dsp:spPr>
        <a:xfrm>
          <a:off x="7818116" y="1138253"/>
          <a:ext cx="3906194" cy="967582"/>
        </a:xfrm>
        <a:prstGeom prst="rect">
          <a:avLst/>
        </a:prstGeom>
        <a:solidFill>
          <a:schemeClr val="accent5">
            <a:tint val="40000"/>
            <a:alpha val="90000"/>
            <a:hueOff val="-14104897"/>
            <a:satOff val="26552"/>
            <a:lumOff val="401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RR =Repo-1%</a:t>
          </a:r>
        </a:p>
      </dsp:txBody>
      <dsp:txXfrm>
        <a:off x="7818116" y="1138253"/>
        <a:ext cx="3906194" cy="9675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23AB9-44F5-43A2-A1B8-83E63F00A484}">
      <dsp:nvSpPr>
        <dsp:cNvPr id="0" name=""/>
        <dsp:cNvSpPr/>
      </dsp:nvSpPr>
      <dsp:spPr>
        <a:xfrm>
          <a:off x="875668" y="856353"/>
          <a:ext cx="1928401" cy="2532147"/>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5727AC-FC2B-406C-AAA2-F3381F13E650}">
      <dsp:nvSpPr>
        <dsp:cNvPr id="0" name=""/>
        <dsp:cNvSpPr/>
      </dsp:nvSpPr>
      <dsp:spPr>
        <a:xfrm>
          <a:off x="2316" y="3388501"/>
          <a:ext cx="3675105" cy="136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marL="0" lvl="0" indent="0" algn="ctr" defTabSz="1289050">
            <a:lnSpc>
              <a:spcPct val="90000"/>
            </a:lnSpc>
            <a:spcBef>
              <a:spcPct val="0"/>
            </a:spcBef>
            <a:spcAft>
              <a:spcPct val="35000"/>
            </a:spcAft>
            <a:buNone/>
          </a:pPr>
          <a:r>
            <a:rPr lang="en-US" sz="2900" kern="1200" dirty="0">
              <a:latin typeface="Franklin Gothic Medium Cond" panose="020B0606030402020204" pitchFamily="34" charset="0"/>
            </a:rPr>
            <a:t>2014: Urjit Patel Committee Report-More @</a:t>
          </a:r>
          <a:r>
            <a:rPr lang="en-US" sz="2900" kern="1200" dirty="0">
              <a:latin typeface="Franklin Gothic Medium Cond" panose="020B0606030402020204" pitchFamily="34" charset="0"/>
              <a:hlinkClick xmlns:r="http://schemas.openxmlformats.org/officeDocument/2006/relationships" r:id="rId2"/>
            </a:rPr>
            <a:t>L1/P4</a:t>
          </a:r>
          <a:endParaRPr lang="en-US" sz="2900" kern="1200" dirty="0">
            <a:latin typeface="Franklin Gothic Medium Cond" panose="020B0606030402020204" pitchFamily="34" charset="0"/>
          </a:endParaRPr>
        </a:p>
      </dsp:txBody>
      <dsp:txXfrm>
        <a:off x="2316" y="3388501"/>
        <a:ext cx="3675105" cy="1363464"/>
      </dsp:txXfrm>
    </dsp:sp>
    <dsp:sp modelId="{3950599B-9ECD-4F21-AF4D-B9449DDBEC9C}">
      <dsp:nvSpPr>
        <dsp:cNvPr id="0" name=""/>
        <dsp:cNvSpPr/>
      </dsp:nvSpPr>
      <dsp:spPr>
        <a:xfrm>
          <a:off x="4189739" y="856353"/>
          <a:ext cx="3385801" cy="2532147"/>
        </a:xfrm>
        <a:prstGeom prst="round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26B376-8DDC-4A97-AB38-28CB6358BF47}">
      <dsp:nvSpPr>
        <dsp:cNvPr id="0" name=""/>
        <dsp:cNvSpPr/>
      </dsp:nvSpPr>
      <dsp:spPr>
        <a:xfrm>
          <a:off x="4045087" y="3388501"/>
          <a:ext cx="3675105" cy="136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marL="0" lvl="0" indent="0" algn="ctr" defTabSz="1289050">
            <a:lnSpc>
              <a:spcPct val="90000"/>
            </a:lnSpc>
            <a:spcBef>
              <a:spcPct val="0"/>
            </a:spcBef>
            <a:spcAft>
              <a:spcPct val="35000"/>
            </a:spcAft>
            <a:buNone/>
          </a:pPr>
          <a:r>
            <a:rPr lang="en-US" sz="2900" kern="1200" dirty="0">
              <a:latin typeface="Franklin Gothic Medium Cond" panose="020B0606030402020204" pitchFamily="34" charset="0"/>
            </a:rPr>
            <a:t>2015, Feb: MP Framework between RBI-</a:t>
          </a:r>
          <a:r>
            <a:rPr lang="en-US" sz="2900" kern="1200" dirty="0" err="1">
              <a:latin typeface="Franklin Gothic Medium Cond" panose="020B0606030402020204" pitchFamily="34" charset="0"/>
            </a:rPr>
            <a:t>Gov</a:t>
          </a:r>
          <a:endParaRPr lang="en-US" sz="2900" kern="1200" dirty="0">
            <a:latin typeface="Franklin Gothic Medium Cond" panose="020B0606030402020204" pitchFamily="34" charset="0"/>
          </a:endParaRPr>
        </a:p>
      </dsp:txBody>
      <dsp:txXfrm>
        <a:off x="4045087" y="3388501"/>
        <a:ext cx="3675105" cy="1363464"/>
      </dsp:txXfrm>
    </dsp:sp>
    <dsp:sp modelId="{35664DCB-36A7-4F43-8952-DB1A7492C7C5}">
      <dsp:nvSpPr>
        <dsp:cNvPr id="0" name=""/>
        <dsp:cNvSpPr/>
      </dsp:nvSpPr>
      <dsp:spPr>
        <a:xfrm>
          <a:off x="9145626" y="926696"/>
          <a:ext cx="1559567" cy="2532147"/>
        </a:xfrm>
        <a:prstGeom prst="round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18A08-BDA2-44B4-BFE0-C5A234F8701A}">
      <dsp:nvSpPr>
        <dsp:cNvPr id="0" name=""/>
        <dsp:cNvSpPr/>
      </dsp:nvSpPr>
      <dsp:spPr>
        <a:xfrm>
          <a:off x="8087857" y="3388501"/>
          <a:ext cx="3675105" cy="136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marL="0" lvl="0" indent="0" algn="ctr" defTabSz="1289050">
            <a:lnSpc>
              <a:spcPct val="90000"/>
            </a:lnSpc>
            <a:spcBef>
              <a:spcPct val="0"/>
            </a:spcBef>
            <a:spcAft>
              <a:spcPct val="35000"/>
            </a:spcAft>
            <a:buNone/>
          </a:pPr>
          <a:r>
            <a:rPr lang="en-US" sz="2900" kern="1200" dirty="0">
              <a:latin typeface="Franklin Gothic Medium Cond" panose="020B0606030402020204" pitchFamily="34" charset="0"/>
            </a:rPr>
            <a:t>2016, Feb: Budget promises to amend RBI  Act for </a:t>
          </a:r>
          <a:r>
            <a:rPr lang="en-US" sz="2900" kern="1200" dirty="0" err="1">
              <a:latin typeface="Franklin Gothic Medium Cond" panose="020B0606030402020204" pitchFamily="34" charset="0"/>
            </a:rPr>
            <a:t>M.Policy</a:t>
          </a:r>
          <a:r>
            <a:rPr lang="en-US" sz="2900" kern="1200" dirty="0">
              <a:latin typeface="Franklin Gothic Medium Cond" panose="020B0606030402020204" pitchFamily="34" charset="0"/>
            </a:rPr>
            <a:t> reforms</a:t>
          </a:r>
        </a:p>
      </dsp:txBody>
      <dsp:txXfrm>
        <a:off x="8087857" y="3388501"/>
        <a:ext cx="3675105" cy="13634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886575" cy="25053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OMO: Open market operations</a:t>
          </a:r>
        </a:p>
        <a:p>
          <a:pPr marL="228600" lvl="1" indent="-228600" algn="l" defTabSz="1022350">
            <a:lnSpc>
              <a:spcPct val="90000"/>
            </a:lnSpc>
            <a:spcBef>
              <a:spcPct val="0"/>
            </a:spcBef>
            <a:spcAft>
              <a:spcPct val="15000"/>
            </a:spcAft>
            <a:buNone/>
          </a:pPr>
          <a:r>
            <a:rPr lang="en-US" sz="2300" strike="sngStrike" kern="1200" dirty="0">
              <a:solidFill>
                <a:sysClr val="window" lastClr="FFFFFF"/>
              </a:solidFill>
              <a:latin typeface="Franklin Gothic Medium Cond" panose="020B0606030402020204" pitchFamily="34" charset="0"/>
              <a:ea typeface="+mn-ea"/>
              <a:cs typeface="+mn-cs"/>
            </a:rPr>
            <a:t>Rates: Bank, MSF, LAF [Repo, RR]</a:t>
          </a:r>
        </a:p>
      </dsp:txBody>
      <dsp:txXfrm>
        <a:off x="1627852" y="0"/>
        <a:ext cx="5258722" cy="2505370"/>
      </dsp:txXfrm>
    </dsp:sp>
    <dsp:sp modelId="{1788DC5B-7106-4C6E-91A9-17F5C999B125}">
      <dsp:nvSpPr>
        <dsp:cNvPr id="0" name=""/>
        <dsp:cNvSpPr/>
      </dsp:nvSpPr>
      <dsp:spPr>
        <a:xfrm>
          <a:off x="250537" y="431775"/>
          <a:ext cx="1377315" cy="1641819"/>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2755907"/>
          <a:ext cx="6886575" cy="25053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Margin / LTV </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Consumer Credit control / EMI</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Credit Rationing  /PSL</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Moral Suasion</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Direct Action</a:t>
          </a:r>
        </a:p>
      </dsp:txBody>
      <dsp:txXfrm>
        <a:off x="1627852" y="2755907"/>
        <a:ext cx="5258722" cy="2505370"/>
      </dsp:txXfrm>
    </dsp:sp>
    <dsp:sp modelId="{0699BE69-639C-4ECE-B3BF-B56477592864}">
      <dsp:nvSpPr>
        <dsp:cNvPr id="0" name=""/>
        <dsp:cNvSpPr/>
      </dsp:nvSpPr>
      <dsp:spPr>
        <a:xfrm>
          <a:off x="250537" y="3006444"/>
          <a:ext cx="1377315" cy="2004296"/>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78218-3B7B-48C4-BBD9-EFDD1699ACDF}">
      <dsp:nvSpPr>
        <dsp:cNvPr id="0" name=""/>
        <dsp:cNvSpPr/>
      </dsp:nvSpPr>
      <dsp:spPr>
        <a:xfrm>
          <a:off x="319241" y="0"/>
          <a:ext cx="3400552" cy="2550414"/>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A331E9-BEE4-46F3-AFD6-658BCCB68A1A}">
      <dsp:nvSpPr>
        <dsp:cNvPr id="0" name=""/>
        <dsp:cNvSpPr/>
      </dsp:nvSpPr>
      <dsp:spPr>
        <a:xfrm>
          <a:off x="3821809" y="0"/>
          <a:ext cx="6568821" cy="2550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048" tIns="0" rIns="384048" bIns="384048" numCol="1" spcCol="1270" anchor="ctr" anchorCtr="0">
          <a:noAutofit/>
        </a:bodyPr>
        <a:lstStyle/>
        <a:p>
          <a:pPr marL="0" lvl="0" indent="0" algn="l" defTabSz="2400300">
            <a:lnSpc>
              <a:spcPct val="90000"/>
            </a:lnSpc>
            <a:spcBef>
              <a:spcPct val="0"/>
            </a:spcBef>
            <a:spcAft>
              <a:spcPct val="35000"/>
            </a:spcAft>
            <a:buNone/>
          </a:pPr>
          <a:r>
            <a:rPr lang="en-US" sz="5400" kern="1200" dirty="0"/>
            <a:t>Liabilities</a:t>
          </a:r>
        </a:p>
        <a:p>
          <a:pPr marL="285750" lvl="1" indent="-285750" algn="l" defTabSz="1866900">
            <a:lnSpc>
              <a:spcPct val="90000"/>
            </a:lnSpc>
            <a:spcBef>
              <a:spcPct val="0"/>
            </a:spcBef>
            <a:spcAft>
              <a:spcPct val="15000"/>
            </a:spcAft>
            <a:buChar char="•"/>
          </a:pPr>
          <a:r>
            <a:rPr lang="en-US" sz="4200" kern="1200" dirty="0"/>
            <a:t>Demand Deposit</a:t>
          </a:r>
        </a:p>
        <a:p>
          <a:pPr marL="285750" lvl="1" indent="-285750" algn="l" defTabSz="1866900">
            <a:lnSpc>
              <a:spcPct val="90000"/>
            </a:lnSpc>
            <a:spcBef>
              <a:spcPct val="0"/>
            </a:spcBef>
            <a:spcAft>
              <a:spcPct val="15000"/>
            </a:spcAft>
            <a:buChar char="•"/>
          </a:pPr>
          <a:r>
            <a:rPr lang="en-US" sz="4200" kern="1200" dirty="0"/>
            <a:t>Time Deposit</a:t>
          </a:r>
        </a:p>
      </dsp:txBody>
      <dsp:txXfrm>
        <a:off x="3821809" y="0"/>
        <a:ext cx="6568821" cy="2550414"/>
      </dsp:txXfrm>
    </dsp:sp>
    <dsp:sp modelId="{A435CA0C-5A34-419A-B52B-5322202DF03A}">
      <dsp:nvSpPr>
        <dsp:cNvPr id="0" name=""/>
        <dsp:cNvSpPr/>
      </dsp:nvSpPr>
      <dsp:spPr>
        <a:xfrm>
          <a:off x="1339406" y="2762948"/>
          <a:ext cx="3400552" cy="2550414"/>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1E7BBA-1293-481D-A08B-EC4D7659D971}">
      <dsp:nvSpPr>
        <dsp:cNvPr id="0" name=""/>
        <dsp:cNvSpPr/>
      </dsp:nvSpPr>
      <dsp:spPr>
        <a:xfrm>
          <a:off x="4841975" y="2762948"/>
          <a:ext cx="6568821" cy="2550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048" tIns="0" rIns="384048" bIns="384048" numCol="1" spcCol="1270" anchor="ctr" anchorCtr="0">
          <a:noAutofit/>
        </a:bodyPr>
        <a:lstStyle/>
        <a:p>
          <a:pPr marL="0" lvl="0" indent="0" algn="l" defTabSz="2400300">
            <a:lnSpc>
              <a:spcPct val="90000"/>
            </a:lnSpc>
            <a:spcBef>
              <a:spcPct val="0"/>
            </a:spcBef>
            <a:spcAft>
              <a:spcPct val="35000"/>
            </a:spcAft>
            <a:buNone/>
          </a:pPr>
          <a:r>
            <a:rPr lang="en-US" sz="5400" kern="1200" dirty="0"/>
            <a:t>Assets</a:t>
          </a:r>
        </a:p>
        <a:p>
          <a:pPr marL="285750" lvl="1" indent="-285750" algn="l" defTabSz="1866900">
            <a:lnSpc>
              <a:spcPct val="90000"/>
            </a:lnSpc>
            <a:spcBef>
              <a:spcPct val="0"/>
            </a:spcBef>
            <a:spcAft>
              <a:spcPct val="15000"/>
            </a:spcAft>
            <a:buChar char="•"/>
          </a:pPr>
          <a:r>
            <a:rPr lang="en-US" sz="4200" kern="1200" dirty="0"/>
            <a:t>Loans</a:t>
          </a:r>
        </a:p>
      </dsp:txBody>
      <dsp:txXfrm>
        <a:off x="4841975" y="2762948"/>
        <a:ext cx="6568821" cy="255041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911F7-E074-4097-B7FA-1DB474C27414}">
      <dsp:nvSpPr>
        <dsp:cNvPr id="0" name=""/>
        <dsp:cNvSpPr/>
      </dsp:nvSpPr>
      <dsp:spPr>
        <a:xfrm>
          <a:off x="1960318" y="0"/>
          <a:ext cx="2591532" cy="14397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Franklin Gothic Medium Cond" panose="020B0606030402020204" pitchFamily="34" charset="0"/>
            </a:rPr>
            <a:t>Depositor</a:t>
          </a:r>
          <a:br>
            <a:rPr lang="en-US" sz="4000" kern="1200" dirty="0">
              <a:latin typeface="Franklin Gothic Medium Cond" panose="020B0606030402020204" pitchFamily="34" charset="0"/>
            </a:rPr>
          </a:br>
          <a:r>
            <a:rPr lang="en-US" sz="4000" kern="1200" dirty="0">
              <a:latin typeface="Franklin Gothic Medium Cond" panose="020B0606030402020204" pitchFamily="34" charset="0"/>
            </a:rPr>
            <a:t>(4-7%)</a:t>
          </a:r>
        </a:p>
      </dsp:txBody>
      <dsp:txXfrm>
        <a:off x="2002487" y="42169"/>
        <a:ext cx="2507194" cy="1355402"/>
      </dsp:txXfrm>
    </dsp:sp>
    <dsp:sp modelId="{7BF598A0-6C27-4B51-88A8-CFC08F8888B3}">
      <dsp:nvSpPr>
        <dsp:cNvPr id="0" name=""/>
        <dsp:cNvSpPr/>
      </dsp:nvSpPr>
      <dsp:spPr>
        <a:xfrm rot="5400000">
          <a:off x="2986133" y="1475734"/>
          <a:ext cx="539902" cy="64788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5400000">
        <a:off x="3061720" y="1529725"/>
        <a:ext cx="388729" cy="377931"/>
      </dsp:txXfrm>
    </dsp:sp>
    <dsp:sp modelId="{2D3400AE-EC94-477F-AF22-377D8F30A6CE}">
      <dsp:nvSpPr>
        <dsp:cNvPr id="0" name=""/>
        <dsp:cNvSpPr/>
      </dsp:nvSpPr>
      <dsp:spPr>
        <a:xfrm>
          <a:off x="1960318" y="2159610"/>
          <a:ext cx="2591532" cy="14397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Franklin Gothic Medium Cond" panose="020B0606030402020204" pitchFamily="34" charset="0"/>
            </a:rPr>
            <a:t>Bank (Margin)</a:t>
          </a:r>
        </a:p>
      </dsp:txBody>
      <dsp:txXfrm>
        <a:off x="2002487" y="2201779"/>
        <a:ext cx="2507194" cy="1355402"/>
      </dsp:txXfrm>
    </dsp:sp>
    <dsp:sp modelId="{31BB3FE0-5BD3-4C47-96DD-DC4857DFBC73}">
      <dsp:nvSpPr>
        <dsp:cNvPr id="0" name=""/>
        <dsp:cNvSpPr/>
      </dsp:nvSpPr>
      <dsp:spPr>
        <a:xfrm rot="5400000">
          <a:off x="2986133" y="3635344"/>
          <a:ext cx="539902" cy="64788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5400000">
        <a:off x="3061720" y="3689335"/>
        <a:ext cx="388729" cy="377931"/>
      </dsp:txXfrm>
    </dsp:sp>
    <dsp:sp modelId="{A7A8979A-B4DC-4F01-BCE5-77F5E88C20CB}">
      <dsp:nvSpPr>
        <dsp:cNvPr id="0" name=""/>
        <dsp:cNvSpPr/>
      </dsp:nvSpPr>
      <dsp:spPr>
        <a:xfrm>
          <a:off x="1960318" y="4319221"/>
          <a:ext cx="2591532" cy="14397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Franklin Gothic Medium Cond" panose="020B0606030402020204" pitchFamily="34" charset="0"/>
            </a:rPr>
            <a:t>G-sec (8%)</a:t>
          </a:r>
        </a:p>
      </dsp:txBody>
      <dsp:txXfrm>
        <a:off x="2002487" y="4361390"/>
        <a:ext cx="2507194" cy="135540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FE0B6-982C-4EB7-806B-1DC7371177AD}">
      <dsp:nvSpPr>
        <dsp:cNvPr id="0" name=""/>
        <dsp:cNvSpPr/>
      </dsp:nvSpPr>
      <dsp:spPr>
        <a:xfrm>
          <a:off x="0" y="3206896"/>
          <a:ext cx="11730038" cy="21040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Franklin Gothic Medium Cond" panose="020B0606030402020204" pitchFamily="34" charset="0"/>
            </a:rPr>
            <a:t>31</a:t>
          </a:r>
          <a:r>
            <a:rPr lang="en-US" sz="4100" kern="1200" baseline="30000" dirty="0">
              <a:latin typeface="Franklin Gothic Medium Cond" panose="020B0606030402020204" pitchFamily="34" charset="0"/>
            </a:rPr>
            <a:t>st</a:t>
          </a:r>
          <a:r>
            <a:rPr lang="en-US" sz="4100" kern="1200" dirty="0">
              <a:latin typeface="Franklin Gothic Medium Cond" panose="020B0606030402020204" pitchFamily="34" charset="0"/>
            </a:rPr>
            <a:t> Dec.</a:t>
          </a:r>
        </a:p>
      </dsp:txBody>
      <dsp:txXfrm>
        <a:off x="0" y="3206896"/>
        <a:ext cx="11730038" cy="1136198"/>
      </dsp:txXfrm>
    </dsp:sp>
    <dsp:sp modelId="{D9A53333-5DCD-48E8-A6CE-0E7A5DF8D41E}">
      <dsp:nvSpPr>
        <dsp:cNvPr id="0" name=""/>
        <dsp:cNvSpPr/>
      </dsp:nvSpPr>
      <dsp:spPr>
        <a:xfrm>
          <a:off x="5727" y="4301012"/>
          <a:ext cx="3906194" cy="9678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Rs.104 (SA -Demand)</a:t>
          </a:r>
          <a:br>
            <a:rPr lang="en-US" sz="3400" kern="1200" dirty="0">
              <a:latin typeface="Franklin Gothic Medium Cond" panose="020B0606030402020204" pitchFamily="34" charset="0"/>
            </a:rPr>
          </a:br>
          <a:r>
            <a:rPr lang="en-US" sz="3400" kern="1200" dirty="0">
              <a:latin typeface="Franklin Gothic Medium Cond" panose="020B0606030402020204" pitchFamily="34" charset="0"/>
            </a:rPr>
            <a:t>Rs. 108 (FD-Time)</a:t>
          </a:r>
        </a:p>
      </dsp:txBody>
      <dsp:txXfrm>
        <a:off x="5727" y="4301012"/>
        <a:ext cx="3906194" cy="967872"/>
      </dsp:txXfrm>
    </dsp:sp>
    <dsp:sp modelId="{5646B87A-8C17-4AE9-A79B-63CE8613739A}">
      <dsp:nvSpPr>
        <dsp:cNvPr id="0" name=""/>
        <dsp:cNvSpPr/>
      </dsp:nvSpPr>
      <dsp:spPr>
        <a:xfrm>
          <a:off x="3911921" y="4301012"/>
          <a:ext cx="3906194" cy="967872"/>
        </a:xfrm>
        <a:prstGeom prst="rect">
          <a:avLst/>
        </a:prstGeom>
        <a:solidFill>
          <a:schemeClr val="accent5">
            <a:tint val="40000"/>
            <a:alpha val="90000"/>
            <a:hueOff val="-2820979"/>
            <a:satOff val="5310"/>
            <a:lumOff val="803"/>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Onion 22 per kg</a:t>
          </a:r>
        </a:p>
      </dsp:txBody>
      <dsp:txXfrm>
        <a:off x="3911921" y="4301012"/>
        <a:ext cx="3906194" cy="967872"/>
      </dsp:txXfrm>
    </dsp:sp>
    <dsp:sp modelId="{361292E2-CC64-410E-BE3E-93A588834F8D}">
      <dsp:nvSpPr>
        <dsp:cNvPr id="0" name=""/>
        <dsp:cNvSpPr/>
      </dsp:nvSpPr>
      <dsp:spPr>
        <a:xfrm>
          <a:off x="7818116" y="4301012"/>
          <a:ext cx="3906194" cy="967872"/>
        </a:xfrm>
        <a:prstGeom prst="rect">
          <a:avLst/>
        </a:prstGeom>
        <a:solidFill>
          <a:schemeClr val="accent5">
            <a:tint val="40000"/>
            <a:alpha val="90000"/>
            <a:hueOff val="-5641959"/>
            <a:satOff val="10621"/>
            <a:lumOff val="160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Can buy 4.55 kg</a:t>
          </a:r>
          <a:br>
            <a:rPr lang="en-US" sz="3400" kern="1200" dirty="0">
              <a:latin typeface="Franklin Gothic Medium Cond" panose="020B0606030402020204" pitchFamily="34" charset="0"/>
            </a:rPr>
          </a:br>
          <a:r>
            <a:rPr lang="en-US" sz="3400" kern="1200" dirty="0">
              <a:latin typeface="Franklin Gothic Medium Cond" panose="020B0606030402020204" pitchFamily="34" charset="0"/>
            </a:rPr>
            <a:t>Can buy 4.91 kg</a:t>
          </a:r>
        </a:p>
      </dsp:txBody>
      <dsp:txXfrm>
        <a:off x="7818116" y="4301012"/>
        <a:ext cx="3906194" cy="967872"/>
      </dsp:txXfrm>
    </dsp:sp>
    <dsp:sp modelId="{86A4AB83-FAAC-4762-8812-1E5763D58D2E}">
      <dsp:nvSpPr>
        <dsp:cNvPr id="0" name=""/>
        <dsp:cNvSpPr/>
      </dsp:nvSpPr>
      <dsp:spPr>
        <a:xfrm rot="10800000">
          <a:off x="0" y="2395"/>
          <a:ext cx="11730038" cy="3236061"/>
        </a:xfrm>
        <a:prstGeom prst="upArrowCallout">
          <a:avLst/>
        </a:prstGeom>
        <a:solidFill>
          <a:schemeClr val="accent5">
            <a:hueOff val="-14019298"/>
            <a:satOff val="20613"/>
            <a:lumOff val="1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Franklin Gothic Medium Cond" panose="020B0606030402020204" pitchFamily="34" charset="0"/>
            </a:rPr>
            <a:t>1</a:t>
          </a:r>
          <a:r>
            <a:rPr lang="en-US" sz="4100" kern="1200" baseline="30000" dirty="0">
              <a:latin typeface="Franklin Gothic Medium Cond" panose="020B0606030402020204" pitchFamily="34" charset="0"/>
            </a:rPr>
            <a:t>st</a:t>
          </a:r>
          <a:r>
            <a:rPr lang="en-US" sz="4100" kern="1200" dirty="0">
              <a:latin typeface="Franklin Gothic Medium Cond" panose="020B0606030402020204" pitchFamily="34" charset="0"/>
            </a:rPr>
            <a:t> Jan</a:t>
          </a:r>
        </a:p>
      </dsp:txBody>
      <dsp:txXfrm rot="-10800000">
        <a:off x="0" y="2395"/>
        <a:ext cx="11730038" cy="1135857"/>
      </dsp:txXfrm>
    </dsp:sp>
    <dsp:sp modelId="{ED2A5B52-70AE-49AA-B02A-D00734F98CA3}">
      <dsp:nvSpPr>
        <dsp:cNvPr id="0" name=""/>
        <dsp:cNvSpPr/>
      </dsp:nvSpPr>
      <dsp:spPr>
        <a:xfrm>
          <a:off x="5727" y="1138253"/>
          <a:ext cx="3906194" cy="967582"/>
        </a:xfrm>
        <a:prstGeom prst="rect">
          <a:avLst/>
        </a:prstGeom>
        <a:solidFill>
          <a:schemeClr val="accent5">
            <a:tint val="40000"/>
            <a:alpha val="90000"/>
            <a:hueOff val="-8462939"/>
            <a:satOff val="15931"/>
            <a:lumOff val="241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Rs.100</a:t>
          </a:r>
        </a:p>
      </dsp:txBody>
      <dsp:txXfrm>
        <a:off x="5727" y="1138253"/>
        <a:ext cx="3906194" cy="967582"/>
      </dsp:txXfrm>
    </dsp:sp>
    <dsp:sp modelId="{4EF927B9-02F4-4ECE-AC3B-B7EB3EDD308B}">
      <dsp:nvSpPr>
        <dsp:cNvPr id="0" name=""/>
        <dsp:cNvSpPr/>
      </dsp:nvSpPr>
      <dsp:spPr>
        <a:xfrm>
          <a:off x="3911921" y="1138253"/>
          <a:ext cx="3906194" cy="967582"/>
        </a:xfrm>
        <a:prstGeom prst="rect">
          <a:avLst/>
        </a:prstGeom>
        <a:solidFill>
          <a:schemeClr val="accent5">
            <a:tint val="40000"/>
            <a:alpha val="90000"/>
            <a:hueOff val="-11283918"/>
            <a:satOff val="21242"/>
            <a:lumOff val="3213"/>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Onion 20 per kg</a:t>
          </a:r>
        </a:p>
      </dsp:txBody>
      <dsp:txXfrm>
        <a:off x="3911921" y="1138253"/>
        <a:ext cx="3906194" cy="967582"/>
      </dsp:txXfrm>
    </dsp:sp>
    <dsp:sp modelId="{8637CC8A-2220-4A22-91E0-74E1375F3812}">
      <dsp:nvSpPr>
        <dsp:cNvPr id="0" name=""/>
        <dsp:cNvSpPr/>
      </dsp:nvSpPr>
      <dsp:spPr>
        <a:xfrm>
          <a:off x="7818116" y="1138253"/>
          <a:ext cx="3906194" cy="967582"/>
        </a:xfrm>
        <a:prstGeom prst="rect">
          <a:avLst/>
        </a:prstGeom>
        <a:solidFill>
          <a:schemeClr val="accent5">
            <a:tint val="40000"/>
            <a:alpha val="90000"/>
            <a:hueOff val="-14104897"/>
            <a:satOff val="26552"/>
            <a:lumOff val="401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Can buy 5 kg</a:t>
          </a:r>
        </a:p>
      </dsp:txBody>
      <dsp:txXfrm>
        <a:off x="7818116" y="1138253"/>
        <a:ext cx="3906194" cy="96758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21416-11EF-465F-9558-6B8DFE732AAA}">
      <dsp:nvSpPr>
        <dsp:cNvPr id="0" name=""/>
        <dsp:cNvSpPr/>
      </dsp:nvSpPr>
      <dsp:spPr>
        <a:xfrm>
          <a:off x="1771"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Year</a:t>
          </a:r>
        </a:p>
      </dsp:txBody>
      <dsp:txXfrm>
        <a:off x="1771" y="0"/>
        <a:ext cx="1738200" cy="1527223"/>
      </dsp:txXfrm>
    </dsp:sp>
    <dsp:sp modelId="{27BF976D-BEB3-4943-98AA-D510D685A8DE}">
      <dsp:nvSpPr>
        <dsp:cNvPr id="0" name=""/>
        <dsp:cNvSpPr/>
      </dsp:nvSpPr>
      <dsp:spPr>
        <a:xfrm>
          <a:off x="175591" y="1527223"/>
          <a:ext cx="1390560" cy="330898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2012</a:t>
          </a:r>
        </a:p>
      </dsp:txBody>
      <dsp:txXfrm>
        <a:off x="216319" y="1567951"/>
        <a:ext cx="1309104" cy="3227528"/>
      </dsp:txXfrm>
    </dsp:sp>
    <dsp:sp modelId="{652C91FB-2520-41DE-BC31-F0B4E44DA184}">
      <dsp:nvSpPr>
        <dsp:cNvPr id="0" name=""/>
        <dsp:cNvSpPr/>
      </dsp:nvSpPr>
      <dsp:spPr>
        <a:xfrm>
          <a:off x="1870336"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Nominal Interest</a:t>
          </a:r>
        </a:p>
      </dsp:txBody>
      <dsp:txXfrm>
        <a:off x="1870336" y="0"/>
        <a:ext cx="1738200" cy="1527223"/>
      </dsp:txXfrm>
    </dsp:sp>
    <dsp:sp modelId="{F710272A-EC41-420D-A255-B364FF0F5932}">
      <dsp:nvSpPr>
        <dsp:cNvPr id="0" name=""/>
        <dsp:cNvSpPr/>
      </dsp:nvSpPr>
      <dsp:spPr>
        <a:xfrm>
          <a:off x="2044156" y="1527223"/>
          <a:ext cx="1390560" cy="330898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9.25</a:t>
          </a:r>
        </a:p>
      </dsp:txBody>
      <dsp:txXfrm>
        <a:off x="2084884" y="1567951"/>
        <a:ext cx="1309104" cy="3227528"/>
      </dsp:txXfrm>
    </dsp:sp>
    <dsp:sp modelId="{F48F9382-512F-4E93-B3E2-5BAA87E307FD}">
      <dsp:nvSpPr>
        <dsp:cNvPr id="0" name=""/>
        <dsp:cNvSpPr/>
      </dsp:nvSpPr>
      <dsp:spPr>
        <a:xfrm>
          <a:off x="3738901"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Minus Inflation</a:t>
          </a:r>
        </a:p>
      </dsp:txBody>
      <dsp:txXfrm>
        <a:off x="3738901" y="0"/>
        <a:ext cx="1738200" cy="1527223"/>
      </dsp:txXfrm>
    </dsp:sp>
    <dsp:sp modelId="{A358CFA5-930F-4104-B455-D5CA10FD8507}">
      <dsp:nvSpPr>
        <dsp:cNvPr id="0" name=""/>
        <dsp:cNvSpPr/>
      </dsp:nvSpPr>
      <dsp:spPr>
        <a:xfrm>
          <a:off x="3912721" y="1527223"/>
          <a:ext cx="1390560" cy="3308984"/>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-11%</a:t>
          </a:r>
        </a:p>
      </dsp:txBody>
      <dsp:txXfrm>
        <a:off x="3953449" y="1567951"/>
        <a:ext cx="1309104" cy="3227528"/>
      </dsp:txXfrm>
    </dsp:sp>
    <dsp:sp modelId="{562FD4D0-AB41-43AE-AA61-98F47EDFC1BC}">
      <dsp:nvSpPr>
        <dsp:cNvPr id="0" name=""/>
        <dsp:cNvSpPr/>
      </dsp:nvSpPr>
      <dsp:spPr>
        <a:xfrm>
          <a:off x="5607466"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Real Interest Rate</a:t>
          </a:r>
        </a:p>
      </dsp:txBody>
      <dsp:txXfrm>
        <a:off x="5607466" y="0"/>
        <a:ext cx="1738200" cy="1527223"/>
      </dsp:txXfrm>
    </dsp:sp>
    <dsp:sp modelId="{060C3EA9-74B6-4BDC-8F7D-9EBED88BD69F}">
      <dsp:nvSpPr>
        <dsp:cNvPr id="0" name=""/>
        <dsp:cNvSpPr/>
      </dsp:nvSpPr>
      <dsp:spPr>
        <a:xfrm>
          <a:off x="5781286" y="1527223"/>
          <a:ext cx="1390560" cy="3308984"/>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-1.75</a:t>
          </a:r>
        </a:p>
      </dsp:txBody>
      <dsp:txXfrm>
        <a:off x="5822014" y="1567951"/>
        <a:ext cx="1309104" cy="322752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21416-11EF-465F-9558-6B8DFE732AAA}">
      <dsp:nvSpPr>
        <dsp:cNvPr id="0" name=""/>
        <dsp:cNvSpPr/>
      </dsp:nvSpPr>
      <dsp:spPr>
        <a:xfrm>
          <a:off x="1771"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Year</a:t>
          </a:r>
        </a:p>
      </dsp:txBody>
      <dsp:txXfrm>
        <a:off x="1771" y="0"/>
        <a:ext cx="1738200" cy="1527223"/>
      </dsp:txXfrm>
    </dsp:sp>
    <dsp:sp modelId="{27BF976D-BEB3-4943-98AA-D510D685A8DE}">
      <dsp:nvSpPr>
        <dsp:cNvPr id="0" name=""/>
        <dsp:cNvSpPr/>
      </dsp:nvSpPr>
      <dsp:spPr>
        <a:xfrm>
          <a:off x="175591" y="1528715"/>
          <a:ext cx="1390560" cy="153492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2012</a:t>
          </a:r>
        </a:p>
      </dsp:txBody>
      <dsp:txXfrm>
        <a:off x="216319" y="1569443"/>
        <a:ext cx="1309104" cy="1453473"/>
      </dsp:txXfrm>
    </dsp:sp>
    <dsp:sp modelId="{AEA3F19C-CE06-4F53-BE95-88D409F2531F}">
      <dsp:nvSpPr>
        <dsp:cNvPr id="0" name=""/>
        <dsp:cNvSpPr/>
      </dsp:nvSpPr>
      <dsp:spPr>
        <a:xfrm>
          <a:off x="175591" y="3299787"/>
          <a:ext cx="1390560" cy="153492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2015</a:t>
          </a:r>
        </a:p>
      </dsp:txBody>
      <dsp:txXfrm>
        <a:off x="216319" y="3340515"/>
        <a:ext cx="1309104" cy="1453473"/>
      </dsp:txXfrm>
    </dsp:sp>
    <dsp:sp modelId="{652C91FB-2520-41DE-BC31-F0B4E44DA184}">
      <dsp:nvSpPr>
        <dsp:cNvPr id="0" name=""/>
        <dsp:cNvSpPr/>
      </dsp:nvSpPr>
      <dsp:spPr>
        <a:xfrm>
          <a:off x="1870336"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Nominal Interest</a:t>
          </a:r>
        </a:p>
      </dsp:txBody>
      <dsp:txXfrm>
        <a:off x="1870336" y="0"/>
        <a:ext cx="1738200" cy="1527223"/>
      </dsp:txXfrm>
    </dsp:sp>
    <dsp:sp modelId="{F710272A-EC41-420D-A255-B364FF0F5932}">
      <dsp:nvSpPr>
        <dsp:cNvPr id="0" name=""/>
        <dsp:cNvSpPr/>
      </dsp:nvSpPr>
      <dsp:spPr>
        <a:xfrm>
          <a:off x="2044156" y="1528715"/>
          <a:ext cx="1390560" cy="153492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9.25</a:t>
          </a:r>
        </a:p>
      </dsp:txBody>
      <dsp:txXfrm>
        <a:off x="2084884" y="1569443"/>
        <a:ext cx="1309104" cy="1453473"/>
      </dsp:txXfrm>
    </dsp:sp>
    <dsp:sp modelId="{444D9615-5452-450D-8CC0-ECB95E195E33}">
      <dsp:nvSpPr>
        <dsp:cNvPr id="0" name=""/>
        <dsp:cNvSpPr/>
      </dsp:nvSpPr>
      <dsp:spPr>
        <a:xfrm>
          <a:off x="2044156" y="3299787"/>
          <a:ext cx="1390560" cy="153492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7.00</a:t>
          </a:r>
        </a:p>
      </dsp:txBody>
      <dsp:txXfrm>
        <a:off x="2084884" y="3340515"/>
        <a:ext cx="1309104" cy="1453473"/>
      </dsp:txXfrm>
    </dsp:sp>
    <dsp:sp modelId="{F48F9382-512F-4E93-B3E2-5BAA87E307FD}">
      <dsp:nvSpPr>
        <dsp:cNvPr id="0" name=""/>
        <dsp:cNvSpPr/>
      </dsp:nvSpPr>
      <dsp:spPr>
        <a:xfrm>
          <a:off x="3738901"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Minus Inflation</a:t>
          </a:r>
        </a:p>
      </dsp:txBody>
      <dsp:txXfrm>
        <a:off x="3738901" y="0"/>
        <a:ext cx="1738200" cy="1527223"/>
      </dsp:txXfrm>
    </dsp:sp>
    <dsp:sp modelId="{A358CFA5-930F-4104-B455-D5CA10FD8507}">
      <dsp:nvSpPr>
        <dsp:cNvPr id="0" name=""/>
        <dsp:cNvSpPr/>
      </dsp:nvSpPr>
      <dsp:spPr>
        <a:xfrm>
          <a:off x="3912721" y="1528715"/>
          <a:ext cx="1390560" cy="1534929"/>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-11%</a:t>
          </a:r>
        </a:p>
      </dsp:txBody>
      <dsp:txXfrm>
        <a:off x="3953449" y="1569443"/>
        <a:ext cx="1309104" cy="1453473"/>
      </dsp:txXfrm>
    </dsp:sp>
    <dsp:sp modelId="{D2A4A6C3-94BF-41F6-829B-F04436C58D25}">
      <dsp:nvSpPr>
        <dsp:cNvPr id="0" name=""/>
        <dsp:cNvSpPr/>
      </dsp:nvSpPr>
      <dsp:spPr>
        <a:xfrm>
          <a:off x="3912721" y="3299787"/>
          <a:ext cx="1390560" cy="1534929"/>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-5.4%</a:t>
          </a:r>
        </a:p>
      </dsp:txBody>
      <dsp:txXfrm>
        <a:off x="3953449" y="3340515"/>
        <a:ext cx="1309104" cy="1453473"/>
      </dsp:txXfrm>
    </dsp:sp>
    <dsp:sp modelId="{562FD4D0-AB41-43AE-AA61-98F47EDFC1BC}">
      <dsp:nvSpPr>
        <dsp:cNvPr id="0" name=""/>
        <dsp:cNvSpPr/>
      </dsp:nvSpPr>
      <dsp:spPr>
        <a:xfrm>
          <a:off x="5607466"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Real Interest Rate</a:t>
          </a:r>
        </a:p>
      </dsp:txBody>
      <dsp:txXfrm>
        <a:off x="5607466" y="0"/>
        <a:ext cx="1738200" cy="1527223"/>
      </dsp:txXfrm>
    </dsp:sp>
    <dsp:sp modelId="{060C3EA9-74B6-4BDC-8F7D-9EBED88BD69F}">
      <dsp:nvSpPr>
        <dsp:cNvPr id="0" name=""/>
        <dsp:cNvSpPr/>
      </dsp:nvSpPr>
      <dsp:spPr>
        <a:xfrm>
          <a:off x="5781286" y="1528715"/>
          <a:ext cx="1390560" cy="1534929"/>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-1.75</a:t>
          </a:r>
        </a:p>
      </dsp:txBody>
      <dsp:txXfrm>
        <a:off x="5822014" y="1569443"/>
        <a:ext cx="1309104" cy="1453473"/>
      </dsp:txXfrm>
    </dsp:sp>
    <dsp:sp modelId="{DA22DC10-A60F-41A6-B7DF-07AF8F79A7D4}">
      <dsp:nvSpPr>
        <dsp:cNvPr id="0" name=""/>
        <dsp:cNvSpPr/>
      </dsp:nvSpPr>
      <dsp:spPr>
        <a:xfrm>
          <a:off x="5781286" y="3299787"/>
          <a:ext cx="1390560" cy="1534929"/>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+1.6</a:t>
          </a:r>
        </a:p>
      </dsp:txBody>
      <dsp:txXfrm>
        <a:off x="5822014" y="3340515"/>
        <a:ext cx="1309104" cy="145347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946DF-D279-4A14-A2D3-E460842B6875}">
      <dsp:nvSpPr>
        <dsp:cNvPr id="0" name=""/>
        <dsp:cNvSpPr/>
      </dsp:nvSpPr>
      <dsp:spPr>
        <a:xfrm>
          <a:off x="1371685" y="1016545"/>
          <a:ext cx="9374941" cy="4844912"/>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423C68-2D0D-4E48-91FE-0A8323D04D30}">
      <dsp:nvSpPr>
        <dsp:cNvPr id="0" name=""/>
        <dsp:cNvSpPr/>
      </dsp:nvSpPr>
      <dsp:spPr>
        <a:xfrm>
          <a:off x="1599075" y="1583163"/>
          <a:ext cx="4353421" cy="4144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1244600">
            <a:lnSpc>
              <a:spcPct val="90000"/>
            </a:lnSpc>
            <a:spcBef>
              <a:spcPct val="0"/>
            </a:spcBef>
            <a:spcAft>
              <a:spcPct val="35000"/>
            </a:spcAft>
            <a:buNone/>
          </a:pPr>
          <a:r>
            <a:rPr lang="en-US" sz="2800" b="1" kern="1200">
              <a:solidFill>
                <a:schemeClr val="bg1">
                  <a:lumMod val="85000"/>
                  <a:lumOff val="15000"/>
                </a:schemeClr>
              </a:solidFill>
              <a:latin typeface="Franklin Gothic Medium Cond" panose="020B0606030402020204" pitchFamily="34" charset="0"/>
            </a:rPr>
            <a:t>Substitution Effect</a:t>
          </a:r>
          <a:endParaRPr lang="en-US" sz="2800" kern="1200" dirty="0">
            <a:solidFill>
              <a:schemeClr val="bg1">
                <a:lumMod val="85000"/>
                <a:lumOff val="15000"/>
              </a:schemeClr>
            </a:solidFill>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a:solidFill>
                <a:schemeClr val="bg1">
                  <a:lumMod val="85000"/>
                  <a:lumOff val="15000"/>
                </a:schemeClr>
              </a:solidFill>
              <a:latin typeface="Franklin Gothic Medium Cond" panose="020B0606030402020204" pitchFamily="34" charset="0"/>
            </a:rPr>
            <a:t>Save now, consume later.</a:t>
          </a:r>
        </a:p>
        <a:p>
          <a:pPr marL="228600" lvl="1" indent="-228600" algn="l" defTabSz="889000">
            <a:lnSpc>
              <a:spcPct val="90000"/>
            </a:lnSpc>
            <a:spcBef>
              <a:spcPct val="0"/>
            </a:spcBef>
            <a:spcAft>
              <a:spcPct val="15000"/>
            </a:spcAft>
            <a:buChar char="•"/>
          </a:pPr>
          <a:r>
            <a:rPr lang="en-US" sz="2000" kern="1200">
              <a:solidFill>
                <a:schemeClr val="bg1">
                  <a:lumMod val="85000"/>
                  <a:lumOff val="15000"/>
                </a:schemeClr>
              </a:solidFill>
              <a:latin typeface="Franklin Gothic Medium Cond" panose="020B0606030402020204" pitchFamily="34" charset="0"/>
            </a:rPr>
            <a:t>But may be diverted to PPF, KVP offering Higher % than FD?</a:t>
          </a:r>
          <a:endParaRPr lang="en-US" sz="2000" kern="1200" dirty="0">
            <a:solidFill>
              <a:schemeClr val="bg1">
                <a:lumMod val="85000"/>
                <a:lumOff val="15000"/>
              </a:schemeClr>
            </a:solidFill>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a:solidFill>
                <a:schemeClr val="bg1">
                  <a:lumMod val="85000"/>
                  <a:lumOff val="15000"/>
                </a:schemeClr>
              </a:solidFill>
              <a:latin typeface="Franklin Gothic Medium Cond" panose="020B0606030402020204" pitchFamily="34" charset="0"/>
            </a:rPr>
            <a:t>Still tied to Gold, Real Estate (Survey)</a:t>
          </a:r>
          <a:endParaRPr lang="en-US" sz="2000" kern="1200" dirty="0">
            <a:solidFill>
              <a:schemeClr val="bg1">
                <a:lumMod val="85000"/>
                <a:lumOff val="15000"/>
              </a:schemeClr>
            </a:solidFill>
            <a:latin typeface="Franklin Gothic Medium Cond" panose="020B0606030402020204" pitchFamily="34" charset="0"/>
          </a:endParaRPr>
        </a:p>
      </dsp:txBody>
      <dsp:txXfrm>
        <a:off x="1599075" y="1583163"/>
        <a:ext cx="4353421" cy="4144763"/>
      </dsp:txXfrm>
    </dsp:sp>
    <dsp:sp modelId="{22EFFF0D-0AAF-44C3-A8F7-C7C7F0468806}">
      <dsp:nvSpPr>
        <dsp:cNvPr id="0" name=""/>
        <dsp:cNvSpPr/>
      </dsp:nvSpPr>
      <dsp:spPr>
        <a:xfrm>
          <a:off x="5969985" y="1583163"/>
          <a:ext cx="4512407" cy="4144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1244600">
            <a:lnSpc>
              <a:spcPct val="90000"/>
            </a:lnSpc>
            <a:spcBef>
              <a:spcPct val="0"/>
            </a:spcBef>
            <a:spcAft>
              <a:spcPct val="35000"/>
            </a:spcAft>
            <a:buNone/>
          </a:pPr>
          <a:r>
            <a:rPr lang="en-US" sz="2800" b="1" kern="1200">
              <a:solidFill>
                <a:schemeClr val="bg1">
                  <a:lumMod val="85000"/>
                  <a:lumOff val="15000"/>
                </a:schemeClr>
              </a:solidFill>
              <a:latin typeface="Franklin Gothic Medium Cond" panose="020B0606030402020204" pitchFamily="34" charset="0"/>
            </a:rPr>
            <a:t>Wealth Effect</a:t>
          </a:r>
          <a:endParaRPr lang="en-US" sz="2800" kern="1200" dirty="0">
            <a:solidFill>
              <a:schemeClr val="bg1">
                <a:lumMod val="85000"/>
                <a:lumOff val="15000"/>
              </a:schemeClr>
            </a:solidFill>
            <a:latin typeface="Franklin Gothic Medium Cond" panose="020B0606030402020204" pitchFamily="34" charset="0"/>
          </a:endParaRPr>
        </a:p>
        <a:p>
          <a:pPr marL="228600" lvl="1" indent="-228600" algn="l" defTabSz="1066800">
            <a:lnSpc>
              <a:spcPct val="90000"/>
            </a:lnSpc>
            <a:spcBef>
              <a:spcPct val="0"/>
            </a:spcBef>
            <a:spcAft>
              <a:spcPct val="15000"/>
            </a:spcAft>
            <a:buChar char="•"/>
          </a:pPr>
          <a:r>
            <a:rPr lang="en-US" sz="2400" kern="1200">
              <a:solidFill>
                <a:schemeClr val="bg1">
                  <a:lumMod val="85000"/>
                  <a:lumOff val="15000"/>
                </a:schemeClr>
              </a:solidFill>
              <a:latin typeface="Franklin Gothic Medium Cond" panose="020B0606030402020204" pitchFamily="34" charset="0"/>
            </a:rPr>
            <a:t>Spend now, save later. (Nominal Interest Rate is low); GDP growth is consumption led (Survey)</a:t>
          </a:r>
          <a:endParaRPr lang="en-US" sz="2400" kern="1200" dirty="0">
            <a:solidFill>
              <a:schemeClr val="bg1">
                <a:lumMod val="85000"/>
                <a:lumOff val="15000"/>
              </a:schemeClr>
            </a:solidFill>
            <a:latin typeface="Franklin Gothic Medium Cond" panose="020B0606030402020204" pitchFamily="34" charset="0"/>
          </a:endParaRPr>
        </a:p>
        <a:p>
          <a:pPr marL="228600" lvl="1" indent="-228600" algn="l" defTabSz="1066800">
            <a:lnSpc>
              <a:spcPct val="90000"/>
            </a:lnSpc>
            <a:spcBef>
              <a:spcPct val="0"/>
            </a:spcBef>
            <a:spcAft>
              <a:spcPct val="15000"/>
            </a:spcAft>
            <a:buChar char="•"/>
          </a:pPr>
          <a:r>
            <a:rPr lang="en-US" sz="2400" kern="1200">
              <a:solidFill>
                <a:schemeClr val="bg1">
                  <a:lumMod val="85000"/>
                  <a:lumOff val="15000"/>
                </a:schemeClr>
              </a:solidFill>
              <a:latin typeface="Franklin Gothic Medium Cond" panose="020B0606030402020204" pitchFamily="34" charset="0"/>
            </a:rPr>
            <a:t>~Election time, Public holds more Cash (Rajan)</a:t>
          </a:r>
          <a:endParaRPr lang="en-US" sz="2400" kern="1200" dirty="0">
            <a:solidFill>
              <a:schemeClr val="bg1">
                <a:lumMod val="85000"/>
                <a:lumOff val="15000"/>
              </a:schemeClr>
            </a:solidFill>
            <a:latin typeface="Franklin Gothic Medium Cond" panose="020B0606030402020204" pitchFamily="34" charset="0"/>
          </a:endParaRPr>
        </a:p>
        <a:p>
          <a:pPr marL="228600" lvl="1" indent="-228600" algn="l" defTabSz="1066800">
            <a:lnSpc>
              <a:spcPct val="90000"/>
            </a:lnSpc>
            <a:spcBef>
              <a:spcPct val="0"/>
            </a:spcBef>
            <a:spcAft>
              <a:spcPct val="15000"/>
            </a:spcAft>
            <a:buChar char="•"/>
          </a:pPr>
          <a:r>
            <a:rPr lang="en-US" sz="2400" kern="1200">
              <a:solidFill>
                <a:schemeClr val="bg1">
                  <a:lumMod val="85000"/>
                  <a:lumOff val="15000"/>
                </a:schemeClr>
              </a:solidFill>
              <a:latin typeface="Franklin Gothic Medium Cond" panose="020B0606030402020204" pitchFamily="34" charset="0"/>
            </a:rPr>
            <a:t>Outward remittances abroad, &gt;4 Bn$ gone since 2014; Sending to study abroad, close relatives, trip (SBI)</a:t>
          </a:r>
          <a:endParaRPr lang="en-US" sz="2400" kern="1200" dirty="0">
            <a:solidFill>
              <a:schemeClr val="bg1">
                <a:lumMod val="85000"/>
                <a:lumOff val="15000"/>
              </a:schemeClr>
            </a:solidFill>
            <a:latin typeface="Franklin Gothic Medium Cond" panose="020B0606030402020204" pitchFamily="34" charset="0"/>
          </a:endParaRPr>
        </a:p>
      </dsp:txBody>
      <dsp:txXfrm>
        <a:off x="5969985" y="1583163"/>
        <a:ext cx="4512407" cy="4144763"/>
      </dsp:txXfrm>
    </dsp:sp>
    <dsp:sp modelId="{0D8AFD79-A1CF-43C8-825B-875FB68B0180}">
      <dsp:nvSpPr>
        <dsp:cNvPr id="0" name=""/>
        <dsp:cNvSpPr/>
      </dsp:nvSpPr>
      <dsp:spPr>
        <a:xfrm>
          <a:off x="349083" y="46972"/>
          <a:ext cx="1831885" cy="1831885"/>
        </a:xfrm>
        <a:prstGeom prst="plus">
          <a:avLst>
            <a:gd name="adj" fmla="val 328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98E8F4-5647-49E7-8047-CD1D4299A94D}">
      <dsp:nvSpPr>
        <dsp:cNvPr id="0" name=""/>
        <dsp:cNvSpPr/>
      </dsp:nvSpPr>
      <dsp:spPr>
        <a:xfrm>
          <a:off x="9400750" y="705761"/>
          <a:ext cx="1724127" cy="59084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5369E6-66D2-4A25-A8E9-DF6516F50C9B}">
      <dsp:nvSpPr>
        <dsp:cNvPr id="0" name=""/>
        <dsp:cNvSpPr/>
      </dsp:nvSpPr>
      <dsp:spPr>
        <a:xfrm>
          <a:off x="6006375" y="1592026"/>
          <a:ext cx="1077" cy="3958648"/>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E0DEC-DFBA-4ACB-971B-5E78CDFA12F4}">
      <dsp:nvSpPr>
        <dsp:cNvPr id="0" name=""/>
        <dsp:cNvSpPr/>
      </dsp:nvSpPr>
      <dsp:spPr>
        <a:xfrm rot="16200000">
          <a:off x="1152" y="1542"/>
          <a:ext cx="3063483" cy="3063483"/>
        </a:xfrm>
        <a:prstGeom prst="up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en-US" sz="2800" kern="1200" dirty="0">
              <a:latin typeface="Franklin Gothic Medium Cond" panose="020B0606030402020204" pitchFamily="34" charset="0"/>
            </a:rPr>
            <a:t>Past Data</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Tax collection &amp; Expenditure</a:t>
          </a:r>
        </a:p>
      </dsp:txBody>
      <dsp:txXfrm rot="5400000">
        <a:off x="537262" y="767413"/>
        <a:ext cx="2527373" cy="1531741"/>
      </dsp:txXfrm>
    </dsp:sp>
    <dsp:sp modelId="{EAE4CDC7-F2FF-4E3E-B128-4EA903F055A0}">
      <dsp:nvSpPr>
        <dsp:cNvPr id="0" name=""/>
        <dsp:cNvSpPr/>
      </dsp:nvSpPr>
      <dsp:spPr>
        <a:xfrm rot="5400000">
          <a:off x="5063478" y="3084"/>
          <a:ext cx="3063483" cy="3063483"/>
        </a:xfrm>
        <a:prstGeom prst="upArrow">
          <a:avLst>
            <a:gd name="adj1" fmla="val 50000"/>
            <a:gd name="adj2" fmla="val 3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en-US" sz="2800" kern="1200" dirty="0">
              <a:latin typeface="Franklin Gothic Medium Cond" panose="020B0606030402020204" pitchFamily="34" charset="0"/>
            </a:rPr>
            <a:t>Future Plan</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1</a:t>
          </a:r>
          <a:r>
            <a:rPr lang="en-US" sz="2200" kern="1200" baseline="30000" dirty="0">
              <a:latin typeface="Franklin Gothic Medium Cond" panose="020B0606030402020204" pitchFamily="34" charset="0"/>
            </a:rPr>
            <a:t>st</a:t>
          </a:r>
          <a:r>
            <a:rPr lang="en-US" sz="2200" kern="1200" dirty="0">
              <a:latin typeface="Franklin Gothic Medium Cond" panose="020B0606030402020204" pitchFamily="34" charset="0"/>
            </a:rPr>
            <a:t> April 2016</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31</a:t>
          </a:r>
          <a:r>
            <a:rPr lang="en-US" sz="2200" kern="1200" baseline="30000" dirty="0">
              <a:latin typeface="Franklin Gothic Medium Cond" panose="020B0606030402020204" pitchFamily="34" charset="0"/>
            </a:rPr>
            <a:t>st</a:t>
          </a:r>
          <a:r>
            <a:rPr lang="en-US" sz="2200" kern="1200" dirty="0">
              <a:latin typeface="Franklin Gothic Medium Cond" panose="020B0606030402020204" pitchFamily="34" charset="0"/>
            </a:rPr>
            <a:t> March 2017</a:t>
          </a:r>
        </a:p>
      </dsp:txBody>
      <dsp:txXfrm rot="-5400000">
        <a:off x="5063478" y="768955"/>
        <a:ext cx="2527373" cy="153174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66769-AC85-4171-81A6-0930FADF6DEE}">
      <dsp:nvSpPr>
        <dsp:cNvPr id="0" name=""/>
        <dsp:cNvSpPr/>
      </dsp:nvSpPr>
      <dsp:spPr>
        <a:xfrm rot="5400000">
          <a:off x="2484299" y="1206549"/>
          <a:ext cx="1888776" cy="22758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0CE6C8-7240-44AD-B7B9-4CA6E759D30A}">
      <dsp:nvSpPr>
        <dsp:cNvPr id="0" name=""/>
        <dsp:cNvSpPr/>
      </dsp:nvSpPr>
      <dsp:spPr>
        <a:xfrm>
          <a:off x="2919064" y="1528"/>
          <a:ext cx="2528716" cy="1517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Bogus Higher edu. In India</a:t>
          </a:r>
        </a:p>
      </dsp:txBody>
      <dsp:txXfrm>
        <a:off x="2963502" y="45966"/>
        <a:ext cx="2439840" cy="1428354"/>
      </dsp:txXfrm>
    </dsp:sp>
    <dsp:sp modelId="{BE389142-DE29-4B22-A92F-AD608136A071}">
      <dsp:nvSpPr>
        <dsp:cNvPr id="0" name=""/>
        <dsp:cNvSpPr/>
      </dsp:nvSpPr>
      <dsp:spPr>
        <a:xfrm rot="5400000">
          <a:off x="2484299" y="3103087"/>
          <a:ext cx="1888776" cy="22758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842AC7-DEE1-430B-8A41-44E69C141A8A}">
      <dsp:nvSpPr>
        <dsp:cNvPr id="0" name=""/>
        <dsp:cNvSpPr/>
      </dsp:nvSpPr>
      <dsp:spPr>
        <a:xfrm>
          <a:off x="2919064" y="1898066"/>
          <a:ext cx="2528716" cy="1517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Juntaa going abroad with $1 </a:t>
          </a:r>
          <a:r>
            <a:rPr lang="en-US" sz="3000" kern="1200" dirty="0" err="1"/>
            <a:t>bn</a:t>
          </a:r>
          <a:endParaRPr lang="en-US" sz="3000" kern="1200" dirty="0"/>
        </a:p>
      </dsp:txBody>
      <dsp:txXfrm>
        <a:off x="2963502" y="1942504"/>
        <a:ext cx="2439840" cy="1428354"/>
      </dsp:txXfrm>
    </dsp:sp>
    <dsp:sp modelId="{0B5399FE-8F71-47A2-B2F9-FF0375DA2772}">
      <dsp:nvSpPr>
        <dsp:cNvPr id="0" name=""/>
        <dsp:cNvSpPr/>
      </dsp:nvSpPr>
      <dsp:spPr>
        <a:xfrm>
          <a:off x="3432568" y="4051356"/>
          <a:ext cx="3355432" cy="22758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B15BB2-0BAC-4150-91AA-CDEE8BF17DAE}">
      <dsp:nvSpPr>
        <dsp:cNvPr id="0" name=""/>
        <dsp:cNvSpPr/>
      </dsp:nvSpPr>
      <dsp:spPr>
        <a:xfrm>
          <a:off x="2919064" y="3794604"/>
          <a:ext cx="2528716" cy="1517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Banks deposit esp. Time deposits</a:t>
          </a:r>
        </a:p>
      </dsp:txBody>
      <dsp:txXfrm>
        <a:off x="2963502" y="3839042"/>
        <a:ext cx="2439840" cy="1428354"/>
      </dsp:txXfrm>
    </dsp:sp>
    <dsp:sp modelId="{66FF3E34-F26A-4A74-89A0-44AB6F085177}">
      <dsp:nvSpPr>
        <dsp:cNvPr id="0" name=""/>
        <dsp:cNvSpPr/>
      </dsp:nvSpPr>
      <dsp:spPr>
        <a:xfrm rot="16200000">
          <a:off x="5847492" y="3103087"/>
          <a:ext cx="1888776" cy="22758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69AD2E-59E5-42CE-92CB-D0096F6B2E72}">
      <dsp:nvSpPr>
        <dsp:cNvPr id="0" name=""/>
        <dsp:cNvSpPr/>
      </dsp:nvSpPr>
      <dsp:spPr>
        <a:xfrm>
          <a:off x="6282257" y="3794604"/>
          <a:ext cx="2528716" cy="1517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Loan rates not </a:t>
          </a:r>
          <a:r>
            <a:rPr lang="en-US" sz="3000" kern="1200" dirty="0">
              <a:latin typeface="Arial Black" panose="020B0A04020102020204" pitchFamily="34" charset="0"/>
            </a:rPr>
            <a:t>▼</a:t>
          </a:r>
          <a:endParaRPr lang="en-US" sz="3000" kern="1200" dirty="0"/>
        </a:p>
      </dsp:txBody>
      <dsp:txXfrm>
        <a:off x="6326695" y="3839042"/>
        <a:ext cx="2439840" cy="1428354"/>
      </dsp:txXfrm>
    </dsp:sp>
    <dsp:sp modelId="{2CDC5FC1-16D0-42CA-8FB2-FF25B84BAA1A}">
      <dsp:nvSpPr>
        <dsp:cNvPr id="0" name=""/>
        <dsp:cNvSpPr/>
      </dsp:nvSpPr>
      <dsp:spPr>
        <a:xfrm>
          <a:off x="6282257" y="1898066"/>
          <a:ext cx="2528716" cy="15172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PSL, housing, Entrepreneurs, suffer</a:t>
          </a:r>
        </a:p>
      </dsp:txBody>
      <dsp:txXfrm>
        <a:off x="6326695" y="1942504"/>
        <a:ext cx="2439840" cy="142835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D89AC-F79D-4674-9002-E2DDDFE34EBD}">
      <dsp:nvSpPr>
        <dsp:cNvPr id="0" name=""/>
        <dsp:cNvSpPr/>
      </dsp:nvSpPr>
      <dsp:spPr>
        <a:xfrm>
          <a:off x="52" y="35649"/>
          <a:ext cx="4984998" cy="1872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0" tIns="243840" rIns="426720" bIns="243840" numCol="1" spcCol="1270" anchor="ctr" anchorCtr="0">
          <a:noAutofit/>
        </a:bodyPr>
        <a:lstStyle/>
        <a:p>
          <a:pPr marL="0" lvl="0" indent="0" algn="ctr" defTabSz="2667000">
            <a:lnSpc>
              <a:spcPct val="90000"/>
            </a:lnSpc>
            <a:spcBef>
              <a:spcPct val="0"/>
            </a:spcBef>
            <a:spcAft>
              <a:spcPct val="35000"/>
            </a:spcAft>
            <a:buNone/>
          </a:pPr>
          <a:r>
            <a:rPr lang="en-US" sz="6000" kern="1200" dirty="0">
              <a:latin typeface="Franklin Gothic Medium Cond" panose="020B0606030402020204" pitchFamily="34" charset="0"/>
            </a:rPr>
            <a:t>Assets</a:t>
          </a:r>
        </a:p>
      </dsp:txBody>
      <dsp:txXfrm>
        <a:off x="52" y="35649"/>
        <a:ext cx="4984998" cy="1872000"/>
      </dsp:txXfrm>
    </dsp:sp>
    <dsp:sp modelId="{BBDF96D5-E716-49E9-B842-5FEC5BF80878}">
      <dsp:nvSpPr>
        <dsp:cNvPr id="0" name=""/>
        <dsp:cNvSpPr/>
      </dsp:nvSpPr>
      <dsp:spPr>
        <a:xfrm>
          <a:off x="52" y="1907650"/>
          <a:ext cx="4984998" cy="35684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8036" tIns="288036" rIns="384048" bIns="432054" numCol="1" spcCol="1270" anchor="t" anchorCtr="0">
          <a:noAutofit/>
        </a:bodyPr>
        <a:lstStyle/>
        <a:p>
          <a:pPr marL="285750" lvl="1" indent="-285750" algn="l" defTabSz="2400300">
            <a:lnSpc>
              <a:spcPct val="90000"/>
            </a:lnSpc>
            <a:spcBef>
              <a:spcPct val="0"/>
            </a:spcBef>
            <a:spcAft>
              <a:spcPct val="15000"/>
            </a:spcAft>
            <a:buChar char="•"/>
          </a:pPr>
          <a:r>
            <a:rPr lang="en-US" sz="5400" kern="1200" dirty="0">
              <a:latin typeface="Franklin Gothic Medium Cond" panose="020B0606030402020204" pitchFamily="34" charset="0"/>
            </a:rPr>
            <a:t>NPA </a:t>
          </a:r>
          <a:r>
            <a:rPr lang="en-US" sz="5400" kern="1200" dirty="0">
              <a:latin typeface="Arial Black" panose="020B0A04020102020204" pitchFamily="34" charset="0"/>
            </a:rPr>
            <a:t>▲</a:t>
          </a:r>
          <a:endParaRPr lang="en-US" sz="5400" kern="1200" dirty="0">
            <a:latin typeface="Franklin Gothic Medium Cond" panose="020B0606030402020204" pitchFamily="34" charset="0"/>
          </a:endParaRPr>
        </a:p>
        <a:p>
          <a:pPr marL="285750" lvl="1" indent="-285750" algn="l" defTabSz="2400300">
            <a:lnSpc>
              <a:spcPct val="90000"/>
            </a:lnSpc>
            <a:spcBef>
              <a:spcPct val="0"/>
            </a:spcBef>
            <a:spcAft>
              <a:spcPct val="15000"/>
            </a:spcAft>
            <a:buChar char="•"/>
          </a:pPr>
          <a:r>
            <a:rPr lang="en-US" sz="5400" kern="1200" dirty="0">
              <a:latin typeface="Franklin Gothic Medium Cond" panose="020B0606030402020204" pitchFamily="34" charset="0"/>
            </a:rPr>
            <a:t>SLR </a:t>
          </a:r>
          <a:r>
            <a:rPr lang="en-US" sz="4400" kern="1200" dirty="0">
              <a:latin typeface="Franklin Gothic Medium Cond" panose="020B0606030402020204" pitchFamily="34" charset="0"/>
            </a:rPr>
            <a:t>(low return)</a:t>
          </a:r>
        </a:p>
        <a:p>
          <a:pPr marL="285750" lvl="1" indent="-285750" algn="l" defTabSz="2400300">
            <a:lnSpc>
              <a:spcPct val="90000"/>
            </a:lnSpc>
            <a:spcBef>
              <a:spcPct val="0"/>
            </a:spcBef>
            <a:spcAft>
              <a:spcPct val="15000"/>
            </a:spcAft>
            <a:buChar char="•"/>
          </a:pPr>
          <a:r>
            <a:rPr lang="en-US" sz="5400" kern="1200" dirty="0">
              <a:latin typeface="Franklin Gothic Medium Cond" panose="020B0606030402020204" pitchFamily="34" charset="0"/>
            </a:rPr>
            <a:t>PSL- esp. </a:t>
          </a:r>
          <a:r>
            <a:rPr lang="en-US" sz="5400" kern="1200" dirty="0" err="1">
              <a:latin typeface="Franklin Gothic Medium Cond" panose="020B0606030402020204" pitchFamily="34" charset="0"/>
            </a:rPr>
            <a:t>Agri</a:t>
          </a:r>
          <a:endParaRPr lang="en-US" sz="5400" kern="1200" dirty="0">
            <a:latin typeface="Franklin Gothic Medium Cond" panose="020B0606030402020204" pitchFamily="34" charset="0"/>
          </a:endParaRPr>
        </a:p>
      </dsp:txBody>
      <dsp:txXfrm>
        <a:off x="52" y="1907650"/>
        <a:ext cx="4984998" cy="3568499"/>
      </dsp:txXfrm>
    </dsp:sp>
    <dsp:sp modelId="{B938E3D4-D7EE-42D4-B63A-1F27C4D1A1A5}">
      <dsp:nvSpPr>
        <dsp:cNvPr id="0" name=""/>
        <dsp:cNvSpPr/>
      </dsp:nvSpPr>
      <dsp:spPr>
        <a:xfrm>
          <a:off x="5682949" y="35649"/>
          <a:ext cx="4984998" cy="1872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0" tIns="243840" rIns="426720" bIns="243840" numCol="1" spcCol="1270" anchor="ctr" anchorCtr="0">
          <a:noAutofit/>
        </a:bodyPr>
        <a:lstStyle/>
        <a:p>
          <a:pPr marL="0" lvl="0" indent="0" algn="ctr" defTabSz="2667000">
            <a:lnSpc>
              <a:spcPct val="90000"/>
            </a:lnSpc>
            <a:spcBef>
              <a:spcPct val="0"/>
            </a:spcBef>
            <a:spcAft>
              <a:spcPct val="35000"/>
            </a:spcAft>
            <a:buNone/>
          </a:pPr>
          <a:r>
            <a:rPr lang="en-US" sz="6000" kern="1200" dirty="0">
              <a:latin typeface="Franklin Gothic Medium Cond" panose="020B0606030402020204" pitchFamily="34" charset="0"/>
            </a:rPr>
            <a:t>Liability</a:t>
          </a:r>
        </a:p>
      </dsp:txBody>
      <dsp:txXfrm>
        <a:off x="5682949" y="35649"/>
        <a:ext cx="4984998" cy="1872000"/>
      </dsp:txXfrm>
    </dsp:sp>
    <dsp:sp modelId="{B7E3936E-2875-4DDA-8A0A-6D84390C41E1}">
      <dsp:nvSpPr>
        <dsp:cNvPr id="0" name=""/>
        <dsp:cNvSpPr/>
      </dsp:nvSpPr>
      <dsp:spPr>
        <a:xfrm>
          <a:off x="5682949" y="1907650"/>
          <a:ext cx="4984998" cy="356849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0" tIns="320040" rIns="426720" bIns="480060" numCol="1" spcCol="1270" anchor="t" anchorCtr="0">
          <a:noAutofit/>
        </a:bodyPr>
        <a:lstStyle/>
        <a:p>
          <a:pPr marL="285750" lvl="1" indent="-285750" algn="l" defTabSz="2667000">
            <a:lnSpc>
              <a:spcPct val="90000"/>
            </a:lnSpc>
            <a:spcBef>
              <a:spcPct val="0"/>
            </a:spcBef>
            <a:spcAft>
              <a:spcPct val="15000"/>
            </a:spcAft>
            <a:buChar char="•"/>
          </a:pPr>
          <a:r>
            <a:rPr lang="en-US" sz="6000" kern="1200" dirty="0">
              <a:latin typeface="Franklin Gothic Medium Cond" panose="020B0606030402020204" pitchFamily="34" charset="0"/>
            </a:rPr>
            <a:t>Deposits ▼</a:t>
          </a:r>
        </a:p>
        <a:p>
          <a:pPr marL="285750" lvl="1" indent="-285750" algn="l" defTabSz="2667000">
            <a:lnSpc>
              <a:spcPct val="90000"/>
            </a:lnSpc>
            <a:spcBef>
              <a:spcPct val="0"/>
            </a:spcBef>
            <a:spcAft>
              <a:spcPct val="15000"/>
            </a:spcAft>
            <a:buChar char="•"/>
          </a:pPr>
          <a:r>
            <a:rPr lang="en-US" sz="6000" kern="1200" dirty="0">
              <a:latin typeface="Franklin Gothic Medium Cond" panose="020B0606030402020204" pitchFamily="34" charset="0"/>
            </a:rPr>
            <a:t>Equity ▼</a:t>
          </a:r>
        </a:p>
      </dsp:txBody>
      <dsp:txXfrm>
        <a:off x="5682949" y="1907650"/>
        <a:ext cx="4984998" cy="356849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E8026-49F9-4DCE-A60E-41E5950A65C3}">
      <dsp:nvSpPr>
        <dsp:cNvPr id="0" name=""/>
        <dsp:cNvSpPr/>
      </dsp:nvSpPr>
      <dsp:spPr>
        <a:xfrm>
          <a:off x="57" y="53533"/>
          <a:ext cx="5481272" cy="12534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a:t>Before</a:t>
          </a:r>
        </a:p>
      </dsp:txBody>
      <dsp:txXfrm>
        <a:off x="57" y="53533"/>
        <a:ext cx="5481272" cy="1253495"/>
      </dsp:txXfrm>
    </dsp:sp>
    <dsp:sp modelId="{058B5564-6800-416E-A132-E9D6E31976C9}">
      <dsp:nvSpPr>
        <dsp:cNvPr id="0" name=""/>
        <dsp:cNvSpPr/>
      </dsp:nvSpPr>
      <dsp:spPr>
        <a:xfrm>
          <a:off x="57" y="1307029"/>
          <a:ext cx="5481272" cy="39527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Administered Prices</a:t>
          </a:r>
        </a:p>
        <a:p>
          <a:pPr marL="285750" lvl="1" indent="-285750" algn="l" defTabSz="1600200">
            <a:lnSpc>
              <a:spcPct val="90000"/>
            </a:lnSpc>
            <a:spcBef>
              <a:spcPct val="0"/>
            </a:spcBef>
            <a:spcAft>
              <a:spcPct val="15000"/>
            </a:spcAft>
            <a:buChar char="•"/>
          </a:pPr>
          <a:r>
            <a:rPr lang="en-US" sz="3600" kern="1200" dirty="0"/>
            <a:t>Govt. paid difference to OMC in “Bonds” with 5/&gt; </a:t>
          </a:r>
          <a:r>
            <a:rPr lang="en-US" sz="3600" kern="1200" dirty="0" err="1"/>
            <a:t>yrs</a:t>
          </a:r>
          <a:r>
            <a:rPr lang="en-US" sz="3600" kern="1200" dirty="0"/>
            <a:t> maturity</a:t>
          </a:r>
        </a:p>
        <a:p>
          <a:pPr marL="285750" lvl="1" indent="-285750" algn="l" defTabSz="1600200">
            <a:lnSpc>
              <a:spcPct val="90000"/>
            </a:lnSpc>
            <a:spcBef>
              <a:spcPct val="0"/>
            </a:spcBef>
            <a:spcAft>
              <a:spcPct val="15000"/>
            </a:spcAft>
            <a:buChar char="•"/>
          </a:pPr>
          <a:r>
            <a:rPr lang="en-US" sz="3600" kern="1200" dirty="0"/>
            <a:t>OMCs had borrow from Banks for working capital in between</a:t>
          </a:r>
        </a:p>
      </dsp:txBody>
      <dsp:txXfrm>
        <a:off x="57" y="1307029"/>
        <a:ext cx="5481272" cy="3952799"/>
      </dsp:txXfrm>
    </dsp:sp>
    <dsp:sp modelId="{73F11B8C-06C7-480D-9264-8553176F8072}">
      <dsp:nvSpPr>
        <dsp:cNvPr id="0" name=""/>
        <dsp:cNvSpPr/>
      </dsp:nvSpPr>
      <dsp:spPr>
        <a:xfrm>
          <a:off x="6248708" y="53533"/>
          <a:ext cx="5481272" cy="12534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a:t>After deregulation of Petrol-Diesel (</a:t>
          </a:r>
          <a:r>
            <a:rPr lang="en-US" sz="3600" kern="1200" dirty="0" err="1"/>
            <a:t>Kirit</a:t>
          </a:r>
          <a:r>
            <a:rPr lang="en-US" sz="3600" kern="1200" dirty="0"/>
            <a:t> Parekh)</a:t>
          </a:r>
        </a:p>
      </dsp:txBody>
      <dsp:txXfrm>
        <a:off x="6248708" y="53533"/>
        <a:ext cx="5481272" cy="1253495"/>
      </dsp:txXfrm>
    </dsp:sp>
    <dsp:sp modelId="{528F4DE6-ECF3-48D7-9977-78CD27F8756D}">
      <dsp:nvSpPr>
        <dsp:cNvPr id="0" name=""/>
        <dsp:cNvSpPr/>
      </dsp:nvSpPr>
      <dsp:spPr>
        <a:xfrm>
          <a:off x="6248708" y="1307029"/>
          <a:ext cx="5481272" cy="39527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Market determined prices</a:t>
          </a:r>
        </a:p>
        <a:p>
          <a:pPr marL="285750" lvl="1" indent="-285750" algn="l" defTabSz="1600200">
            <a:lnSpc>
              <a:spcPct val="90000"/>
            </a:lnSpc>
            <a:spcBef>
              <a:spcPct val="0"/>
            </a:spcBef>
            <a:spcAft>
              <a:spcPct val="15000"/>
            </a:spcAft>
            <a:buChar char="•"/>
          </a:pPr>
          <a:r>
            <a:rPr lang="en-US" sz="3600" kern="1200" dirty="0"/>
            <a:t>OMCs have good cash flow=&gt; lower requirement of bank credit</a:t>
          </a:r>
        </a:p>
      </dsp:txBody>
      <dsp:txXfrm>
        <a:off x="6248708" y="1307029"/>
        <a:ext cx="5481272" cy="395279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E0DEC-DFBA-4ACB-971B-5E78CDFA12F4}">
      <dsp:nvSpPr>
        <dsp:cNvPr id="0" name=""/>
        <dsp:cNvSpPr/>
      </dsp:nvSpPr>
      <dsp:spPr>
        <a:xfrm rot="16200000">
          <a:off x="2600" y="1490"/>
          <a:ext cx="3065580" cy="3065580"/>
        </a:xfrm>
        <a:prstGeom prst="up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Medium Cond" panose="020B0606030402020204" pitchFamily="34" charset="0"/>
            </a:rPr>
            <a:t>Past Observations (Vol2)</a:t>
          </a:r>
        </a:p>
      </dsp:txBody>
      <dsp:txXfrm rot="5400000">
        <a:off x="539078" y="767884"/>
        <a:ext cx="2529103" cy="1532790"/>
      </dsp:txXfrm>
    </dsp:sp>
    <dsp:sp modelId="{EAE4CDC7-F2FF-4E3E-B128-4EA903F055A0}">
      <dsp:nvSpPr>
        <dsp:cNvPr id="0" name=""/>
        <dsp:cNvSpPr/>
      </dsp:nvSpPr>
      <dsp:spPr>
        <a:xfrm rot="5400000">
          <a:off x="5035464" y="2980"/>
          <a:ext cx="3065580" cy="3065580"/>
        </a:xfrm>
        <a:prstGeom prst="upArrow">
          <a:avLst>
            <a:gd name="adj1" fmla="val 50000"/>
            <a:gd name="adj2" fmla="val 3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Future Suggestions (Vol1)</a:t>
          </a:r>
        </a:p>
      </dsp:txBody>
      <dsp:txXfrm rot="-5400000">
        <a:off x="5035465" y="769375"/>
        <a:ext cx="2529103" cy="153279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E0DEC-DFBA-4ACB-971B-5E78CDFA12F4}">
      <dsp:nvSpPr>
        <dsp:cNvPr id="0" name=""/>
        <dsp:cNvSpPr/>
      </dsp:nvSpPr>
      <dsp:spPr>
        <a:xfrm rot="16200000">
          <a:off x="1152" y="1542"/>
          <a:ext cx="3063483" cy="3063483"/>
        </a:xfrm>
        <a:prstGeom prst="up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en-US" sz="2800" kern="1200" dirty="0">
              <a:latin typeface="Franklin Gothic Medium Cond" panose="020B0606030402020204" pitchFamily="34" charset="0"/>
            </a:rPr>
            <a:t>Past Data</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Tax collection &amp; Expenditure</a:t>
          </a:r>
        </a:p>
      </dsp:txBody>
      <dsp:txXfrm rot="5400000">
        <a:off x="537262" y="767413"/>
        <a:ext cx="2527373" cy="1531741"/>
      </dsp:txXfrm>
    </dsp:sp>
    <dsp:sp modelId="{EAE4CDC7-F2FF-4E3E-B128-4EA903F055A0}">
      <dsp:nvSpPr>
        <dsp:cNvPr id="0" name=""/>
        <dsp:cNvSpPr/>
      </dsp:nvSpPr>
      <dsp:spPr>
        <a:xfrm rot="5400000">
          <a:off x="5063478" y="3084"/>
          <a:ext cx="3063483" cy="3063483"/>
        </a:xfrm>
        <a:prstGeom prst="upArrow">
          <a:avLst>
            <a:gd name="adj1" fmla="val 50000"/>
            <a:gd name="adj2" fmla="val 3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en-US" sz="2800" kern="1200" dirty="0">
              <a:latin typeface="Franklin Gothic Medium Cond" panose="020B0606030402020204" pitchFamily="34" charset="0"/>
            </a:rPr>
            <a:t>Future Plan</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1</a:t>
          </a:r>
          <a:r>
            <a:rPr lang="en-US" sz="2200" kern="1200" baseline="30000" dirty="0">
              <a:latin typeface="Franklin Gothic Medium Cond" panose="020B0606030402020204" pitchFamily="34" charset="0"/>
            </a:rPr>
            <a:t>st</a:t>
          </a:r>
          <a:r>
            <a:rPr lang="en-US" sz="2200" kern="1200" dirty="0">
              <a:latin typeface="Franklin Gothic Medium Cond" panose="020B0606030402020204" pitchFamily="34" charset="0"/>
            </a:rPr>
            <a:t> April 2016</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31</a:t>
          </a:r>
          <a:r>
            <a:rPr lang="en-US" sz="2200" kern="1200" baseline="30000" dirty="0">
              <a:latin typeface="Franklin Gothic Medium Cond" panose="020B0606030402020204" pitchFamily="34" charset="0"/>
            </a:rPr>
            <a:t>st</a:t>
          </a:r>
          <a:r>
            <a:rPr lang="en-US" sz="2200" kern="1200" dirty="0">
              <a:latin typeface="Franklin Gothic Medium Cond" panose="020B0606030402020204" pitchFamily="34" charset="0"/>
            </a:rPr>
            <a:t> March 2017</a:t>
          </a:r>
        </a:p>
      </dsp:txBody>
      <dsp:txXfrm rot="-5400000">
        <a:off x="5063478" y="768955"/>
        <a:ext cx="2527373" cy="153174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F97A6-BF54-4498-929D-B7C7FE19ED04}">
      <dsp:nvSpPr>
        <dsp:cNvPr id="0" name=""/>
        <dsp:cNvSpPr/>
      </dsp:nvSpPr>
      <dsp:spPr>
        <a:xfrm>
          <a:off x="3354680" y="1221712"/>
          <a:ext cx="739345" cy="91440"/>
        </a:xfrm>
        <a:custGeom>
          <a:avLst/>
          <a:gdLst/>
          <a:ahLst/>
          <a:cxnLst/>
          <a:rect l="0" t="0" r="0" b="0"/>
          <a:pathLst>
            <a:path>
              <a:moveTo>
                <a:pt x="0" y="45720"/>
              </a:moveTo>
              <a:lnTo>
                <a:pt x="73934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5104" y="1263583"/>
        <a:ext cx="38497" cy="7699"/>
      </dsp:txXfrm>
    </dsp:sp>
    <dsp:sp modelId="{1155C53E-AC5E-498F-9C2A-295B1CB549C2}">
      <dsp:nvSpPr>
        <dsp:cNvPr id="0" name=""/>
        <dsp:cNvSpPr/>
      </dsp:nvSpPr>
      <dsp:spPr>
        <a:xfrm>
          <a:off x="8892" y="263156"/>
          <a:ext cx="3347587" cy="2008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dirty="0"/>
            <a:t>Govt. RBI interference</a:t>
          </a:r>
        </a:p>
      </dsp:txBody>
      <dsp:txXfrm>
        <a:off x="8892" y="263156"/>
        <a:ext cx="3347587" cy="2008552"/>
      </dsp:txXfrm>
    </dsp:sp>
    <dsp:sp modelId="{56A7092E-B74A-4401-AB1F-812A070170B3}">
      <dsp:nvSpPr>
        <dsp:cNvPr id="0" name=""/>
        <dsp:cNvSpPr/>
      </dsp:nvSpPr>
      <dsp:spPr>
        <a:xfrm>
          <a:off x="7472212" y="1221712"/>
          <a:ext cx="739345" cy="91440"/>
        </a:xfrm>
        <a:custGeom>
          <a:avLst/>
          <a:gdLst/>
          <a:ahLst/>
          <a:cxnLst/>
          <a:rect l="0" t="0" r="0" b="0"/>
          <a:pathLst>
            <a:path>
              <a:moveTo>
                <a:pt x="0" y="45720"/>
              </a:moveTo>
              <a:lnTo>
                <a:pt x="73934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22636" y="1263583"/>
        <a:ext cx="38497" cy="7699"/>
      </dsp:txXfrm>
    </dsp:sp>
    <dsp:sp modelId="{1EB5A4C0-4D89-492C-BDAC-9D132EFE1F5B}">
      <dsp:nvSpPr>
        <dsp:cNvPr id="0" name=""/>
        <dsp:cNvSpPr/>
      </dsp:nvSpPr>
      <dsp:spPr>
        <a:xfrm>
          <a:off x="4126425" y="263156"/>
          <a:ext cx="3347587" cy="2008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dirty="0"/>
            <a:t>1991: </a:t>
          </a:r>
          <a:r>
            <a:rPr lang="en-US" sz="3700" kern="1200" dirty="0" err="1"/>
            <a:t>M.Narsimhan</a:t>
          </a:r>
          <a:r>
            <a:rPr lang="en-US" sz="3700" kern="1200" dirty="0"/>
            <a:t>- deregulate</a:t>
          </a:r>
        </a:p>
      </dsp:txBody>
      <dsp:txXfrm>
        <a:off x="4126425" y="263156"/>
        <a:ext cx="3347587" cy="2008552"/>
      </dsp:txXfrm>
    </dsp:sp>
    <dsp:sp modelId="{78B12791-04F9-4713-A98E-5BAD966CC224}">
      <dsp:nvSpPr>
        <dsp:cNvPr id="0" name=""/>
        <dsp:cNvSpPr/>
      </dsp:nvSpPr>
      <dsp:spPr>
        <a:xfrm>
          <a:off x="1682686" y="2269908"/>
          <a:ext cx="8235064" cy="739345"/>
        </a:xfrm>
        <a:custGeom>
          <a:avLst/>
          <a:gdLst/>
          <a:ahLst/>
          <a:cxnLst/>
          <a:rect l="0" t="0" r="0" b="0"/>
          <a:pathLst>
            <a:path>
              <a:moveTo>
                <a:pt x="8235064" y="0"/>
              </a:moveTo>
              <a:lnTo>
                <a:pt x="8235064" y="386772"/>
              </a:lnTo>
              <a:lnTo>
                <a:pt x="0" y="386772"/>
              </a:lnTo>
              <a:lnTo>
                <a:pt x="0" y="73934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93444" y="2635731"/>
        <a:ext cx="413548" cy="7699"/>
      </dsp:txXfrm>
    </dsp:sp>
    <dsp:sp modelId="{D3FEFBDE-C465-4450-B87A-144CEB12A306}">
      <dsp:nvSpPr>
        <dsp:cNvPr id="0" name=""/>
        <dsp:cNvSpPr/>
      </dsp:nvSpPr>
      <dsp:spPr>
        <a:xfrm>
          <a:off x="8243957" y="263156"/>
          <a:ext cx="3347587" cy="2008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b="1" kern="1200" dirty="0"/>
            <a:t>Benchmark Prime Lending Rate (</a:t>
          </a:r>
          <a:r>
            <a:rPr lang="en-US" sz="3700" kern="1200" dirty="0"/>
            <a:t>BPLR)</a:t>
          </a:r>
        </a:p>
      </dsp:txBody>
      <dsp:txXfrm>
        <a:off x="8243957" y="263156"/>
        <a:ext cx="3347587" cy="2008552"/>
      </dsp:txXfrm>
    </dsp:sp>
    <dsp:sp modelId="{BA6F4558-CB08-4FFE-91C7-131FE4AF8973}">
      <dsp:nvSpPr>
        <dsp:cNvPr id="0" name=""/>
        <dsp:cNvSpPr/>
      </dsp:nvSpPr>
      <dsp:spPr>
        <a:xfrm>
          <a:off x="3354680" y="4000210"/>
          <a:ext cx="739345" cy="91440"/>
        </a:xfrm>
        <a:custGeom>
          <a:avLst/>
          <a:gdLst/>
          <a:ahLst/>
          <a:cxnLst/>
          <a:rect l="0" t="0" r="0" b="0"/>
          <a:pathLst>
            <a:path>
              <a:moveTo>
                <a:pt x="0" y="45720"/>
              </a:moveTo>
              <a:lnTo>
                <a:pt x="73934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5104" y="4042080"/>
        <a:ext cx="38497" cy="7699"/>
      </dsp:txXfrm>
    </dsp:sp>
    <dsp:sp modelId="{81E3FB13-69ED-4DD1-8E8C-DE0E57A66986}">
      <dsp:nvSpPr>
        <dsp:cNvPr id="0" name=""/>
        <dsp:cNvSpPr/>
      </dsp:nvSpPr>
      <dsp:spPr>
        <a:xfrm>
          <a:off x="8892" y="3041654"/>
          <a:ext cx="3347587" cy="2008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dirty="0"/>
            <a:t>2010: Base Rate</a:t>
          </a:r>
        </a:p>
      </dsp:txBody>
      <dsp:txXfrm>
        <a:off x="8892" y="3041654"/>
        <a:ext cx="3347587" cy="2008552"/>
      </dsp:txXfrm>
    </dsp:sp>
    <dsp:sp modelId="{014D33C5-C845-4989-8120-76AFB3A07914}">
      <dsp:nvSpPr>
        <dsp:cNvPr id="0" name=""/>
        <dsp:cNvSpPr/>
      </dsp:nvSpPr>
      <dsp:spPr>
        <a:xfrm>
          <a:off x="4126425" y="3041654"/>
          <a:ext cx="3347587" cy="2008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dirty="0"/>
            <a:t>2016: MCLR</a:t>
          </a:r>
        </a:p>
      </dsp:txBody>
      <dsp:txXfrm>
        <a:off x="4126425" y="3041654"/>
        <a:ext cx="3347587" cy="200855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4CF91-2FA5-4730-89C3-87F992D72E9A}">
      <dsp:nvSpPr>
        <dsp:cNvPr id="0" name=""/>
        <dsp:cNvSpPr/>
      </dsp:nvSpPr>
      <dsp:spPr>
        <a:xfrm>
          <a:off x="57" y="37096"/>
          <a:ext cx="5481272" cy="1324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n-US" sz="4600" kern="1200" dirty="0">
              <a:latin typeface="Franklin Gothic Medium Cond" panose="020B0606030402020204" pitchFamily="34" charset="0"/>
            </a:rPr>
            <a:t>Base Rate</a:t>
          </a:r>
        </a:p>
      </dsp:txBody>
      <dsp:txXfrm>
        <a:off x="57" y="37096"/>
        <a:ext cx="5481272" cy="1324800"/>
      </dsp:txXfrm>
    </dsp:sp>
    <dsp:sp modelId="{7686F493-BA65-465E-83D1-A59412679E7D}">
      <dsp:nvSpPr>
        <dsp:cNvPr id="0" name=""/>
        <dsp:cNvSpPr/>
      </dsp:nvSpPr>
      <dsp:spPr>
        <a:xfrm>
          <a:off x="57" y="1361896"/>
          <a:ext cx="5481272" cy="391436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lang="en-US" sz="4600" kern="1200" dirty="0">
              <a:latin typeface="Franklin Gothic Medium Cond" panose="020B0606030402020204" pitchFamily="34" charset="0"/>
            </a:rPr>
            <a:t>Deposit Interest (Cost of Funds)</a:t>
          </a:r>
        </a:p>
        <a:p>
          <a:pPr marL="285750" lvl="1" indent="-285750" algn="l" defTabSz="2044700">
            <a:lnSpc>
              <a:spcPct val="90000"/>
            </a:lnSpc>
            <a:spcBef>
              <a:spcPct val="0"/>
            </a:spcBef>
            <a:spcAft>
              <a:spcPct val="15000"/>
            </a:spcAft>
            <a:buChar char="•"/>
          </a:pPr>
          <a:r>
            <a:rPr lang="en-US" sz="4600" kern="1200" dirty="0">
              <a:latin typeface="Franklin Gothic Medium Cond" panose="020B0606030402020204" pitchFamily="34" charset="0"/>
            </a:rPr>
            <a:t>CRR Cost</a:t>
          </a:r>
        </a:p>
        <a:p>
          <a:pPr marL="285750" lvl="1" indent="-285750" algn="l" defTabSz="2044700">
            <a:lnSpc>
              <a:spcPct val="90000"/>
            </a:lnSpc>
            <a:spcBef>
              <a:spcPct val="0"/>
            </a:spcBef>
            <a:spcAft>
              <a:spcPct val="15000"/>
            </a:spcAft>
            <a:buChar char="•"/>
          </a:pPr>
          <a:r>
            <a:rPr lang="en-US" sz="4600" kern="1200" dirty="0">
              <a:latin typeface="Franklin Gothic Medium Cond" panose="020B0606030402020204" pitchFamily="34" charset="0"/>
            </a:rPr>
            <a:t>Operating Cost</a:t>
          </a:r>
        </a:p>
        <a:p>
          <a:pPr marL="285750" lvl="1" indent="-285750" algn="l" defTabSz="2044700">
            <a:lnSpc>
              <a:spcPct val="90000"/>
            </a:lnSpc>
            <a:spcBef>
              <a:spcPct val="0"/>
            </a:spcBef>
            <a:spcAft>
              <a:spcPct val="15000"/>
            </a:spcAft>
            <a:buChar char="•"/>
          </a:pPr>
          <a:r>
            <a:rPr lang="en-US" sz="4600" kern="1200" dirty="0">
              <a:latin typeface="Franklin Gothic Medium Cond" panose="020B0606030402020204" pitchFamily="34" charset="0"/>
            </a:rPr>
            <a:t>Min. rate of return</a:t>
          </a:r>
        </a:p>
      </dsp:txBody>
      <dsp:txXfrm>
        <a:off x="57" y="1361896"/>
        <a:ext cx="5481272" cy="3914369"/>
      </dsp:txXfrm>
    </dsp:sp>
    <dsp:sp modelId="{3F0E4D69-B010-4565-94DD-77AA77D1EEFC}">
      <dsp:nvSpPr>
        <dsp:cNvPr id="0" name=""/>
        <dsp:cNvSpPr/>
      </dsp:nvSpPr>
      <dsp:spPr>
        <a:xfrm>
          <a:off x="6248708" y="37096"/>
          <a:ext cx="5481272" cy="1324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n-US" sz="4600" kern="1200" dirty="0">
              <a:latin typeface="Franklin Gothic Medium Cond" panose="020B0606030402020204" pitchFamily="34" charset="0"/>
            </a:rPr>
            <a:t>MCLR</a:t>
          </a:r>
        </a:p>
      </dsp:txBody>
      <dsp:txXfrm>
        <a:off x="6248708" y="37096"/>
        <a:ext cx="5481272" cy="1324800"/>
      </dsp:txXfrm>
    </dsp:sp>
    <dsp:sp modelId="{DDFBB41C-2803-4591-BE7A-36A0B19A9987}">
      <dsp:nvSpPr>
        <dsp:cNvPr id="0" name=""/>
        <dsp:cNvSpPr/>
      </dsp:nvSpPr>
      <dsp:spPr>
        <a:xfrm>
          <a:off x="6248708" y="1361896"/>
          <a:ext cx="5481272" cy="391436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4CF91-2FA5-4730-89C3-87F992D72E9A}">
      <dsp:nvSpPr>
        <dsp:cNvPr id="0" name=""/>
        <dsp:cNvSpPr/>
      </dsp:nvSpPr>
      <dsp:spPr>
        <a:xfrm>
          <a:off x="57" y="246994"/>
          <a:ext cx="5481272" cy="864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Franklin Gothic Medium Cond" panose="020B0606030402020204" pitchFamily="34" charset="0"/>
            </a:rPr>
            <a:t>Base Rate</a:t>
          </a:r>
        </a:p>
      </dsp:txBody>
      <dsp:txXfrm>
        <a:off x="57" y="246994"/>
        <a:ext cx="5481272" cy="864000"/>
      </dsp:txXfrm>
    </dsp:sp>
    <dsp:sp modelId="{7686F493-BA65-465E-83D1-A59412679E7D}">
      <dsp:nvSpPr>
        <dsp:cNvPr id="0" name=""/>
        <dsp:cNvSpPr/>
      </dsp:nvSpPr>
      <dsp:spPr>
        <a:xfrm>
          <a:off x="57" y="1110994"/>
          <a:ext cx="5481272" cy="395537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Deposit Interest (Cost of Funds)</a:t>
          </a:r>
        </a:p>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CRR Cost</a:t>
          </a:r>
        </a:p>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Operating Cost</a:t>
          </a:r>
        </a:p>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Min. rate of return</a:t>
          </a:r>
        </a:p>
      </dsp:txBody>
      <dsp:txXfrm>
        <a:off x="57" y="1110994"/>
        <a:ext cx="5481272" cy="3955373"/>
      </dsp:txXfrm>
    </dsp:sp>
    <dsp:sp modelId="{3F0E4D69-B010-4565-94DD-77AA77D1EEFC}">
      <dsp:nvSpPr>
        <dsp:cNvPr id="0" name=""/>
        <dsp:cNvSpPr/>
      </dsp:nvSpPr>
      <dsp:spPr>
        <a:xfrm>
          <a:off x="6248708" y="246994"/>
          <a:ext cx="5481272" cy="864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Franklin Gothic Medium Cond" panose="020B0606030402020204" pitchFamily="34" charset="0"/>
            </a:rPr>
            <a:t>MCLR</a:t>
          </a:r>
        </a:p>
      </dsp:txBody>
      <dsp:txXfrm>
        <a:off x="6248708" y="246994"/>
        <a:ext cx="5481272" cy="864000"/>
      </dsp:txXfrm>
    </dsp:sp>
    <dsp:sp modelId="{DDFBB41C-2803-4591-BE7A-36A0B19A9987}">
      <dsp:nvSpPr>
        <dsp:cNvPr id="0" name=""/>
        <dsp:cNvSpPr/>
      </dsp:nvSpPr>
      <dsp:spPr>
        <a:xfrm>
          <a:off x="6248708" y="1110994"/>
          <a:ext cx="5481272" cy="395537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CRR Cost (Negative Carry)</a:t>
          </a:r>
        </a:p>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Operating Cost</a:t>
          </a:r>
        </a:p>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Marginal cost of funds:</a:t>
          </a:r>
        </a:p>
        <a:p>
          <a:pPr marL="571500" lvl="2" indent="-285750" algn="l" defTabSz="1333500">
            <a:lnSpc>
              <a:spcPct val="90000"/>
            </a:lnSpc>
            <a:spcBef>
              <a:spcPct val="0"/>
            </a:spcBef>
            <a:spcAft>
              <a:spcPct val="15000"/>
            </a:spcAft>
            <a:buChar char="•"/>
          </a:pPr>
          <a:r>
            <a:rPr lang="en-US" sz="3000" kern="1200" dirty="0">
              <a:solidFill>
                <a:srgbClr val="C00000"/>
              </a:solidFill>
              <a:latin typeface="Franklin Gothic Medium Cond" panose="020B0606030402020204" pitchFamily="34" charset="0"/>
            </a:rPr>
            <a:t>Repo Rate</a:t>
          </a:r>
        </a:p>
        <a:p>
          <a:pPr marL="571500" lvl="2"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Deposit Interest</a:t>
          </a:r>
        </a:p>
        <a:p>
          <a:pPr marL="571500" lvl="2"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Return on </a:t>
          </a:r>
          <a:r>
            <a:rPr lang="en-US" sz="3000" kern="1200" dirty="0" err="1">
              <a:latin typeface="Franklin Gothic Medium Cond" panose="020B0606030402020204" pitchFamily="34" charset="0"/>
            </a:rPr>
            <a:t>Networth</a:t>
          </a:r>
          <a:r>
            <a:rPr lang="en-US" sz="3000" kern="1200" dirty="0">
              <a:latin typeface="Franklin Gothic Medium Cond" panose="020B0606030402020204" pitchFamily="34" charset="0"/>
            </a:rPr>
            <a:t> (Cost on equity)</a:t>
          </a:r>
        </a:p>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Tenor premium on long term loans</a:t>
          </a:r>
        </a:p>
      </dsp:txBody>
      <dsp:txXfrm>
        <a:off x="6248708" y="1110994"/>
        <a:ext cx="5481272" cy="395537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B9F36-F90B-45D0-B64F-25F5DA7F721B}">
      <dsp:nvSpPr>
        <dsp:cNvPr id="0" name=""/>
        <dsp:cNvSpPr/>
      </dsp:nvSpPr>
      <dsp:spPr>
        <a:xfrm>
          <a:off x="0" y="3206896"/>
          <a:ext cx="11730038" cy="210407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Franklin Gothic Medium Cond" panose="020B0606030402020204" pitchFamily="34" charset="0"/>
            </a:rPr>
            <a:t>After (WEF 1/4/2016)</a:t>
          </a:r>
        </a:p>
      </dsp:txBody>
      <dsp:txXfrm>
        <a:off x="0" y="3206896"/>
        <a:ext cx="11730038" cy="1136198"/>
      </dsp:txXfrm>
    </dsp:sp>
    <dsp:sp modelId="{A91154D6-05A5-4A68-9983-345247B8B46C}">
      <dsp:nvSpPr>
        <dsp:cNvPr id="0" name=""/>
        <dsp:cNvSpPr/>
      </dsp:nvSpPr>
      <dsp:spPr>
        <a:xfrm>
          <a:off x="5727" y="4301012"/>
          <a:ext cx="3906194" cy="9678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MCLR: 9.2%</a:t>
          </a:r>
        </a:p>
      </dsp:txBody>
      <dsp:txXfrm>
        <a:off x="5727" y="4301012"/>
        <a:ext cx="3906194" cy="967872"/>
      </dsp:txXfrm>
    </dsp:sp>
    <dsp:sp modelId="{CEB14999-F644-4180-B6F0-CCFE256BF1FF}">
      <dsp:nvSpPr>
        <dsp:cNvPr id="0" name=""/>
        <dsp:cNvSpPr/>
      </dsp:nvSpPr>
      <dsp:spPr>
        <a:xfrm>
          <a:off x="3911921" y="4301012"/>
          <a:ext cx="3906194" cy="9678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 Spread 0.25%</a:t>
          </a:r>
        </a:p>
      </dsp:txBody>
      <dsp:txXfrm>
        <a:off x="3911921" y="4301012"/>
        <a:ext cx="3906194" cy="967872"/>
      </dsp:txXfrm>
    </dsp:sp>
    <dsp:sp modelId="{445111B6-D86F-4779-BB00-1FD6BB7EDB8C}">
      <dsp:nvSpPr>
        <dsp:cNvPr id="0" name=""/>
        <dsp:cNvSpPr/>
      </dsp:nvSpPr>
      <dsp:spPr>
        <a:xfrm>
          <a:off x="7818116" y="4301012"/>
          <a:ext cx="3906194" cy="9678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=Home Loan@ 9.45%</a:t>
          </a:r>
        </a:p>
      </dsp:txBody>
      <dsp:txXfrm>
        <a:off x="7818116" y="4301012"/>
        <a:ext cx="3906194" cy="967872"/>
      </dsp:txXfrm>
    </dsp:sp>
    <dsp:sp modelId="{CA594A2B-B051-4286-9F29-AF83DF61B512}">
      <dsp:nvSpPr>
        <dsp:cNvPr id="0" name=""/>
        <dsp:cNvSpPr/>
      </dsp:nvSpPr>
      <dsp:spPr>
        <a:xfrm rot="10800000">
          <a:off x="0" y="2395"/>
          <a:ext cx="11730038" cy="3236061"/>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Franklin Gothic Medium Cond" panose="020B0606030402020204" pitchFamily="34" charset="0"/>
            </a:rPr>
            <a:t>Before (2015)</a:t>
          </a:r>
        </a:p>
      </dsp:txBody>
      <dsp:txXfrm rot="-10800000">
        <a:off x="0" y="2395"/>
        <a:ext cx="11730038" cy="1135857"/>
      </dsp:txXfrm>
    </dsp:sp>
    <dsp:sp modelId="{B2B9A6BD-21FD-4D6B-8FC8-3CEC9F1DCFBA}">
      <dsp:nvSpPr>
        <dsp:cNvPr id="0" name=""/>
        <dsp:cNvSpPr/>
      </dsp:nvSpPr>
      <dsp:spPr>
        <a:xfrm>
          <a:off x="5727" y="1138253"/>
          <a:ext cx="3906194" cy="96758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Base Rate: 9.3%</a:t>
          </a:r>
        </a:p>
      </dsp:txBody>
      <dsp:txXfrm>
        <a:off x="5727" y="1138253"/>
        <a:ext cx="3906194" cy="967582"/>
      </dsp:txXfrm>
    </dsp:sp>
    <dsp:sp modelId="{B94D1F33-4056-4AC9-A793-2D42B9954BBF}">
      <dsp:nvSpPr>
        <dsp:cNvPr id="0" name=""/>
        <dsp:cNvSpPr/>
      </dsp:nvSpPr>
      <dsp:spPr>
        <a:xfrm>
          <a:off x="3911921" y="1138253"/>
          <a:ext cx="3906194" cy="96758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 Spread 0.25%</a:t>
          </a:r>
        </a:p>
      </dsp:txBody>
      <dsp:txXfrm>
        <a:off x="3911921" y="1138253"/>
        <a:ext cx="3906194" cy="967582"/>
      </dsp:txXfrm>
    </dsp:sp>
    <dsp:sp modelId="{B31087BA-19A0-4D35-A37D-D1988FCD94C9}">
      <dsp:nvSpPr>
        <dsp:cNvPr id="0" name=""/>
        <dsp:cNvSpPr/>
      </dsp:nvSpPr>
      <dsp:spPr>
        <a:xfrm>
          <a:off x="7818116" y="1138253"/>
          <a:ext cx="3906194" cy="96758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Franklin Gothic Medium Cond" panose="020B0606030402020204" pitchFamily="34" charset="0"/>
            </a:rPr>
            <a:t>=Home loan@ 9.55%</a:t>
          </a:r>
        </a:p>
      </dsp:txBody>
      <dsp:txXfrm>
        <a:off x="7818116" y="1138253"/>
        <a:ext cx="3906194" cy="96758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886575" cy="2505370"/>
        </a:xfrm>
        <a:prstGeom prst="roundRect">
          <a:avLst>
            <a:gd name="adj" fmla="val 10000"/>
          </a:avLst>
        </a:prstGeom>
        <a:solidFill>
          <a:schemeClr val="tx1">
            <a:lumMod val="95000"/>
            <a:lumOff val="5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022350">
            <a:lnSpc>
              <a:spcPct val="90000"/>
            </a:lnSpc>
            <a:spcBef>
              <a:spcPct val="0"/>
            </a:spcBef>
            <a:spcAft>
              <a:spcPct val="15000"/>
            </a:spcAft>
            <a:buNone/>
          </a:pPr>
          <a:r>
            <a:rPr lang="en-US" sz="2300" strike="sngStrike"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022350">
            <a:lnSpc>
              <a:spcPct val="90000"/>
            </a:lnSpc>
            <a:spcBef>
              <a:spcPct val="0"/>
            </a:spcBef>
            <a:spcAft>
              <a:spcPct val="15000"/>
            </a:spcAft>
            <a:buNone/>
          </a:pPr>
          <a:r>
            <a:rPr lang="en-US" sz="2300" strike="sngStrike" kern="1200" dirty="0">
              <a:solidFill>
                <a:sysClr val="window" lastClr="FFFFFF"/>
              </a:solidFill>
              <a:latin typeface="Franklin Gothic Medium Cond" panose="020B0606030402020204" pitchFamily="34" charset="0"/>
              <a:ea typeface="+mn-ea"/>
              <a:cs typeface="+mn-cs"/>
            </a:rPr>
            <a:t>OMO: Open market operations (See L1/P2)</a:t>
          </a:r>
        </a:p>
        <a:p>
          <a:pPr marL="228600" lvl="1" indent="-228600" algn="l" defTabSz="1022350">
            <a:lnSpc>
              <a:spcPct val="90000"/>
            </a:lnSpc>
            <a:spcBef>
              <a:spcPct val="0"/>
            </a:spcBef>
            <a:spcAft>
              <a:spcPct val="15000"/>
            </a:spcAft>
            <a:buNone/>
          </a:pPr>
          <a:r>
            <a:rPr lang="en-US" sz="2300" strike="sngStrike" kern="1200" dirty="0">
              <a:solidFill>
                <a:sysClr val="window" lastClr="FFFFFF"/>
              </a:solidFill>
              <a:latin typeface="Franklin Gothic Medium Cond" panose="020B0606030402020204" pitchFamily="34" charset="0"/>
              <a:ea typeface="+mn-ea"/>
              <a:cs typeface="+mn-cs"/>
            </a:rPr>
            <a:t>Rates: Bank, MSF, LAF [Repo, RR]</a:t>
          </a:r>
        </a:p>
      </dsp:txBody>
      <dsp:txXfrm>
        <a:off x="1627852" y="0"/>
        <a:ext cx="5258722" cy="2505370"/>
      </dsp:txXfrm>
    </dsp:sp>
    <dsp:sp modelId="{1788DC5B-7106-4C6E-91A9-17F5C999B125}">
      <dsp:nvSpPr>
        <dsp:cNvPr id="0" name=""/>
        <dsp:cNvSpPr/>
      </dsp:nvSpPr>
      <dsp:spPr>
        <a:xfrm>
          <a:off x="250537" y="431775"/>
          <a:ext cx="1377315" cy="1641819"/>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2755907"/>
          <a:ext cx="6886575" cy="25053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solidFill>
                <a:sysClr val="window" lastClr="FFFFFF"/>
              </a:solidFill>
              <a:latin typeface="Franklin Gothic Medium Cond" panose="020B0606030402020204" pitchFamily="34" charset="0"/>
              <a:ea typeface="+mn-ea"/>
              <a:cs typeface="+mn-cs"/>
            </a:rPr>
            <a:t>Qualitative: </a:t>
          </a:r>
          <a:r>
            <a:rPr lang="en-US" sz="3000" kern="1200" dirty="0" err="1">
              <a:solidFill>
                <a:sysClr val="window" lastClr="FFFFFF"/>
              </a:solidFill>
              <a:latin typeface="Franklin Gothic Medium Cond" panose="020B0606030402020204" pitchFamily="34" charset="0"/>
              <a:ea typeface="+mn-ea"/>
              <a:cs typeface="+mn-cs"/>
            </a:rPr>
            <a:t>Selective,Direct</a:t>
          </a:r>
          <a:endParaRPr lang="en-US" sz="3000" kern="1200" dirty="0">
            <a:solidFill>
              <a:sysClr val="window" lastClr="FFFFFF"/>
            </a:solidFill>
            <a:latin typeface="Franklin Gothic Medium Cond" panose="020B0606030402020204" pitchFamily="34" charset="0"/>
            <a:ea typeface="+mn-ea"/>
            <a:cs typeface="+mn-cs"/>
          </a:endParaRP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Margin / LTV </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Consumer Credit control / EMI</a:t>
          </a:r>
        </a:p>
        <a:p>
          <a:pPr marL="228600" lvl="1" indent="-228600" algn="l" defTabSz="1022350">
            <a:lnSpc>
              <a:spcPct val="90000"/>
            </a:lnSpc>
            <a:spcBef>
              <a:spcPct val="0"/>
            </a:spcBef>
            <a:spcAft>
              <a:spcPct val="15000"/>
            </a:spcAft>
            <a:buNone/>
          </a:pPr>
          <a:r>
            <a:rPr lang="en-US" sz="2300" kern="1200" dirty="0">
              <a:solidFill>
                <a:srgbClr val="FFC000"/>
              </a:solidFill>
              <a:latin typeface="Franklin Gothic Medium Cond" panose="020B0606030402020204" pitchFamily="34" charset="0"/>
              <a:ea typeface="+mn-ea"/>
              <a:cs typeface="+mn-cs"/>
            </a:rPr>
            <a:t>Credit Rationing /PSL</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Moral Suasion</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Direct Action</a:t>
          </a:r>
        </a:p>
      </dsp:txBody>
      <dsp:txXfrm>
        <a:off x="1627852" y="2755907"/>
        <a:ext cx="5258722" cy="2505370"/>
      </dsp:txXfrm>
    </dsp:sp>
    <dsp:sp modelId="{0699BE69-639C-4ECE-B3BF-B56477592864}">
      <dsp:nvSpPr>
        <dsp:cNvPr id="0" name=""/>
        <dsp:cNvSpPr/>
      </dsp:nvSpPr>
      <dsp:spPr>
        <a:xfrm>
          <a:off x="250537" y="3006444"/>
          <a:ext cx="1377315" cy="2004296"/>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416915" y="641965"/>
          <a:ext cx="2997098" cy="13710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1.Banking Finance</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V1C1- Twin </a:t>
          </a:r>
          <a:r>
            <a:rPr lang="en-US" sz="1400" kern="1200" dirty="0" err="1">
              <a:latin typeface="Franklin Gothic Medium Cond" panose="020B0606030402020204" pitchFamily="34" charset="0"/>
            </a:rPr>
            <a:t>Balancesheet</a:t>
          </a:r>
          <a:endParaRPr lang="en-US" sz="1400" kern="1200" dirty="0">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V2C3-Monetary </a:t>
          </a:r>
          <a:r>
            <a:rPr lang="en-US" sz="1400" kern="1200" dirty="0" err="1">
              <a:latin typeface="Franklin Gothic Medium Cond" panose="020B0606030402020204" pitchFamily="34" charset="0"/>
            </a:rPr>
            <a:t>mgmt+FI</a:t>
          </a:r>
          <a:endParaRPr lang="en-US" sz="1400" kern="1200" dirty="0">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V2C1- </a:t>
          </a:r>
          <a:r>
            <a:rPr lang="en-US" sz="1400" kern="1200" dirty="0" err="1">
              <a:latin typeface="Franklin Gothic Medium Cond" panose="020B0606030402020204" pitchFamily="34" charset="0"/>
            </a:rPr>
            <a:t>Chakravyuh</a:t>
          </a:r>
          <a:r>
            <a:rPr lang="en-US" sz="1400" kern="1200" dirty="0">
              <a:latin typeface="Franklin Gothic Medium Cond" panose="020B0606030402020204" pitchFamily="34" charset="0"/>
            </a:rPr>
            <a:t> challenge</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B1. Financial Sector Reforms</a:t>
          </a:r>
        </a:p>
      </dsp:txBody>
      <dsp:txXfrm>
        <a:off x="1416915" y="641965"/>
        <a:ext cx="2997098" cy="1371011"/>
      </dsp:txXfrm>
    </dsp:sp>
    <dsp:sp modelId="{DF311B42-FA3B-4DB5-88D3-35CE54F86170}">
      <dsp:nvSpPr>
        <dsp:cNvPr id="0" name=""/>
        <dsp:cNvSpPr/>
      </dsp:nvSpPr>
      <dsp:spPr>
        <a:xfrm>
          <a:off x="3386" y="604405"/>
          <a:ext cx="2031021" cy="106678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6121778" y="709246"/>
          <a:ext cx="2997098" cy="13710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2.Budget-Fiscal Policy</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V2C2-Pub.Fin; V1C3-JAM</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V1C6-bounties; V1C7-Fiscal Cap</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B2. Fiscal Discipline</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B3. Tax Reforms; B4. Ease of </a:t>
          </a:r>
        </a:p>
      </dsp:txBody>
      <dsp:txXfrm>
        <a:off x="6121778" y="709246"/>
        <a:ext cx="2997098" cy="1371011"/>
      </dsp:txXfrm>
    </dsp:sp>
    <dsp:sp modelId="{F97BFED6-0DD6-4477-860D-631B2A1B00E4}">
      <dsp:nvSpPr>
        <dsp:cNvPr id="0" name=""/>
        <dsp:cNvSpPr/>
      </dsp:nvSpPr>
      <dsp:spPr>
        <a:xfrm>
          <a:off x="4708249" y="511211"/>
          <a:ext cx="2031021" cy="1439562"/>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644272" y="2265085"/>
          <a:ext cx="2749964" cy="13710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3.BoP</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V2C4-External sector</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V1C8-PTA</a:t>
          </a:r>
        </a:p>
      </dsp:txBody>
      <dsp:txXfrm>
        <a:off x="1644272" y="2265085"/>
        <a:ext cx="2749964" cy="1371011"/>
      </dsp:txXfrm>
    </dsp:sp>
    <dsp:sp modelId="{AE292A58-4FC2-4EF5-8205-827A3067DD26}">
      <dsp:nvSpPr>
        <dsp:cNvPr id="0" name=""/>
        <dsp:cNvSpPr/>
      </dsp:nvSpPr>
      <dsp:spPr>
        <a:xfrm>
          <a:off x="107178" y="2237163"/>
          <a:ext cx="2031021" cy="1099336"/>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6211464" y="2298543"/>
          <a:ext cx="2896937" cy="13710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4.Sectors of Economy</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V2C5-Price,Agri.; V2C6,7</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V1C4-Agri ; V1C9-Fertilizer</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V1C2-Chakravy; V1C10-Labour</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B5. Agro: 2x farmer income</a:t>
          </a:r>
        </a:p>
      </dsp:txBody>
      <dsp:txXfrm>
        <a:off x="6211464" y="2298543"/>
        <a:ext cx="2896937" cy="1371011"/>
      </dsp:txXfrm>
    </dsp:sp>
    <dsp:sp modelId="{C37DAA1F-4E63-4945-8607-DB92D29AF25B}">
      <dsp:nvSpPr>
        <dsp:cNvPr id="0" name=""/>
        <dsp:cNvSpPr/>
      </dsp:nvSpPr>
      <dsp:spPr>
        <a:xfrm>
          <a:off x="4688474" y="2237336"/>
          <a:ext cx="1963150" cy="1098645"/>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480694" y="3945382"/>
          <a:ext cx="2896367" cy="13710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5.Infra</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V2C8-Paris Summit, Energy</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V1C11-Powering 1 India</a:t>
          </a:r>
        </a:p>
        <a:p>
          <a:pPr marL="114300" lvl="1" indent="-114300" algn="l" defTabSz="622300">
            <a:lnSpc>
              <a:spcPct val="90000"/>
            </a:lnSpc>
            <a:spcBef>
              <a:spcPct val="0"/>
            </a:spcBef>
            <a:spcAft>
              <a:spcPct val="15000"/>
            </a:spcAft>
            <a:buChar char="•"/>
          </a:pPr>
          <a:r>
            <a:rPr lang="en-US" sz="1400" kern="1200">
              <a:latin typeface="Franklin Gothic Medium Cond" panose="020B0606030402020204" pitchFamily="34" charset="0"/>
            </a:rPr>
            <a:t>B6. Rural infra-employment</a:t>
          </a:r>
          <a:endParaRPr lang="en-US" sz="1400" kern="1200" dirty="0">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B7. Infrastructure</a:t>
          </a:r>
        </a:p>
      </dsp:txBody>
      <dsp:txXfrm>
        <a:off x="1480694" y="3945382"/>
        <a:ext cx="2896367" cy="1371011"/>
      </dsp:txXfrm>
    </dsp:sp>
    <dsp:sp modelId="{ADB7CDA4-9357-49E6-A6C1-F48379B8A211}">
      <dsp:nvSpPr>
        <dsp:cNvPr id="0" name=""/>
        <dsp:cNvSpPr/>
      </dsp:nvSpPr>
      <dsp:spPr>
        <a:xfrm>
          <a:off x="180773" y="3793002"/>
          <a:ext cx="1963150" cy="143956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6199421" y="3922651"/>
          <a:ext cx="2896937" cy="13710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6.HRD</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V2C9-Social infra.</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V1C5-mother-child</a:t>
          </a:r>
        </a:p>
        <a:p>
          <a:pPr marL="114300" lvl="1" indent="-114300" algn="l" defTabSz="622300">
            <a:lnSpc>
              <a:spcPct val="90000"/>
            </a:lnSpc>
            <a:spcBef>
              <a:spcPct val="0"/>
            </a:spcBef>
            <a:spcAft>
              <a:spcPct val="15000"/>
            </a:spcAft>
            <a:buChar char="•"/>
          </a:pPr>
          <a:r>
            <a:rPr lang="en-US" sz="1400" kern="1200">
              <a:latin typeface="Franklin Gothic Medium Cond" panose="020B0606030402020204" pitchFamily="34" charset="0"/>
            </a:rPr>
            <a:t>B8. Social Sector &amp; healthcare</a:t>
          </a:r>
          <a:endParaRPr lang="en-US" sz="1400" kern="1200" dirty="0">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B9. Education, Skills, Jobs</a:t>
          </a:r>
        </a:p>
      </dsp:txBody>
      <dsp:txXfrm>
        <a:off x="6199421" y="3922651"/>
        <a:ext cx="2896937" cy="1371011"/>
      </dsp:txXfrm>
    </dsp:sp>
    <dsp:sp modelId="{D112B479-5F85-4D5D-B3CA-53FFEE49A99A}">
      <dsp:nvSpPr>
        <dsp:cNvPr id="0" name=""/>
        <dsp:cNvSpPr/>
      </dsp:nvSpPr>
      <dsp:spPr>
        <a:xfrm>
          <a:off x="4801335" y="3846759"/>
          <a:ext cx="1590236" cy="1224535"/>
        </a:xfrm>
        <a:prstGeom prst="rect">
          <a:avLst/>
        </a:prstGeom>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6151B-ED65-44DE-9EAD-F452D2AA6011}">
      <dsp:nvSpPr>
        <dsp:cNvPr id="0" name=""/>
        <dsp:cNvSpPr/>
      </dsp:nvSpPr>
      <dsp:spPr>
        <a:xfrm>
          <a:off x="245329" y="222"/>
          <a:ext cx="3188132" cy="2247079"/>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72A226ED-55D1-4139-B930-DE63EE4A0EF4}">
      <dsp:nvSpPr>
        <dsp:cNvPr id="0" name=""/>
        <dsp:cNvSpPr/>
      </dsp:nvSpPr>
      <dsp:spPr>
        <a:xfrm>
          <a:off x="933649" y="18398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NPA, TBS, BASEL, 4R, </a:t>
          </a:r>
          <a:r>
            <a:rPr lang="en-US" sz="2100" kern="1200" dirty="0" err="1">
              <a:solidFill>
                <a:sysClr val="window" lastClr="FFFFFF"/>
              </a:solidFill>
              <a:latin typeface="Franklin Gothic Medium Cond" panose="020B0606030402020204" pitchFamily="34" charset="0"/>
              <a:ea typeface="+mn-ea"/>
              <a:cs typeface="+mn-cs"/>
            </a:rPr>
            <a:t>Indradhanush</a:t>
          </a:r>
          <a:r>
            <a:rPr lang="en-US" sz="2100" kern="1200" dirty="0">
              <a:solidFill>
                <a:sysClr val="window" lastClr="FFFFFF"/>
              </a:solidFill>
              <a:latin typeface="Franklin Gothic Medium Cond" panose="020B0606030402020204" pitchFamily="34" charset="0"/>
              <a:ea typeface="+mn-ea"/>
              <a:cs typeface="+mn-cs"/>
            </a:rPr>
            <a:t>, BBB</a:t>
          </a:r>
        </a:p>
      </dsp:txBody>
      <dsp:txXfrm>
        <a:off x="933649" y="1839864"/>
        <a:ext cx="2620193" cy="629676"/>
      </dsp:txXfrm>
    </dsp:sp>
    <dsp:sp modelId="{42C58EE7-7261-4ED0-A066-EE0548EF6FC0}">
      <dsp:nvSpPr>
        <dsp:cNvPr id="0" name=""/>
        <dsp:cNvSpPr/>
      </dsp:nvSpPr>
      <dsp:spPr>
        <a:xfrm>
          <a:off x="3877324" y="28221"/>
          <a:ext cx="2098947" cy="2247079"/>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24F6DF74-99C3-4EBC-A624-6581D7D8848D}">
      <dsp:nvSpPr>
        <dsp:cNvPr id="0" name=""/>
        <dsp:cNvSpPr/>
      </dsp:nvSpPr>
      <dsp:spPr>
        <a:xfrm>
          <a:off x="4021051" y="1839864"/>
          <a:ext cx="2620193" cy="629676"/>
        </a:xfrm>
        <a:prstGeom prst="rect">
          <a:avLst/>
        </a:prstGeom>
        <a:solidFill>
          <a:schemeClr val="accent3">
            <a:lumMod val="75000"/>
          </a:schemeClr>
        </a:soli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MP Incomplete Transmission, MCLR etc.</a:t>
          </a:r>
        </a:p>
      </dsp:txBody>
      <dsp:txXfrm>
        <a:off x="4021051" y="1839864"/>
        <a:ext cx="2620193" cy="629676"/>
      </dsp:txXfrm>
    </dsp:sp>
    <dsp:sp modelId="{22BC101B-6425-46CE-B64A-301FFB1A0F30}">
      <dsp:nvSpPr>
        <dsp:cNvPr id="0" name=""/>
        <dsp:cNvSpPr/>
      </dsp:nvSpPr>
      <dsp:spPr>
        <a:xfrm>
          <a:off x="46739" y="2793021"/>
          <a:ext cx="3040718" cy="2247079"/>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C8665312-2505-4653-ABB2-2C7FF307C86B}">
      <dsp:nvSpPr>
        <dsp:cNvPr id="0" name=""/>
        <dsp:cNvSpPr/>
      </dsp:nvSpPr>
      <dsp:spPr>
        <a:xfrm>
          <a:off x="661353" y="4632664"/>
          <a:ext cx="2620193" cy="629676"/>
        </a:xfrm>
        <a:prstGeom prst="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PSL-framework, Certi.</a:t>
          </a:r>
        </a:p>
      </dsp:txBody>
      <dsp:txXfrm>
        <a:off x="661353" y="4632664"/>
        <a:ext cx="2620193" cy="629676"/>
      </dsp:txXfrm>
    </dsp:sp>
    <dsp:sp modelId="{191D812A-EBF2-4C00-9136-0D2112F74FAD}">
      <dsp:nvSpPr>
        <dsp:cNvPr id="0" name=""/>
        <dsp:cNvSpPr/>
      </dsp:nvSpPr>
      <dsp:spPr>
        <a:xfrm>
          <a:off x="3605027" y="2793021"/>
          <a:ext cx="3040718" cy="2247079"/>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228C2949-50E8-446F-86BF-4F311B55FBD6}">
      <dsp:nvSpPr>
        <dsp:cNvPr id="0" name=""/>
        <dsp:cNvSpPr/>
      </dsp:nvSpPr>
      <dsp:spPr>
        <a:xfrm>
          <a:off x="4219641"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Differential Banks</a:t>
          </a:r>
        </a:p>
      </dsp:txBody>
      <dsp:txXfrm>
        <a:off x="4219641" y="4632664"/>
        <a:ext cx="2620193" cy="62967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015C2-922F-4BDC-8323-CEAA0C405EA2}">
      <dsp:nvSpPr>
        <dsp:cNvPr id="0" name=""/>
        <dsp:cNvSpPr/>
      </dsp:nvSpPr>
      <dsp:spPr>
        <a:xfrm rot="16200000">
          <a:off x="-1564610" y="2760993"/>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1466850">
            <a:lnSpc>
              <a:spcPct val="90000"/>
            </a:lnSpc>
            <a:spcBef>
              <a:spcPct val="0"/>
            </a:spcBef>
            <a:spcAft>
              <a:spcPct val="35000"/>
            </a:spcAft>
            <a:buNone/>
          </a:pPr>
          <a:r>
            <a:rPr lang="en-US" sz="3300" kern="1200" dirty="0">
              <a:latin typeface="Franklin Gothic Medium Cond" panose="020B0606030402020204" pitchFamily="34" charset="0"/>
            </a:rPr>
            <a:t>SCB | Foreign Banks 20/&gt; branches</a:t>
          </a:r>
        </a:p>
      </dsp:txBody>
      <dsp:txXfrm>
        <a:off x="-1564610" y="2760993"/>
        <a:ext cx="4144423" cy="873048"/>
      </dsp:txXfrm>
    </dsp:sp>
    <dsp:sp modelId="{30D7434C-12EE-421A-A016-62C4899C1C4F}">
      <dsp:nvSpPr>
        <dsp:cNvPr id="0" name=""/>
        <dsp:cNvSpPr/>
      </dsp:nvSpPr>
      <dsp:spPr>
        <a:xfrm>
          <a:off x="944126" y="1125306"/>
          <a:ext cx="4348709" cy="414442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769981" rIns="227584"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40% |</a:t>
          </a:r>
          <a:r>
            <a:rPr lang="en-US" sz="2400" kern="1200" dirty="0">
              <a:latin typeface="Franklin Gothic Medium Cond" panose="020B0606030402020204" pitchFamily="34" charset="0"/>
            </a:rPr>
            <a:t> (RRB: </a:t>
          </a:r>
          <a:r>
            <a:rPr lang="en-US" sz="2400" strike="sngStrike" kern="1200" dirty="0">
              <a:latin typeface="Franklin Gothic Medium Cond" panose="020B0606030402020204" pitchFamily="34" charset="0"/>
            </a:rPr>
            <a:t>60%| </a:t>
          </a:r>
          <a:r>
            <a:rPr lang="en-US" sz="2400" kern="1200" dirty="0">
              <a:latin typeface="Franklin Gothic Medium Cond" panose="020B0606030402020204" pitchFamily="34" charset="0"/>
            </a:rPr>
            <a:t>75%)</a:t>
          </a:r>
        </a:p>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Adjusted net bank credit OR</a:t>
          </a:r>
        </a:p>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Off balance sheet exposure</a:t>
          </a:r>
        </a:p>
        <a:p>
          <a:pPr marL="285750" lvl="1" indent="-285750" algn="l" defTabSz="1422400">
            <a:lnSpc>
              <a:spcPct val="90000"/>
            </a:lnSpc>
            <a:spcBef>
              <a:spcPct val="0"/>
            </a:spcBef>
            <a:spcAft>
              <a:spcPct val="15000"/>
            </a:spcAft>
            <a:buChar char="•"/>
          </a:pPr>
          <a:r>
            <a:rPr lang="en-US" sz="3200" kern="1200" dirty="0">
              <a:latin typeface="Franklin Gothic Medium Cond" panose="020B0606030402020204" pitchFamily="34" charset="0"/>
            </a:rPr>
            <a:t>Whichever is high</a:t>
          </a:r>
        </a:p>
      </dsp:txBody>
      <dsp:txXfrm>
        <a:off x="944126" y="1125306"/>
        <a:ext cx="4348709" cy="4144423"/>
      </dsp:txXfrm>
    </dsp:sp>
    <dsp:sp modelId="{39DC820A-8BC6-4546-B5FF-46CE2A56CDEC}">
      <dsp:nvSpPr>
        <dsp:cNvPr id="0" name=""/>
        <dsp:cNvSpPr/>
      </dsp:nvSpPr>
      <dsp:spPr>
        <a:xfrm>
          <a:off x="71077" y="8257"/>
          <a:ext cx="1746097" cy="1675346"/>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6AF9FD48-9497-4D59-BABA-771004381A3D}">
      <dsp:nvSpPr>
        <dsp:cNvPr id="0" name=""/>
        <dsp:cNvSpPr/>
      </dsp:nvSpPr>
      <dsp:spPr>
        <a:xfrm rot="16200000">
          <a:off x="4801514" y="2796369"/>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1466850">
            <a:lnSpc>
              <a:spcPct val="90000"/>
            </a:lnSpc>
            <a:spcBef>
              <a:spcPct val="0"/>
            </a:spcBef>
            <a:spcAft>
              <a:spcPct val="35000"/>
            </a:spcAft>
            <a:buNone/>
          </a:pPr>
          <a:r>
            <a:rPr lang="en-US" sz="3300" kern="1200" dirty="0">
              <a:latin typeface="Franklin Gothic Medium Cond" panose="020B0606030402020204" pitchFamily="34" charset="0"/>
            </a:rPr>
            <a:t>Foreign Banks </a:t>
          </a:r>
          <a:r>
            <a:rPr lang="en-US" sz="3300" kern="1200" dirty="0" err="1">
              <a:latin typeface="Franklin Gothic Medium Cond" panose="020B0606030402020204" pitchFamily="34" charset="0"/>
            </a:rPr>
            <a:t>banks</a:t>
          </a:r>
          <a:r>
            <a:rPr lang="en-US" sz="3300" kern="1200" dirty="0">
              <a:latin typeface="Franklin Gothic Medium Cond" panose="020B0606030402020204" pitchFamily="34" charset="0"/>
            </a:rPr>
            <a:t> &lt;20 branches</a:t>
          </a:r>
        </a:p>
      </dsp:txBody>
      <dsp:txXfrm>
        <a:off x="4801514" y="2796369"/>
        <a:ext cx="4144423" cy="873048"/>
      </dsp:txXfrm>
    </dsp:sp>
    <dsp:sp modelId="{73CB336B-926D-483E-A6A2-EF5649603CA8}">
      <dsp:nvSpPr>
        <dsp:cNvPr id="0" name=""/>
        <dsp:cNvSpPr/>
      </dsp:nvSpPr>
      <dsp:spPr>
        <a:xfrm>
          <a:off x="7310251" y="1160682"/>
          <a:ext cx="4348709" cy="414442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2280" tIns="769981" rIns="462280" bIns="462280" numCol="1" spcCol="1270" anchor="t" anchorCtr="0">
          <a:noAutofit/>
        </a:bodyPr>
        <a:lstStyle/>
        <a:p>
          <a:pPr marL="285750" lvl="1" indent="-285750" algn="l" defTabSz="2266950">
            <a:lnSpc>
              <a:spcPct val="90000"/>
            </a:lnSpc>
            <a:spcBef>
              <a:spcPct val="0"/>
            </a:spcBef>
            <a:spcAft>
              <a:spcPct val="15000"/>
            </a:spcAft>
            <a:buChar char="•"/>
          </a:pPr>
          <a:r>
            <a:rPr lang="en-US" sz="5100" kern="1200" dirty="0">
              <a:latin typeface="Franklin Gothic Medium Cond" panose="020B0606030402020204" pitchFamily="34" charset="0"/>
            </a:rPr>
            <a:t>40% But in phased manner</a:t>
          </a:r>
        </a:p>
      </dsp:txBody>
      <dsp:txXfrm>
        <a:off x="7310251" y="1160682"/>
        <a:ext cx="4348709" cy="4144423"/>
      </dsp:txXfrm>
    </dsp:sp>
    <dsp:sp modelId="{6430249B-5B1E-4528-B661-95CC2072E972}">
      <dsp:nvSpPr>
        <dsp:cNvPr id="0" name=""/>
        <dsp:cNvSpPr/>
      </dsp:nvSpPr>
      <dsp:spPr>
        <a:xfrm>
          <a:off x="6437202" y="8257"/>
          <a:ext cx="1746097" cy="174609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0E600-5C73-4015-9626-EC0FD0BA5AAE}">
      <dsp:nvSpPr>
        <dsp:cNvPr id="0" name=""/>
        <dsp:cNvSpPr/>
      </dsp:nvSpPr>
      <dsp:spPr>
        <a:xfrm rot="16200000">
          <a:off x="-1769359" y="3083275"/>
          <a:ext cx="4586081" cy="896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90880" bIns="0" numCol="1" spcCol="1270" anchor="t" anchorCtr="0">
          <a:noAutofit/>
        </a:bodyPr>
        <a:lstStyle/>
        <a:p>
          <a:pPr marL="0" lvl="0" indent="0" algn="r" defTabSz="1511300">
            <a:lnSpc>
              <a:spcPct val="90000"/>
            </a:lnSpc>
            <a:spcBef>
              <a:spcPct val="0"/>
            </a:spcBef>
            <a:spcAft>
              <a:spcPct val="35000"/>
            </a:spcAft>
            <a:buNone/>
          </a:pPr>
          <a:r>
            <a:rPr lang="en-US" sz="3400" kern="1200" dirty="0">
              <a:latin typeface="Franklin Gothic Medium Cond" panose="020B0606030402020204" pitchFamily="34" charset="0"/>
            </a:rPr>
            <a:t>Mfg. (plant-machine investment)</a:t>
          </a:r>
        </a:p>
      </dsp:txBody>
      <dsp:txXfrm>
        <a:off x="-1769359" y="3083275"/>
        <a:ext cx="4586081" cy="896745"/>
      </dsp:txXfrm>
    </dsp:sp>
    <dsp:sp modelId="{6E6FCBF2-13E2-4559-99A4-EB73D1DE79CC}">
      <dsp:nvSpPr>
        <dsp:cNvPr id="0" name=""/>
        <dsp:cNvSpPr/>
      </dsp:nvSpPr>
      <dsp:spPr>
        <a:xfrm>
          <a:off x="972053" y="1238607"/>
          <a:ext cx="4466742" cy="458608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1160" tIns="790880" rIns="391160" bIns="391160" numCol="1" spcCol="1270" anchor="t" anchorCtr="0">
          <a:noAutofit/>
        </a:bodyPr>
        <a:lstStyle/>
        <a:p>
          <a:pPr marL="285750" lvl="1" indent="-285750" algn="l" defTabSz="1911350">
            <a:lnSpc>
              <a:spcPct val="90000"/>
            </a:lnSpc>
            <a:spcBef>
              <a:spcPct val="0"/>
            </a:spcBef>
            <a:spcAft>
              <a:spcPct val="15000"/>
            </a:spcAft>
            <a:buChar char="•"/>
          </a:pPr>
          <a:r>
            <a:rPr lang="en-US" sz="4300" kern="1200" dirty="0">
              <a:latin typeface="Franklin Gothic Medium Cond" panose="020B0606030402020204" pitchFamily="34" charset="0"/>
            </a:rPr>
            <a:t>Micro: </a:t>
          </a:r>
          <a:r>
            <a:rPr lang="en-US" sz="4300" kern="1200" dirty="0" err="1">
              <a:latin typeface="Franklin Gothic Medium Cond" panose="020B0606030402020204" pitchFamily="34" charset="0"/>
            </a:rPr>
            <a:t>upto</a:t>
          </a:r>
          <a:r>
            <a:rPr lang="en-US" sz="4300" kern="1200" dirty="0">
              <a:latin typeface="Franklin Gothic Medium Cond" panose="020B0606030402020204" pitchFamily="34" charset="0"/>
            </a:rPr>
            <a:t> 25 lakh</a:t>
          </a:r>
        </a:p>
        <a:p>
          <a:pPr marL="285750" lvl="1" indent="-285750" algn="l" defTabSz="1911350">
            <a:lnSpc>
              <a:spcPct val="90000"/>
            </a:lnSpc>
            <a:spcBef>
              <a:spcPct val="0"/>
            </a:spcBef>
            <a:spcAft>
              <a:spcPct val="15000"/>
            </a:spcAft>
            <a:buChar char="•"/>
          </a:pPr>
          <a:r>
            <a:rPr lang="en-US" sz="4300" kern="1200" dirty="0">
              <a:latin typeface="Franklin Gothic Medium Cond" panose="020B0606030402020204" pitchFamily="34" charset="0"/>
            </a:rPr>
            <a:t>Small: &gt;25l-5cr.</a:t>
          </a:r>
        </a:p>
        <a:p>
          <a:pPr marL="285750" lvl="1" indent="-285750" algn="l" defTabSz="1911350">
            <a:lnSpc>
              <a:spcPct val="90000"/>
            </a:lnSpc>
            <a:spcBef>
              <a:spcPct val="0"/>
            </a:spcBef>
            <a:spcAft>
              <a:spcPct val="15000"/>
            </a:spcAft>
            <a:buChar char="•"/>
          </a:pPr>
          <a:r>
            <a:rPr lang="en-US" sz="4300" kern="1200" dirty="0">
              <a:latin typeface="Franklin Gothic Medium Cond" panose="020B0606030402020204" pitchFamily="34" charset="0"/>
            </a:rPr>
            <a:t>Medium:&gt;5-10cr</a:t>
          </a:r>
        </a:p>
      </dsp:txBody>
      <dsp:txXfrm>
        <a:off x="972053" y="1238607"/>
        <a:ext cx="4466742" cy="4586081"/>
      </dsp:txXfrm>
    </dsp:sp>
    <dsp:sp modelId="{0BB3165C-CF5B-4DA2-A840-7368E12CC8D1}">
      <dsp:nvSpPr>
        <dsp:cNvPr id="0" name=""/>
        <dsp:cNvSpPr/>
      </dsp:nvSpPr>
      <dsp:spPr>
        <a:xfrm>
          <a:off x="75308" y="54903"/>
          <a:ext cx="1793490" cy="1793490"/>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ACA015C2-922F-4BDC-8323-CEAA0C405EA2}">
      <dsp:nvSpPr>
        <dsp:cNvPr id="0" name=""/>
        <dsp:cNvSpPr/>
      </dsp:nvSpPr>
      <dsp:spPr>
        <a:xfrm rot="16200000">
          <a:off x="4762231" y="3018279"/>
          <a:ext cx="4586081" cy="896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90880" bIns="0" numCol="1" spcCol="1270" anchor="t" anchorCtr="0">
          <a:noAutofit/>
        </a:bodyPr>
        <a:lstStyle/>
        <a:p>
          <a:pPr marL="0" lvl="0" indent="0" algn="r" defTabSz="1511300">
            <a:lnSpc>
              <a:spcPct val="90000"/>
            </a:lnSpc>
            <a:spcBef>
              <a:spcPct val="0"/>
            </a:spcBef>
            <a:spcAft>
              <a:spcPct val="35000"/>
            </a:spcAft>
            <a:buNone/>
          </a:pPr>
          <a:r>
            <a:rPr lang="en-US" sz="3400" kern="1200" dirty="0">
              <a:latin typeface="Franklin Gothic Medium Cond" panose="020B0606030402020204" pitchFamily="34" charset="0"/>
            </a:rPr>
            <a:t>Service (equipment investment)</a:t>
          </a:r>
        </a:p>
      </dsp:txBody>
      <dsp:txXfrm>
        <a:off x="4762231" y="3018279"/>
        <a:ext cx="4586081" cy="896745"/>
      </dsp:txXfrm>
    </dsp:sp>
    <dsp:sp modelId="{30D7434C-12EE-421A-A016-62C4899C1C4F}">
      <dsp:nvSpPr>
        <dsp:cNvPr id="0" name=""/>
        <dsp:cNvSpPr/>
      </dsp:nvSpPr>
      <dsp:spPr>
        <a:xfrm>
          <a:off x="7503644" y="1173610"/>
          <a:ext cx="4466742" cy="458608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1160" tIns="790880" rIns="391160" bIns="391160" numCol="1" spcCol="1270" anchor="t" anchorCtr="0">
          <a:noAutofit/>
        </a:bodyPr>
        <a:lstStyle/>
        <a:p>
          <a:pPr marL="285750" lvl="1" indent="-285750" algn="l" defTabSz="1911350">
            <a:lnSpc>
              <a:spcPct val="90000"/>
            </a:lnSpc>
            <a:spcBef>
              <a:spcPct val="0"/>
            </a:spcBef>
            <a:spcAft>
              <a:spcPct val="15000"/>
            </a:spcAft>
            <a:buChar char="•"/>
          </a:pPr>
          <a:r>
            <a:rPr lang="en-US" sz="4300" kern="1200" dirty="0">
              <a:latin typeface="Franklin Gothic Medium Cond" panose="020B0606030402020204" pitchFamily="34" charset="0"/>
            </a:rPr>
            <a:t>Micro: </a:t>
          </a:r>
          <a:r>
            <a:rPr lang="en-US" sz="4300" kern="1200" dirty="0" err="1">
              <a:latin typeface="Franklin Gothic Medium Cond" panose="020B0606030402020204" pitchFamily="34" charset="0"/>
            </a:rPr>
            <a:t>upto</a:t>
          </a:r>
          <a:r>
            <a:rPr lang="en-US" sz="4300" kern="1200" dirty="0">
              <a:latin typeface="Franklin Gothic Medium Cond" panose="020B0606030402020204" pitchFamily="34" charset="0"/>
            </a:rPr>
            <a:t> 10 lakh</a:t>
          </a:r>
        </a:p>
        <a:p>
          <a:pPr marL="285750" lvl="1" indent="-285750" algn="l" defTabSz="1911350">
            <a:lnSpc>
              <a:spcPct val="90000"/>
            </a:lnSpc>
            <a:spcBef>
              <a:spcPct val="0"/>
            </a:spcBef>
            <a:spcAft>
              <a:spcPct val="15000"/>
            </a:spcAft>
            <a:buChar char="•"/>
          </a:pPr>
          <a:r>
            <a:rPr lang="en-US" sz="4300" kern="1200" dirty="0">
              <a:latin typeface="Franklin Gothic Medium Cond" panose="020B0606030402020204" pitchFamily="34" charset="0"/>
            </a:rPr>
            <a:t>Small: &gt;10l-2cr.</a:t>
          </a:r>
        </a:p>
        <a:p>
          <a:pPr marL="285750" lvl="1" indent="-285750" algn="l" defTabSz="1911350">
            <a:lnSpc>
              <a:spcPct val="90000"/>
            </a:lnSpc>
            <a:spcBef>
              <a:spcPct val="0"/>
            </a:spcBef>
            <a:spcAft>
              <a:spcPct val="15000"/>
            </a:spcAft>
            <a:buChar char="•"/>
          </a:pPr>
          <a:r>
            <a:rPr lang="en-US" sz="4300" kern="1200" dirty="0">
              <a:latin typeface="Franklin Gothic Medium Cond" panose="020B0606030402020204" pitchFamily="34" charset="0"/>
            </a:rPr>
            <a:t>Medium:&gt;2-5cr</a:t>
          </a:r>
        </a:p>
      </dsp:txBody>
      <dsp:txXfrm>
        <a:off x="7503644" y="1173610"/>
        <a:ext cx="4466742" cy="4586081"/>
      </dsp:txXfrm>
    </dsp:sp>
    <dsp:sp modelId="{39DC820A-8BC6-4546-B5FF-46CE2A56CDEC}">
      <dsp:nvSpPr>
        <dsp:cNvPr id="0" name=""/>
        <dsp:cNvSpPr/>
      </dsp:nvSpPr>
      <dsp:spPr>
        <a:xfrm>
          <a:off x="6606899" y="54903"/>
          <a:ext cx="1793490" cy="1663498"/>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9BEAD-9F7B-4E03-ADB4-70C245219284}">
      <dsp:nvSpPr>
        <dsp:cNvPr id="0" name=""/>
        <dsp:cNvSpPr/>
      </dsp:nvSpPr>
      <dsp:spPr>
        <a:xfrm>
          <a:off x="0" y="0"/>
          <a:ext cx="10515600" cy="166779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err="1">
              <a:latin typeface="Franklin Gothic Medium Cond" panose="020B0606030402020204" pitchFamily="34" charset="0"/>
            </a:rPr>
            <a:t>Agri</a:t>
          </a:r>
          <a:endParaRPr lang="en-US" sz="2300" kern="1200" dirty="0">
            <a:latin typeface="Franklin Gothic Medium Cond" panose="020B0606030402020204" pitchFamily="34" charset="0"/>
          </a:endParaRPr>
        </a:p>
        <a:p>
          <a:pPr marL="171450" lvl="1" indent="-171450" algn="l" defTabSz="800100">
            <a:lnSpc>
              <a:spcPct val="90000"/>
            </a:lnSpc>
            <a:spcBef>
              <a:spcPct val="0"/>
            </a:spcBef>
            <a:spcAft>
              <a:spcPct val="15000"/>
            </a:spcAft>
            <a:buChar char="•"/>
          </a:pPr>
          <a:r>
            <a:rPr lang="en-US" sz="1800" kern="1200" dirty="0">
              <a:latin typeface="Franklin Gothic Medium Cond" panose="020B0606030402020204" pitchFamily="34" charset="0"/>
            </a:rPr>
            <a:t>Apart from farmers/KCC</a:t>
          </a:r>
        </a:p>
        <a:p>
          <a:pPr marL="171450" lvl="1" indent="-171450" algn="l" defTabSz="800100">
            <a:lnSpc>
              <a:spcPct val="90000"/>
            </a:lnSpc>
            <a:spcBef>
              <a:spcPct val="0"/>
            </a:spcBef>
            <a:spcAft>
              <a:spcPct val="15000"/>
            </a:spcAft>
            <a:buChar char="•"/>
          </a:pPr>
          <a:r>
            <a:rPr lang="en-US" sz="1800" kern="1200" dirty="0">
              <a:latin typeface="Franklin Gothic Medium Cond" panose="020B0606030402020204" pitchFamily="34" charset="0"/>
            </a:rPr>
            <a:t>Soil conservation, watershed</a:t>
          </a:r>
        </a:p>
        <a:p>
          <a:pPr marL="171450" lvl="1" indent="-171450" algn="l" defTabSz="800100">
            <a:lnSpc>
              <a:spcPct val="90000"/>
            </a:lnSpc>
            <a:spcBef>
              <a:spcPct val="0"/>
            </a:spcBef>
            <a:spcAft>
              <a:spcPct val="15000"/>
            </a:spcAft>
            <a:buChar char="•"/>
          </a:pPr>
          <a:r>
            <a:rPr lang="en-US" sz="1800" kern="1200" dirty="0" err="1">
              <a:latin typeface="Franklin Gothic Medium Cond" panose="020B0606030402020204" pitchFamily="34" charset="0"/>
            </a:rPr>
            <a:t>Vermi</a:t>
          </a:r>
          <a:r>
            <a:rPr lang="en-US" sz="1800" kern="1200" dirty="0">
              <a:latin typeface="Franklin Gothic Medium Cond" panose="020B0606030402020204" pitchFamily="34" charset="0"/>
            </a:rPr>
            <a:t> compost, </a:t>
          </a:r>
          <a:r>
            <a:rPr lang="en-US" sz="1800" kern="1200" dirty="0" err="1">
              <a:latin typeface="Franklin Gothic Medium Cond" panose="020B0606030402020204" pitchFamily="34" charset="0"/>
            </a:rPr>
            <a:t>bioferti</a:t>
          </a:r>
          <a:r>
            <a:rPr lang="en-US" sz="1800" kern="1200" dirty="0">
              <a:latin typeface="Franklin Gothic Medium Cond" panose="020B0606030402020204" pitchFamily="34" charset="0"/>
            </a:rPr>
            <a:t>/</a:t>
          </a:r>
          <a:r>
            <a:rPr lang="en-US" sz="1800" kern="1200" dirty="0" err="1">
              <a:latin typeface="Franklin Gothic Medium Cond" panose="020B0606030402020204" pitchFamily="34" charset="0"/>
            </a:rPr>
            <a:t>pesti</a:t>
          </a:r>
          <a:r>
            <a:rPr lang="en-US" sz="1800" kern="1200" dirty="0">
              <a:latin typeface="Franklin Gothic Medium Cond" panose="020B0606030402020204" pitchFamily="34" charset="0"/>
            </a:rPr>
            <a:t>; seed production (but max Rs.100 cr)</a:t>
          </a:r>
        </a:p>
        <a:p>
          <a:pPr marL="171450" lvl="1" indent="-171450" algn="l" defTabSz="800100">
            <a:lnSpc>
              <a:spcPct val="90000"/>
            </a:lnSpc>
            <a:spcBef>
              <a:spcPct val="0"/>
            </a:spcBef>
            <a:spcAft>
              <a:spcPct val="15000"/>
            </a:spcAft>
            <a:buChar char="•"/>
          </a:pPr>
          <a:r>
            <a:rPr lang="en-US" sz="1800" kern="1200" dirty="0">
              <a:latin typeface="Franklin Gothic Medium Cond" panose="020B0606030402020204" pitchFamily="34" charset="0"/>
            </a:rPr>
            <a:t>Cooperative societies, food processing, PACS, MFI, RIDF (NABAD)</a:t>
          </a:r>
        </a:p>
      </dsp:txBody>
      <dsp:txXfrm>
        <a:off x="2269899" y="0"/>
        <a:ext cx="8245700" cy="1667790"/>
      </dsp:txXfrm>
    </dsp:sp>
    <dsp:sp modelId="{9C2AEC29-F5D9-47D7-A65A-EDC6EC254E5B}">
      <dsp:nvSpPr>
        <dsp:cNvPr id="0" name=""/>
        <dsp:cNvSpPr/>
      </dsp:nvSpPr>
      <dsp:spPr>
        <a:xfrm>
          <a:off x="166779" y="166779"/>
          <a:ext cx="2103120" cy="1334232"/>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BF73DB-1C51-494D-9830-0595F875C47A}">
      <dsp:nvSpPr>
        <dsp:cNvPr id="0" name=""/>
        <dsp:cNvSpPr/>
      </dsp:nvSpPr>
      <dsp:spPr>
        <a:xfrm>
          <a:off x="0" y="1834570"/>
          <a:ext cx="10515600" cy="166779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Franklin Gothic Medium Cond" panose="020B0606030402020204" pitchFamily="34" charset="0"/>
            </a:rPr>
            <a:t>Housing</a:t>
          </a:r>
        </a:p>
        <a:p>
          <a:pPr marL="171450" lvl="1" indent="-171450" algn="l" defTabSz="800100">
            <a:lnSpc>
              <a:spcPct val="90000"/>
            </a:lnSpc>
            <a:spcBef>
              <a:spcPct val="0"/>
            </a:spcBef>
            <a:spcAft>
              <a:spcPct val="15000"/>
            </a:spcAft>
            <a:buChar char="•"/>
          </a:pPr>
          <a:r>
            <a:rPr lang="en-US" sz="1800" kern="1200" dirty="0">
              <a:latin typeface="Franklin Gothic Medium Cond" panose="020B0606030402020204" pitchFamily="34" charset="0"/>
            </a:rPr>
            <a:t>Rs. 28 lakh out of Rs. 35 lakh home In Metro (10Lakh/&gt;)</a:t>
          </a:r>
        </a:p>
        <a:p>
          <a:pPr marL="171450" lvl="1" indent="-171450" algn="l" defTabSz="800100">
            <a:lnSpc>
              <a:spcPct val="90000"/>
            </a:lnSpc>
            <a:spcBef>
              <a:spcPct val="0"/>
            </a:spcBef>
            <a:spcAft>
              <a:spcPct val="15000"/>
            </a:spcAft>
            <a:buChar char="•"/>
          </a:pPr>
          <a:r>
            <a:rPr lang="en-US" sz="1800" kern="1200" dirty="0">
              <a:latin typeface="Franklin Gothic Medium Cond" panose="020B0606030402020204" pitchFamily="34" charset="0"/>
            </a:rPr>
            <a:t>Rs.20 lakh  out of Rs.25 lakh home in  other areas</a:t>
          </a:r>
        </a:p>
        <a:p>
          <a:pPr marL="171450" lvl="1" indent="-171450" algn="l" defTabSz="800100">
            <a:lnSpc>
              <a:spcPct val="90000"/>
            </a:lnSpc>
            <a:spcBef>
              <a:spcPct val="0"/>
            </a:spcBef>
            <a:spcAft>
              <a:spcPct val="15000"/>
            </a:spcAft>
            <a:buChar char="•"/>
          </a:pPr>
          <a:r>
            <a:rPr lang="en-US" sz="1800" kern="1200" dirty="0">
              <a:latin typeface="Franklin Gothic Medium Cond" panose="020B0606030402020204" pitchFamily="34" charset="0"/>
            </a:rPr>
            <a:t>Home repairs, slum rehab etc. eligible with similar caveats</a:t>
          </a:r>
        </a:p>
      </dsp:txBody>
      <dsp:txXfrm>
        <a:off x="2269899" y="1834570"/>
        <a:ext cx="8245700" cy="1667790"/>
      </dsp:txXfrm>
    </dsp:sp>
    <dsp:sp modelId="{F42118A7-16B7-4392-8638-7E4D2286FEDC}">
      <dsp:nvSpPr>
        <dsp:cNvPr id="0" name=""/>
        <dsp:cNvSpPr/>
      </dsp:nvSpPr>
      <dsp:spPr>
        <a:xfrm>
          <a:off x="166779" y="2001349"/>
          <a:ext cx="2103120" cy="1334232"/>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000677-4F10-4AFC-AEB0-4F0ED0421376}">
      <dsp:nvSpPr>
        <dsp:cNvPr id="0" name=""/>
        <dsp:cNvSpPr/>
      </dsp:nvSpPr>
      <dsp:spPr>
        <a:xfrm>
          <a:off x="0" y="3669140"/>
          <a:ext cx="10515600" cy="166779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Franklin Gothic Medium Cond" panose="020B0606030402020204" pitchFamily="34" charset="0"/>
            </a:rPr>
            <a:t>Export credit</a:t>
          </a:r>
        </a:p>
        <a:p>
          <a:pPr marL="171450" lvl="1" indent="-171450" algn="l" defTabSz="800100">
            <a:lnSpc>
              <a:spcPct val="90000"/>
            </a:lnSpc>
            <a:spcBef>
              <a:spcPct val="0"/>
            </a:spcBef>
            <a:spcAft>
              <a:spcPct val="15000"/>
            </a:spcAft>
            <a:buChar char="•"/>
          </a:pPr>
          <a:r>
            <a:rPr lang="en-US" sz="1800" kern="1200" dirty="0">
              <a:latin typeface="Franklin Gothic Medium Cond" panose="020B0606030402020204" pitchFamily="34" charset="0"/>
            </a:rPr>
            <a:t>100 cr. Turnover</a:t>
          </a:r>
        </a:p>
        <a:p>
          <a:pPr marL="171450" lvl="1" indent="-171450" algn="l" defTabSz="800100">
            <a:lnSpc>
              <a:spcPct val="90000"/>
            </a:lnSpc>
            <a:spcBef>
              <a:spcPct val="0"/>
            </a:spcBef>
            <a:spcAft>
              <a:spcPct val="15000"/>
            </a:spcAft>
            <a:buChar char="•"/>
          </a:pPr>
          <a:r>
            <a:rPr lang="en-US" sz="1800" kern="1200" dirty="0">
              <a:latin typeface="Franklin Gothic Medium Cond" panose="020B0606030402020204" pitchFamily="34" charset="0"/>
            </a:rPr>
            <a:t>Max. 2% for SCB and FB(20/&gt;Branches)</a:t>
          </a:r>
        </a:p>
      </dsp:txBody>
      <dsp:txXfrm>
        <a:off x="2269899" y="3669140"/>
        <a:ext cx="8245700" cy="1667790"/>
      </dsp:txXfrm>
    </dsp:sp>
    <dsp:sp modelId="{77F5F959-257C-47F9-888F-A5C710F60CB8}">
      <dsp:nvSpPr>
        <dsp:cNvPr id="0" name=""/>
        <dsp:cNvSpPr/>
      </dsp:nvSpPr>
      <dsp:spPr>
        <a:xfrm>
          <a:off x="166779" y="3835919"/>
          <a:ext cx="2103120" cy="1334232"/>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7C156-7900-4FFF-9D96-0406AB556EE9}">
      <dsp:nvSpPr>
        <dsp:cNvPr id="0" name=""/>
        <dsp:cNvSpPr/>
      </dsp:nvSpPr>
      <dsp:spPr>
        <a:xfrm>
          <a:off x="0" y="0"/>
          <a:ext cx="10515600" cy="166779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Franklin Gothic Medium Cond" panose="020B0606030402020204" pitchFamily="34" charset="0"/>
            </a:rPr>
            <a:t>Education Loans</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Upto Rs.10 lakh</a:t>
          </a:r>
        </a:p>
      </dsp:txBody>
      <dsp:txXfrm>
        <a:off x="2269899" y="0"/>
        <a:ext cx="8245700" cy="1667790"/>
      </dsp:txXfrm>
    </dsp:sp>
    <dsp:sp modelId="{7232FB5B-CE43-46F3-AF7C-93CC8D65DC57}">
      <dsp:nvSpPr>
        <dsp:cNvPr id="0" name=""/>
        <dsp:cNvSpPr/>
      </dsp:nvSpPr>
      <dsp:spPr>
        <a:xfrm>
          <a:off x="304796" y="166779"/>
          <a:ext cx="1827085" cy="1334232"/>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95F10B-9470-4DB8-AF84-7F9EC6F039F3}">
      <dsp:nvSpPr>
        <dsp:cNvPr id="0" name=""/>
        <dsp:cNvSpPr/>
      </dsp:nvSpPr>
      <dsp:spPr>
        <a:xfrm>
          <a:off x="0" y="1834570"/>
          <a:ext cx="10515600" cy="166779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Franklin Gothic Medium Cond" panose="020B0606030402020204" pitchFamily="34" charset="0"/>
            </a:rPr>
            <a:t>** Social Infrastructure (in T2 to T4 centers)</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schools, health care facilities, </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drinking water facilities and sanitation facilities</a:t>
          </a:r>
        </a:p>
      </dsp:txBody>
      <dsp:txXfrm>
        <a:off x="2269899" y="1834570"/>
        <a:ext cx="8245700" cy="1667790"/>
      </dsp:txXfrm>
    </dsp:sp>
    <dsp:sp modelId="{8E5EA7F6-0A38-4605-A5E5-BC7928BEC30E}">
      <dsp:nvSpPr>
        <dsp:cNvPr id="0" name=""/>
        <dsp:cNvSpPr/>
      </dsp:nvSpPr>
      <dsp:spPr>
        <a:xfrm>
          <a:off x="427891" y="2001349"/>
          <a:ext cx="1580894" cy="1334232"/>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183A93-306D-4605-9188-1578FF83C84F}">
      <dsp:nvSpPr>
        <dsp:cNvPr id="0" name=""/>
        <dsp:cNvSpPr/>
      </dsp:nvSpPr>
      <dsp:spPr>
        <a:xfrm>
          <a:off x="0" y="3669140"/>
          <a:ext cx="10515600" cy="166779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latin typeface="Franklin Gothic Medium Cond" panose="020B0606030402020204" pitchFamily="34" charset="0"/>
            </a:rPr>
            <a:t>**Renewable Energy</a:t>
          </a:r>
        </a:p>
        <a:p>
          <a:pPr marL="228600" lvl="1" indent="-228600" algn="l" defTabSz="977900">
            <a:lnSpc>
              <a:spcPct val="90000"/>
            </a:lnSpc>
            <a:spcBef>
              <a:spcPct val="0"/>
            </a:spcBef>
            <a:spcAft>
              <a:spcPct val="15000"/>
            </a:spcAft>
            <a:buChar char="•"/>
          </a:pPr>
          <a:r>
            <a:rPr lang="en-US" sz="2200" kern="1200" dirty="0" err="1">
              <a:latin typeface="Franklin Gothic Medium Cond" panose="020B0606030402020204" pitchFamily="34" charset="0"/>
            </a:rPr>
            <a:t>upto</a:t>
          </a:r>
          <a:r>
            <a:rPr lang="en-US" sz="2200" kern="1200" dirty="0">
              <a:latin typeface="Franklin Gothic Medium Cond" panose="020B0606030402020204" pitchFamily="34" charset="0"/>
            </a:rPr>
            <a:t> ₹ 15 crore to solar/biomass generators, wind mills, micro-hydel plants; non-conventional energy for street lights, remote village </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upto Rs. 10 lakh for individual household</a:t>
          </a:r>
        </a:p>
      </dsp:txBody>
      <dsp:txXfrm>
        <a:off x="2269899" y="3669140"/>
        <a:ext cx="8245700" cy="1667790"/>
      </dsp:txXfrm>
    </dsp:sp>
    <dsp:sp modelId="{3C96DA2B-DD5F-4561-9A92-91A9782B1783}">
      <dsp:nvSpPr>
        <dsp:cNvPr id="0" name=""/>
        <dsp:cNvSpPr/>
      </dsp:nvSpPr>
      <dsp:spPr>
        <a:xfrm>
          <a:off x="166779" y="3835919"/>
          <a:ext cx="2103120" cy="1334232"/>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AB2CE-13E6-4FC8-9E17-09478758BDDC}">
      <dsp:nvSpPr>
        <dsp:cNvPr id="0" name=""/>
        <dsp:cNvSpPr/>
      </dsp:nvSpPr>
      <dsp:spPr>
        <a:xfrm>
          <a:off x="57" y="37096"/>
          <a:ext cx="5481272" cy="1324800"/>
        </a:xfrm>
        <a:prstGeom prst="rect">
          <a:avLst/>
        </a:prstGeom>
        <a:solidFill>
          <a:schemeClr val="accent3">
            <a:alpha val="9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n-US" sz="4600" kern="1200">
              <a:latin typeface="Franklin Gothic Medium Cond" panose="020B0606030402020204" pitchFamily="34" charset="0"/>
            </a:rPr>
            <a:t>Four types</a:t>
          </a:r>
        </a:p>
      </dsp:txBody>
      <dsp:txXfrm>
        <a:off x="57" y="37096"/>
        <a:ext cx="5481272" cy="1324800"/>
      </dsp:txXfrm>
    </dsp:sp>
    <dsp:sp modelId="{32A7BCB5-3CC2-484E-B50D-3143AA372E4F}">
      <dsp:nvSpPr>
        <dsp:cNvPr id="0" name=""/>
        <dsp:cNvSpPr/>
      </dsp:nvSpPr>
      <dsp:spPr>
        <a:xfrm>
          <a:off x="57" y="1361896"/>
          <a:ext cx="5481272" cy="391436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lang="en-US" sz="4600" kern="1200">
              <a:latin typeface="Franklin Gothic Medium Cond" panose="020B0606030402020204" pitchFamily="34" charset="0"/>
            </a:rPr>
            <a:t>PSL-Agri</a:t>
          </a:r>
        </a:p>
        <a:p>
          <a:pPr marL="285750" lvl="1" indent="-285750" algn="l" defTabSz="2044700">
            <a:lnSpc>
              <a:spcPct val="90000"/>
            </a:lnSpc>
            <a:spcBef>
              <a:spcPct val="0"/>
            </a:spcBef>
            <a:spcAft>
              <a:spcPct val="15000"/>
            </a:spcAft>
            <a:buChar char="•"/>
          </a:pPr>
          <a:r>
            <a:rPr lang="en-US" sz="4600" kern="1200">
              <a:latin typeface="Franklin Gothic Medium Cond" panose="020B0606030402020204" pitchFamily="34" charset="0"/>
            </a:rPr>
            <a:t>PSL-S/M Farmer</a:t>
          </a:r>
        </a:p>
        <a:p>
          <a:pPr marL="285750" lvl="1" indent="-285750" algn="l" defTabSz="2044700">
            <a:lnSpc>
              <a:spcPct val="90000"/>
            </a:lnSpc>
            <a:spcBef>
              <a:spcPct val="0"/>
            </a:spcBef>
            <a:spcAft>
              <a:spcPct val="15000"/>
            </a:spcAft>
            <a:buChar char="•"/>
          </a:pPr>
          <a:r>
            <a:rPr lang="en-US" sz="4600" kern="1200">
              <a:latin typeface="Franklin Gothic Medium Cond" panose="020B0606030402020204" pitchFamily="34" charset="0"/>
            </a:rPr>
            <a:t>PSL-Micro enterprises</a:t>
          </a:r>
        </a:p>
        <a:p>
          <a:pPr marL="285750" lvl="1" indent="-285750" algn="l" defTabSz="2044700">
            <a:lnSpc>
              <a:spcPct val="90000"/>
            </a:lnSpc>
            <a:spcBef>
              <a:spcPct val="0"/>
            </a:spcBef>
            <a:spcAft>
              <a:spcPct val="15000"/>
            </a:spcAft>
            <a:buChar char="•"/>
          </a:pPr>
          <a:r>
            <a:rPr lang="en-US" sz="4600" kern="1200">
              <a:latin typeface="Franklin Gothic Medium Cond" panose="020B0606030402020204" pitchFamily="34" charset="0"/>
            </a:rPr>
            <a:t>PSL-Overall</a:t>
          </a:r>
        </a:p>
      </dsp:txBody>
      <dsp:txXfrm>
        <a:off x="57" y="1361896"/>
        <a:ext cx="5481272" cy="3914369"/>
      </dsp:txXfrm>
    </dsp:sp>
    <dsp:sp modelId="{04DA9CE1-00D8-45ED-B8C2-E28353A9FC98}">
      <dsp:nvSpPr>
        <dsp:cNvPr id="0" name=""/>
        <dsp:cNvSpPr/>
      </dsp:nvSpPr>
      <dsp:spPr>
        <a:xfrm>
          <a:off x="6248708" y="37096"/>
          <a:ext cx="5481272" cy="1324800"/>
        </a:xfrm>
        <a:prstGeom prst="rect">
          <a:avLst/>
        </a:prstGeom>
        <a:solidFill>
          <a:schemeClr val="accent3">
            <a:alpha val="90000"/>
            <a:hueOff val="0"/>
            <a:satOff val="0"/>
            <a:lumOff val="0"/>
            <a:alphaOff val="-4000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n-US" sz="4600" kern="1200">
              <a:latin typeface="Franklin Gothic Medium Cond" panose="020B0606030402020204" pitchFamily="34" charset="0"/>
            </a:rPr>
            <a:t>Four Players: </a:t>
          </a:r>
        </a:p>
      </dsp:txBody>
      <dsp:txXfrm>
        <a:off x="6248708" y="37096"/>
        <a:ext cx="5481272" cy="1324800"/>
      </dsp:txXfrm>
    </dsp:sp>
    <dsp:sp modelId="{782A0799-FA12-42E7-9697-3E5C18E6B6B7}">
      <dsp:nvSpPr>
        <dsp:cNvPr id="0" name=""/>
        <dsp:cNvSpPr/>
      </dsp:nvSpPr>
      <dsp:spPr>
        <a:xfrm>
          <a:off x="6248708" y="1361896"/>
          <a:ext cx="5481272" cy="391436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5364" tIns="245364" rIns="327152" bIns="368046" numCol="1" spcCol="1270" anchor="t" anchorCtr="0">
          <a:noAutofit/>
        </a:bodyPr>
        <a:lstStyle/>
        <a:p>
          <a:pPr marL="285750" lvl="1" indent="-285750" algn="l" defTabSz="2044700">
            <a:lnSpc>
              <a:spcPct val="90000"/>
            </a:lnSpc>
            <a:spcBef>
              <a:spcPct val="0"/>
            </a:spcBef>
            <a:spcAft>
              <a:spcPct val="15000"/>
            </a:spcAft>
            <a:buChar char="•"/>
          </a:pPr>
          <a:r>
            <a:rPr lang="en-US" sz="4600" kern="1200" dirty="0">
              <a:latin typeface="Franklin Gothic Medium Cond" panose="020B0606030402020204" pitchFamily="34" charset="0"/>
            </a:rPr>
            <a:t>SCB</a:t>
          </a:r>
        </a:p>
        <a:p>
          <a:pPr marL="285750" lvl="1" indent="-285750" algn="l" defTabSz="2044700">
            <a:lnSpc>
              <a:spcPct val="90000"/>
            </a:lnSpc>
            <a:spcBef>
              <a:spcPct val="0"/>
            </a:spcBef>
            <a:spcAft>
              <a:spcPct val="15000"/>
            </a:spcAft>
            <a:buChar char="•"/>
          </a:pPr>
          <a:r>
            <a:rPr lang="en-US" sz="4600" kern="1200" dirty="0">
              <a:latin typeface="Franklin Gothic Medium Cond" panose="020B0606030402020204" pitchFamily="34" charset="0"/>
            </a:rPr>
            <a:t>RRB</a:t>
          </a:r>
        </a:p>
        <a:p>
          <a:pPr marL="285750" lvl="1" indent="-285750" algn="l" defTabSz="2044700">
            <a:lnSpc>
              <a:spcPct val="90000"/>
            </a:lnSpc>
            <a:spcBef>
              <a:spcPct val="0"/>
            </a:spcBef>
            <a:spcAft>
              <a:spcPct val="15000"/>
            </a:spcAft>
            <a:buChar char="•"/>
          </a:pPr>
          <a:r>
            <a:rPr lang="en-US" sz="4600" kern="1200" dirty="0">
              <a:latin typeface="Franklin Gothic Medium Cond" panose="020B0606030402020204" pitchFamily="34" charset="0"/>
            </a:rPr>
            <a:t>Local Area Banks</a:t>
          </a:r>
        </a:p>
        <a:p>
          <a:pPr marL="285750" lvl="1" indent="-285750" algn="l" defTabSz="2044700">
            <a:lnSpc>
              <a:spcPct val="90000"/>
            </a:lnSpc>
            <a:spcBef>
              <a:spcPct val="0"/>
            </a:spcBef>
            <a:spcAft>
              <a:spcPct val="15000"/>
            </a:spcAft>
            <a:buChar char="•"/>
          </a:pPr>
          <a:r>
            <a:rPr lang="en-US" sz="4600" kern="1200" dirty="0">
              <a:latin typeface="Franklin Gothic Medium Cond" panose="020B0606030402020204" pitchFamily="34" charset="0"/>
            </a:rPr>
            <a:t>Small Finance Banks</a:t>
          </a:r>
        </a:p>
      </dsp:txBody>
      <dsp:txXfrm>
        <a:off x="6248708" y="1361896"/>
        <a:ext cx="5481272" cy="391436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6151B-ED65-44DE-9EAD-F452D2AA6011}">
      <dsp:nvSpPr>
        <dsp:cNvPr id="0" name=""/>
        <dsp:cNvSpPr/>
      </dsp:nvSpPr>
      <dsp:spPr>
        <a:xfrm>
          <a:off x="245329" y="222"/>
          <a:ext cx="3188132" cy="2247079"/>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72A226ED-55D1-4139-B930-DE63EE4A0EF4}">
      <dsp:nvSpPr>
        <dsp:cNvPr id="0" name=""/>
        <dsp:cNvSpPr/>
      </dsp:nvSpPr>
      <dsp:spPr>
        <a:xfrm>
          <a:off x="933649" y="18398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NPA, TBS, BASEL, 4R, </a:t>
          </a:r>
          <a:r>
            <a:rPr lang="en-US" sz="2100" kern="1200" dirty="0" err="1">
              <a:solidFill>
                <a:sysClr val="window" lastClr="FFFFFF"/>
              </a:solidFill>
              <a:latin typeface="Franklin Gothic Medium Cond" panose="020B0606030402020204" pitchFamily="34" charset="0"/>
              <a:ea typeface="+mn-ea"/>
              <a:cs typeface="+mn-cs"/>
            </a:rPr>
            <a:t>Indradhanush</a:t>
          </a:r>
          <a:r>
            <a:rPr lang="en-US" sz="2100" kern="1200" dirty="0">
              <a:solidFill>
                <a:sysClr val="window" lastClr="FFFFFF"/>
              </a:solidFill>
              <a:latin typeface="Franklin Gothic Medium Cond" panose="020B0606030402020204" pitchFamily="34" charset="0"/>
              <a:ea typeface="+mn-ea"/>
              <a:cs typeface="+mn-cs"/>
            </a:rPr>
            <a:t>, BBB</a:t>
          </a:r>
        </a:p>
      </dsp:txBody>
      <dsp:txXfrm>
        <a:off x="933649" y="1839864"/>
        <a:ext cx="2620193" cy="629676"/>
      </dsp:txXfrm>
    </dsp:sp>
    <dsp:sp modelId="{42C58EE7-7261-4ED0-A066-EE0548EF6FC0}">
      <dsp:nvSpPr>
        <dsp:cNvPr id="0" name=""/>
        <dsp:cNvSpPr/>
      </dsp:nvSpPr>
      <dsp:spPr>
        <a:xfrm>
          <a:off x="3877324" y="28221"/>
          <a:ext cx="2098947" cy="2247079"/>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24F6DF74-99C3-4EBC-A624-6581D7D8848D}">
      <dsp:nvSpPr>
        <dsp:cNvPr id="0" name=""/>
        <dsp:cNvSpPr/>
      </dsp:nvSpPr>
      <dsp:spPr>
        <a:xfrm>
          <a:off x="4021051" y="1839864"/>
          <a:ext cx="2620193" cy="629676"/>
        </a:xfrm>
        <a:prstGeom prst="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MP Incomplete Transmission, MCLR etc.</a:t>
          </a:r>
        </a:p>
      </dsp:txBody>
      <dsp:txXfrm>
        <a:off x="4021051" y="1839864"/>
        <a:ext cx="2620193" cy="629676"/>
      </dsp:txXfrm>
    </dsp:sp>
    <dsp:sp modelId="{22BC101B-6425-46CE-B64A-301FFB1A0F30}">
      <dsp:nvSpPr>
        <dsp:cNvPr id="0" name=""/>
        <dsp:cNvSpPr/>
      </dsp:nvSpPr>
      <dsp:spPr>
        <a:xfrm>
          <a:off x="46739" y="2793021"/>
          <a:ext cx="3040718" cy="2247079"/>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C8665312-2505-4653-ABB2-2C7FF307C86B}">
      <dsp:nvSpPr>
        <dsp:cNvPr id="0" name=""/>
        <dsp:cNvSpPr/>
      </dsp:nvSpPr>
      <dsp:spPr>
        <a:xfrm>
          <a:off x="661353"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PSL-framework, Certi.</a:t>
          </a:r>
        </a:p>
      </dsp:txBody>
      <dsp:txXfrm>
        <a:off x="661353" y="4632664"/>
        <a:ext cx="2620193" cy="629676"/>
      </dsp:txXfrm>
    </dsp:sp>
    <dsp:sp modelId="{191D812A-EBF2-4C00-9136-0D2112F74FAD}">
      <dsp:nvSpPr>
        <dsp:cNvPr id="0" name=""/>
        <dsp:cNvSpPr/>
      </dsp:nvSpPr>
      <dsp:spPr>
        <a:xfrm>
          <a:off x="3605027" y="2793021"/>
          <a:ext cx="3040718" cy="2247079"/>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228C2949-50E8-446F-86BF-4F311B55FBD6}">
      <dsp:nvSpPr>
        <dsp:cNvPr id="0" name=""/>
        <dsp:cNvSpPr/>
      </dsp:nvSpPr>
      <dsp:spPr>
        <a:xfrm>
          <a:off x="4219641"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Differential Banks</a:t>
          </a:r>
        </a:p>
      </dsp:txBody>
      <dsp:txXfrm>
        <a:off x="4219641" y="4632664"/>
        <a:ext cx="2620193" cy="6296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9D1734-8372-443A-8FBC-8AADC7A4416F}">
      <dsp:nvSpPr>
        <dsp:cNvPr id="0" name=""/>
        <dsp:cNvSpPr/>
      </dsp:nvSpPr>
      <dsp:spPr>
        <a:xfrm rot="10800000">
          <a:off x="757896" y="17575"/>
          <a:ext cx="3552682" cy="152867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4104"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Franklin Gothic Medium Cond" panose="020B0606030402020204" pitchFamily="34" charset="0"/>
            </a:rPr>
            <a:t>Govt: 70kCr </a:t>
          </a:r>
          <a:r>
            <a:rPr lang="en-US" sz="2000" kern="1200" dirty="0">
              <a:latin typeface="Franklin Gothic Medium Cond" panose="020B0606030402020204" pitchFamily="34" charset="0"/>
            </a:rPr>
            <a:t>(IndraDhanush)</a:t>
          </a:r>
        </a:p>
      </dsp:txBody>
      <dsp:txXfrm rot="10800000">
        <a:off x="1140065" y="17575"/>
        <a:ext cx="3170513" cy="1528675"/>
      </dsp:txXfrm>
    </dsp:sp>
    <dsp:sp modelId="{8FDB3F85-6E97-4E64-A001-B4A4C5C4C4B8}">
      <dsp:nvSpPr>
        <dsp:cNvPr id="0" name=""/>
        <dsp:cNvSpPr/>
      </dsp:nvSpPr>
      <dsp:spPr>
        <a:xfrm>
          <a:off x="252632" y="17575"/>
          <a:ext cx="1528675" cy="1528675"/>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35BE7F-737C-48E9-8BC5-F68274DB7A05}">
      <dsp:nvSpPr>
        <dsp:cNvPr id="0" name=""/>
        <dsp:cNvSpPr/>
      </dsp:nvSpPr>
      <dsp:spPr>
        <a:xfrm rot="10800000">
          <a:off x="1146506" y="2002572"/>
          <a:ext cx="3034535" cy="1528675"/>
        </a:xfrm>
        <a:prstGeom prst="homePlate">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4104"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Franklin Gothic Medium Cond" panose="020B0606030402020204" pitchFamily="34" charset="0"/>
            </a:rPr>
            <a:t>+ Capital Market __?</a:t>
          </a:r>
        </a:p>
      </dsp:txBody>
      <dsp:txXfrm rot="10800000">
        <a:off x="1528675" y="2002572"/>
        <a:ext cx="2652366" cy="1528675"/>
      </dsp:txXfrm>
    </dsp:sp>
    <dsp:sp modelId="{C6C37AFC-2C97-44E5-B820-88480CCC2E1F}">
      <dsp:nvSpPr>
        <dsp:cNvPr id="0" name=""/>
        <dsp:cNvSpPr/>
      </dsp:nvSpPr>
      <dsp:spPr>
        <a:xfrm>
          <a:off x="382168" y="2002572"/>
          <a:ext cx="1528675" cy="152867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36C3F-D56B-4312-A7AD-4441E553504B}">
      <dsp:nvSpPr>
        <dsp:cNvPr id="0" name=""/>
        <dsp:cNvSpPr/>
      </dsp:nvSpPr>
      <dsp:spPr>
        <a:xfrm>
          <a:off x="1071" y="325892"/>
          <a:ext cx="7337330" cy="19099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l" defTabSz="1422400">
            <a:lnSpc>
              <a:spcPct val="90000"/>
            </a:lnSpc>
            <a:spcBef>
              <a:spcPct val="0"/>
            </a:spcBef>
            <a:spcAft>
              <a:spcPct val="35000"/>
            </a:spcAft>
            <a:buNone/>
          </a:pPr>
          <a:r>
            <a:rPr lang="en-US" sz="3200" kern="1200" dirty="0"/>
            <a:t>Debt (Creditors)</a:t>
          </a:r>
        </a:p>
        <a:p>
          <a:pPr marL="228600" lvl="1" indent="-228600" algn="l" defTabSz="1066800">
            <a:lnSpc>
              <a:spcPct val="90000"/>
            </a:lnSpc>
            <a:spcBef>
              <a:spcPct val="0"/>
            </a:spcBef>
            <a:spcAft>
              <a:spcPct val="15000"/>
            </a:spcAft>
            <a:buChar char="•"/>
          </a:pPr>
          <a:r>
            <a:rPr lang="en-US" sz="2400" kern="1200" dirty="0"/>
            <a:t>Bonds/Debentures/Loan</a:t>
          </a:r>
        </a:p>
        <a:p>
          <a:pPr marL="228600" lvl="1" indent="-228600" algn="l" defTabSz="1066800">
            <a:lnSpc>
              <a:spcPct val="90000"/>
            </a:lnSpc>
            <a:spcBef>
              <a:spcPct val="0"/>
            </a:spcBef>
            <a:spcAft>
              <a:spcPct val="15000"/>
            </a:spcAft>
            <a:buChar char="•"/>
          </a:pPr>
          <a:r>
            <a:rPr lang="en-US" sz="2400" kern="1200" dirty="0"/>
            <a:t>Must pay interest, principal irrespective of profit / loss</a:t>
          </a:r>
        </a:p>
        <a:p>
          <a:pPr marL="228600" lvl="1" indent="-228600" algn="l" defTabSz="1066800">
            <a:lnSpc>
              <a:spcPct val="90000"/>
            </a:lnSpc>
            <a:spcBef>
              <a:spcPct val="0"/>
            </a:spcBef>
            <a:spcAft>
              <a:spcPct val="15000"/>
            </a:spcAft>
            <a:buChar char="•"/>
          </a:pPr>
          <a:r>
            <a:rPr lang="en-US" sz="2400" kern="1200" dirty="0"/>
            <a:t>First claim during liquidation</a:t>
          </a:r>
        </a:p>
      </dsp:txBody>
      <dsp:txXfrm>
        <a:off x="1071" y="325892"/>
        <a:ext cx="7337330" cy="1909947"/>
      </dsp:txXfrm>
    </dsp:sp>
    <dsp:sp modelId="{41182341-F5B8-4BD0-87A8-794992ACFDDB}">
      <dsp:nvSpPr>
        <dsp:cNvPr id="0" name=""/>
        <dsp:cNvSpPr/>
      </dsp:nvSpPr>
      <dsp:spPr>
        <a:xfrm>
          <a:off x="3115851" y="2390927"/>
          <a:ext cx="1107769" cy="1107769"/>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262686" y="2814538"/>
        <a:ext cx="814099" cy="260547"/>
      </dsp:txXfrm>
    </dsp:sp>
    <dsp:sp modelId="{8EFCEF14-3E32-4CA5-BCDC-DFF99901E62F}">
      <dsp:nvSpPr>
        <dsp:cNvPr id="0" name=""/>
        <dsp:cNvSpPr/>
      </dsp:nvSpPr>
      <dsp:spPr>
        <a:xfrm>
          <a:off x="1071" y="3653785"/>
          <a:ext cx="7337330" cy="190994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l" defTabSz="1422400">
            <a:lnSpc>
              <a:spcPct val="90000"/>
            </a:lnSpc>
            <a:spcBef>
              <a:spcPct val="0"/>
            </a:spcBef>
            <a:spcAft>
              <a:spcPct val="35000"/>
            </a:spcAft>
            <a:buNone/>
          </a:pPr>
          <a:r>
            <a:rPr lang="en-US" sz="3200" kern="1200" dirty="0"/>
            <a:t>Equity (Owners/ Proprietors)</a:t>
          </a:r>
        </a:p>
        <a:p>
          <a:pPr marL="228600" lvl="1" indent="-228600" algn="l" defTabSz="1066800">
            <a:lnSpc>
              <a:spcPct val="90000"/>
            </a:lnSpc>
            <a:spcBef>
              <a:spcPct val="0"/>
            </a:spcBef>
            <a:spcAft>
              <a:spcPct val="15000"/>
            </a:spcAft>
            <a:buChar char="•"/>
          </a:pPr>
          <a:r>
            <a:rPr lang="en-US" sz="2400" kern="1200" dirty="0"/>
            <a:t>Partnership, IPO-Shares, VCF, Angel Investor</a:t>
          </a:r>
        </a:p>
        <a:p>
          <a:pPr marL="228600" lvl="1" indent="-228600" algn="l" defTabSz="1066800">
            <a:lnSpc>
              <a:spcPct val="90000"/>
            </a:lnSpc>
            <a:spcBef>
              <a:spcPct val="0"/>
            </a:spcBef>
            <a:spcAft>
              <a:spcPct val="15000"/>
            </a:spcAft>
            <a:buChar char="•"/>
          </a:pPr>
          <a:r>
            <a:rPr lang="en-US" sz="2400" kern="1200" dirty="0"/>
            <a:t>Dividend if profit</a:t>
          </a:r>
        </a:p>
        <a:p>
          <a:pPr marL="228600" lvl="1" indent="-228600" algn="l" defTabSz="1066800">
            <a:lnSpc>
              <a:spcPct val="90000"/>
            </a:lnSpc>
            <a:spcBef>
              <a:spcPct val="0"/>
            </a:spcBef>
            <a:spcAft>
              <a:spcPct val="15000"/>
            </a:spcAft>
            <a:buChar char="•"/>
          </a:pPr>
          <a:r>
            <a:rPr lang="en-US" sz="2400" kern="1200" dirty="0"/>
            <a:t>Last claim during liquidation</a:t>
          </a:r>
        </a:p>
      </dsp:txBody>
      <dsp:txXfrm>
        <a:off x="1071" y="3653785"/>
        <a:ext cx="7337330" cy="1909947"/>
      </dsp:txXfrm>
    </dsp:sp>
    <dsp:sp modelId="{5D01192C-B3FC-4ED7-A559-1D423F422656}">
      <dsp:nvSpPr>
        <dsp:cNvPr id="0" name=""/>
        <dsp:cNvSpPr/>
      </dsp:nvSpPr>
      <dsp:spPr>
        <a:xfrm>
          <a:off x="7624894" y="2589562"/>
          <a:ext cx="607363" cy="71050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624894" y="2731662"/>
        <a:ext cx="425154" cy="426300"/>
      </dsp:txXfrm>
    </dsp:sp>
    <dsp:sp modelId="{0E4FD7BB-4646-4D6A-B32B-94674C6F6A95}">
      <dsp:nvSpPr>
        <dsp:cNvPr id="0" name=""/>
        <dsp:cNvSpPr/>
      </dsp:nvSpPr>
      <dsp:spPr>
        <a:xfrm>
          <a:off x="8484370" y="2205930"/>
          <a:ext cx="3070164" cy="147776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Addl. Capital 1.8 lakh cr.</a:t>
          </a:r>
        </a:p>
      </dsp:txBody>
      <dsp:txXfrm>
        <a:off x="8933985" y="2422344"/>
        <a:ext cx="2170934" cy="10449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F8BAE-FCD1-43E9-B0B7-645FD3174B79}">
      <dsp:nvSpPr>
        <dsp:cNvPr id="0" name=""/>
        <dsp:cNvSpPr/>
      </dsp:nvSpPr>
      <dsp:spPr>
        <a:xfrm>
          <a:off x="0" y="274017"/>
          <a:ext cx="3665636" cy="2199382"/>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strike="noStrike" kern="1200" dirty="0"/>
            <a:t>NPA: 4R4D</a:t>
          </a:r>
        </a:p>
      </dsp:txBody>
      <dsp:txXfrm>
        <a:off x="0" y="274017"/>
        <a:ext cx="3665636" cy="2199382"/>
      </dsp:txXfrm>
    </dsp:sp>
    <dsp:sp modelId="{74251CCC-C35C-4CE3-9576-114C8CA14399}">
      <dsp:nvSpPr>
        <dsp:cNvPr id="0" name=""/>
        <dsp:cNvSpPr/>
      </dsp:nvSpPr>
      <dsp:spPr>
        <a:xfrm>
          <a:off x="4032200" y="274017"/>
          <a:ext cx="3665636" cy="2199382"/>
        </a:xfrm>
        <a:prstGeom prst="rect">
          <a:avLst/>
        </a:prstGeom>
        <a:solidFill>
          <a:schemeClr val="accent1">
            <a:shade val="80000"/>
            <a:hueOff val="158419"/>
            <a:satOff val="-11243"/>
            <a:lumOff val="73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strike="noStrike" kern="1200" dirty="0"/>
            <a:t>BIC</a:t>
          </a:r>
        </a:p>
      </dsp:txBody>
      <dsp:txXfrm>
        <a:off x="4032200" y="274017"/>
        <a:ext cx="3665636" cy="2199382"/>
      </dsp:txXfrm>
    </dsp:sp>
    <dsp:sp modelId="{C0DB93D8-0DA2-4F02-8088-CA895A7A8FD0}">
      <dsp:nvSpPr>
        <dsp:cNvPr id="0" name=""/>
        <dsp:cNvSpPr/>
      </dsp:nvSpPr>
      <dsp:spPr>
        <a:xfrm>
          <a:off x="8064401" y="274017"/>
          <a:ext cx="3665636" cy="2199382"/>
        </a:xfrm>
        <a:prstGeom prst="rect">
          <a:avLst/>
        </a:prstGeom>
        <a:solidFill>
          <a:schemeClr val="accent1">
            <a:shade val="80000"/>
            <a:hueOff val="316839"/>
            <a:satOff val="-22486"/>
            <a:lumOff val="147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strike="noStrike" kern="1200" dirty="0"/>
            <a:t>Bifurcation of CMD Post</a:t>
          </a:r>
        </a:p>
      </dsp:txBody>
      <dsp:txXfrm>
        <a:off x="8064401" y="274017"/>
        <a:ext cx="3665636" cy="2199382"/>
      </dsp:txXfrm>
    </dsp:sp>
    <dsp:sp modelId="{6AE19A6E-7032-4410-8DB1-6A43854A0759}">
      <dsp:nvSpPr>
        <dsp:cNvPr id="0" name=""/>
        <dsp:cNvSpPr/>
      </dsp:nvSpPr>
      <dsp:spPr>
        <a:xfrm>
          <a:off x="0" y="2839963"/>
          <a:ext cx="3665636" cy="2199382"/>
        </a:xfrm>
        <a:prstGeom prst="rect">
          <a:avLst/>
        </a:prstGeom>
        <a:solidFill>
          <a:schemeClr val="accent1">
            <a:shade val="80000"/>
            <a:hueOff val="475258"/>
            <a:satOff val="-33729"/>
            <a:lumOff val="221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strike="noStrike" kern="1200" dirty="0"/>
            <a:t>BBB</a:t>
          </a:r>
        </a:p>
      </dsp:txBody>
      <dsp:txXfrm>
        <a:off x="0" y="2839963"/>
        <a:ext cx="3665636" cy="2199382"/>
      </dsp:txXfrm>
    </dsp:sp>
    <dsp:sp modelId="{C236A06A-B072-4A40-86D4-552584F348DA}">
      <dsp:nvSpPr>
        <dsp:cNvPr id="0" name=""/>
        <dsp:cNvSpPr/>
      </dsp:nvSpPr>
      <dsp:spPr>
        <a:xfrm>
          <a:off x="4032200" y="2839963"/>
          <a:ext cx="3665636" cy="2199382"/>
        </a:xfrm>
        <a:prstGeom prst="rect">
          <a:avLst/>
        </a:prstGeom>
        <a:solidFill>
          <a:schemeClr val="accent1">
            <a:shade val="80000"/>
            <a:hueOff val="633678"/>
            <a:satOff val="-44972"/>
            <a:lumOff val="295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strike="noStrike" kern="1200" dirty="0"/>
            <a:t>Bank consolidation</a:t>
          </a:r>
        </a:p>
      </dsp:txBody>
      <dsp:txXfrm>
        <a:off x="4032200" y="2839963"/>
        <a:ext cx="3665636" cy="2199382"/>
      </dsp:txXfrm>
    </dsp:sp>
    <dsp:sp modelId="{22C6523C-B881-4A9B-BE07-151D35A5C8CC}">
      <dsp:nvSpPr>
        <dsp:cNvPr id="0" name=""/>
        <dsp:cNvSpPr/>
      </dsp:nvSpPr>
      <dsp:spPr>
        <a:xfrm>
          <a:off x="8064401" y="2839963"/>
          <a:ext cx="3665636" cy="2199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strike="noStrike" kern="1200" dirty="0"/>
            <a:t>Misc.</a:t>
          </a:r>
        </a:p>
      </dsp:txBody>
      <dsp:txXfrm>
        <a:off x="8064401" y="2839963"/>
        <a:ext cx="3665636" cy="21993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6151B-ED65-44DE-9EAD-F452D2AA6011}">
      <dsp:nvSpPr>
        <dsp:cNvPr id="0" name=""/>
        <dsp:cNvSpPr/>
      </dsp:nvSpPr>
      <dsp:spPr>
        <a:xfrm>
          <a:off x="245329" y="222"/>
          <a:ext cx="3188132" cy="2247079"/>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72A226ED-55D1-4139-B930-DE63EE4A0EF4}">
      <dsp:nvSpPr>
        <dsp:cNvPr id="0" name=""/>
        <dsp:cNvSpPr/>
      </dsp:nvSpPr>
      <dsp:spPr>
        <a:xfrm>
          <a:off x="933649" y="18398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NPA, TBS, BASEL, 4R, </a:t>
          </a:r>
          <a:r>
            <a:rPr lang="en-US" sz="2100" kern="1200" dirty="0" err="1">
              <a:solidFill>
                <a:sysClr val="window" lastClr="FFFFFF"/>
              </a:solidFill>
              <a:latin typeface="Franklin Gothic Medium Cond" panose="020B0606030402020204" pitchFamily="34" charset="0"/>
              <a:ea typeface="+mn-ea"/>
              <a:cs typeface="+mn-cs"/>
            </a:rPr>
            <a:t>Indradhanush</a:t>
          </a:r>
          <a:r>
            <a:rPr lang="en-US" sz="2100" kern="1200" dirty="0">
              <a:solidFill>
                <a:sysClr val="window" lastClr="FFFFFF"/>
              </a:solidFill>
              <a:latin typeface="Franklin Gothic Medium Cond" panose="020B0606030402020204" pitchFamily="34" charset="0"/>
              <a:ea typeface="+mn-ea"/>
              <a:cs typeface="+mn-cs"/>
            </a:rPr>
            <a:t>, BBB</a:t>
          </a:r>
        </a:p>
      </dsp:txBody>
      <dsp:txXfrm>
        <a:off x="933649" y="1839864"/>
        <a:ext cx="2620193" cy="629676"/>
      </dsp:txXfrm>
    </dsp:sp>
    <dsp:sp modelId="{42C58EE7-7261-4ED0-A066-EE0548EF6FC0}">
      <dsp:nvSpPr>
        <dsp:cNvPr id="0" name=""/>
        <dsp:cNvSpPr/>
      </dsp:nvSpPr>
      <dsp:spPr>
        <a:xfrm>
          <a:off x="3877324" y="28221"/>
          <a:ext cx="2098947" cy="2247079"/>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24F6DF74-99C3-4EBC-A624-6581D7D8848D}">
      <dsp:nvSpPr>
        <dsp:cNvPr id="0" name=""/>
        <dsp:cNvSpPr/>
      </dsp:nvSpPr>
      <dsp:spPr>
        <a:xfrm>
          <a:off x="4021051" y="1839864"/>
          <a:ext cx="2620193" cy="629676"/>
        </a:xfrm>
        <a:prstGeom prst="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MP Incomplete Transmission, MCLR etc.</a:t>
          </a:r>
        </a:p>
      </dsp:txBody>
      <dsp:txXfrm>
        <a:off x="4021051" y="1839864"/>
        <a:ext cx="2620193" cy="629676"/>
      </dsp:txXfrm>
    </dsp:sp>
    <dsp:sp modelId="{22BC101B-6425-46CE-B64A-301FFB1A0F30}">
      <dsp:nvSpPr>
        <dsp:cNvPr id="0" name=""/>
        <dsp:cNvSpPr/>
      </dsp:nvSpPr>
      <dsp:spPr>
        <a:xfrm>
          <a:off x="46739" y="2793021"/>
          <a:ext cx="3040718" cy="2247079"/>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C8665312-2505-4653-ABB2-2C7FF307C86B}">
      <dsp:nvSpPr>
        <dsp:cNvPr id="0" name=""/>
        <dsp:cNvSpPr/>
      </dsp:nvSpPr>
      <dsp:spPr>
        <a:xfrm>
          <a:off x="661353"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PSL-framework, Certi.</a:t>
          </a:r>
        </a:p>
      </dsp:txBody>
      <dsp:txXfrm>
        <a:off x="661353" y="4632664"/>
        <a:ext cx="2620193" cy="629676"/>
      </dsp:txXfrm>
    </dsp:sp>
    <dsp:sp modelId="{191D812A-EBF2-4C00-9136-0D2112F74FAD}">
      <dsp:nvSpPr>
        <dsp:cNvPr id="0" name=""/>
        <dsp:cNvSpPr/>
      </dsp:nvSpPr>
      <dsp:spPr>
        <a:xfrm>
          <a:off x="3605027" y="2793021"/>
          <a:ext cx="3040718" cy="2247079"/>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228C2949-50E8-446F-86BF-4F311B55FBD6}">
      <dsp:nvSpPr>
        <dsp:cNvPr id="0" name=""/>
        <dsp:cNvSpPr/>
      </dsp:nvSpPr>
      <dsp:spPr>
        <a:xfrm>
          <a:off x="4219641"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5000"/>
            </a:spcAft>
            <a:buNone/>
          </a:pPr>
          <a:r>
            <a:rPr lang="en-US" sz="2100" kern="1200" dirty="0">
              <a:solidFill>
                <a:sysClr val="window" lastClr="FFFFFF"/>
              </a:solidFill>
              <a:latin typeface="Franklin Gothic Medium Cond" panose="020B0606030402020204" pitchFamily="34" charset="0"/>
              <a:ea typeface="+mn-ea"/>
              <a:cs typeface="+mn-cs"/>
            </a:rPr>
            <a:t>Differential Banks</a:t>
          </a:r>
        </a:p>
      </dsp:txBody>
      <dsp:txXfrm>
        <a:off x="4219641" y="4632664"/>
        <a:ext cx="2620193" cy="6296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886575" cy="25053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solidFill>
                <a:sysClr val="window" lastClr="FFFFFF"/>
              </a:solidFill>
              <a:latin typeface="Franklin Gothic Medium Cond" panose="020B0606030402020204" pitchFamily="34" charset="0"/>
              <a:ea typeface="+mn-ea"/>
              <a:cs typeface="+mn-cs"/>
            </a:rPr>
            <a:t>Price Stability (control both inflation &amp; deflation)</a:t>
          </a:r>
        </a:p>
        <a:p>
          <a:pPr marL="285750" lvl="1" indent="-285750" algn="l" defTabSz="1422400">
            <a:lnSpc>
              <a:spcPct val="90000"/>
            </a:lnSpc>
            <a:spcBef>
              <a:spcPct val="0"/>
            </a:spcBef>
            <a:spcAft>
              <a:spcPct val="15000"/>
            </a:spcAft>
            <a:buNone/>
          </a:pPr>
          <a:r>
            <a:rPr lang="en-US" sz="3200" kern="1200" dirty="0">
              <a:solidFill>
                <a:sysClr val="window" lastClr="FFFFFF"/>
              </a:solidFill>
              <a:latin typeface="Franklin Gothic Medium Cond" panose="020B0606030402020204" pitchFamily="34" charset="0"/>
              <a:ea typeface="+mn-ea"/>
              <a:cs typeface="+mn-cs"/>
            </a:rPr>
            <a:t>CPI (Combined) 2-6% range</a:t>
          </a:r>
        </a:p>
      </dsp:txBody>
      <dsp:txXfrm>
        <a:off x="1627852" y="0"/>
        <a:ext cx="5258722" cy="2505370"/>
      </dsp:txXfrm>
    </dsp:sp>
    <dsp:sp modelId="{1788DC5B-7106-4C6E-91A9-17F5C999B125}">
      <dsp:nvSpPr>
        <dsp:cNvPr id="0" name=""/>
        <dsp:cNvSpPr/>
      </dsp:nvSpPr>
      <dsp:spPr>
        <a:xfrm>
          <a:off x="250537" y="635672"/>
          <a:ext cx="1377315" cy="1234025"/>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EFA173-A83B-431A-ABBA-6450EE3408E7}">
      <dsp:nvSpPr>
        <dsp:cNvPr id="0" name=""/>
        <dsp:cNvSpPr/>
      </dsp:nvSpPr>
      <dsp:spPr>
        <a:xfrm>
          <a:off x="0" y="2755907"/>
          <a:ext cx="6886575" cy="25053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solidFill>
                <a:sysClr val="window" lastClr="FFFFFF"/>
              </a:solidFill>
              <a:latin typeface="Franklin Gothic Medium Cond" panose="020B0606030402020204" pitchFamily="34" charset="0"/>
              <a:ea typeface="+mn-ea"/>
              <a:cs typeface="+mn-cs"/>
            </a:rPr>
            <a:t>Growth</a:t>
          </a:r>
        </a:p>
        <a:p>
          <a:pPr marL="285750" lvl="1" indent="-285750" algn="l" defTabSz="1422400">
            <a:lnSpc>
              <a:spcPct val="90000"/>
            </a:lnSpc>
            <a:spcBef>
              <a:spcPct val="0"/>
            </a:spcBef>
            <a:spcAft>
              <a:spcPct val="15000"/>
            </a:spcAft>
            <a:buNone/>
          </a:pPr>
          <a:r>
            <a:rPr lang="en-US" sz="3200" kern="1200" dirty="0" err="1">
              <a:solidFill>
                <a:sysClr val="window" lastClr="FFFFFF"/>
              </a:solidFill>
              <a:latin typeface="Franklin Gothic Medium Cond" panose="020B0606030402020204" pitchFamily="34" charset="0"/>
              <a:ea typeface="+mn-ea"/>
              <a:cs typeface="+mn-cs"/>
            </a:rPr>
            <a:t>Agri</a:t>
          </a:r>
          <a:r>
            <a:rPr lang="en-US" sz="3200" kern="1200" dirty="0">
              <a:solidFill>
                <a:sysClr val="window" lastClr="FFFFFF"/>
              </a:solidFill>
              <a:latin typeface="Franklin Gothic Medium Cond" panose="020B0606030402020204" pitchFamily="34" charset="0"/>
              <a:ea typeface="+mn-ea"/>
              <a:cs typeface="+mn-cs"/>
            </a:rPr>
            <a:t>-</a:t>
          </a:r>
          <a:r>
            <a:rPr lang="en-US" sz="3200" kern="1200" dirty="0" err="1">
              <a:solidFill>
                <a:sysClr val="window" lastClr="FFFFFF"/>
              </a:solidFill>
              <a:latin typeface="Franklin Gothic Medium Cond" panose="020B0606030402020204" pitchFamily="34" charset="0"/>
              <a:ea typeface="+mn-ea"/>
              <a:cs typeface="+mn-cs"/>
            </a:rPr>
            <a:t>Mfg</a:t>
          </a:r>
          <a:r>
            <a:rPr lang="en-US" sz="3200" kern="1200" dirty="0">
              <a:solidFill>
                <a:sysClr val="window" lastClr="FFFFFF"/>
              </a:solidFill>
              <a:latin typeface="Franklin Gothic Medium Cond" panose="020B0606030402020204" pitchFamily="34" charset="0"/>
              <a:ea typeface="+mn-ea"/>
              <a:cs typeface="+mn-cs"/>
            </a:rPr>
            <a:t>-services, start-ups; Export, </a:t>
          </a:r>
          <a:r>
            <a:rPr lang="en-US" sz="3200" kern="1200" dirty="0" err="1">
              <a:solidFill>
                <a:sysClr val="window" lastClr="FFFFFF"/>
              </a:solidFill>
              <a:latin typeface="Franklin Gothic Medium Cond" panose="020B0606030402020204" pitchFamily="34" charset="0"/>
              <a:ea typeface="+mn-ea"/>
              <a:cs typeface="+mn-cs"/>
            </a:rPr>
            <a:t>Infra,..Inclusive</a:t>
          </a:r>
          <a:r>
            <a:rPr lang="en-US" sz="3200" kern="1200" dirty="0">
              <a:solidFill>
                <a:sysClr val="window" lastClr="FFFFFF"/>
              </a:solidFill>
              <a:latin typeface="Franklin Gothic Medium Cond" panose="020B0606030402020204" pitchFamily="34" charset="0"/>
              <a:ea typeface="+mn-ea"/>
              <a:cs typeface="+mn-cs"/>
            </a:rPr>
            <a:t> growth: PSL</a:t>
          </a:r>
        </a:p>
      </dsp:txBody>
      <dsp:txXfrm>
        <a:off x="1627852" y="2755907"/>
        <a:ext cx="5258722" cy="2505370"/>
      </dsp:txXfrm>
    </dsp:sp>
    <dsp:sp modelId="{55FBA92E-695A-4E78-8A27-91CDB986D796}">
      <dsp:nvSpPr>
        <dsp:cNvPr id="0" name=""/>
        <dsp:cNvSpPr/>
      </dsp:nvSpPr>
      <dsp:spPr>
        <a:xfrm>
          <a:off x="250537" y="3155193"/>
          <a:ext cx="1377315" cy="170679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886575" cy="25053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Reserve Ratios (CRR, SLR)</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OMO: Open market operations</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Rates: Bank, MSF, LAF [Repo, RR]</a:t>
          </a:r>
        </a:p>
      </dsp:txBody>
      <dsp:txXfrm>
        <a:off x="1627852" y="0"/>
        <a:ext cx="5258722" cy="2505370"/>
      </dsp:txXfrm>
    </dsp:sp>
    <dsp:sp modelId="{1788DC5B-7106-4C6E-91A9-17F5C999B125}">
      <dsp:nvSpPr>
        <dsp:cNvPr id="0" name=""/>
        <dsp:cNvSpPr/>
      </dsp:nvSpPr>
      <dsp:spPr>
        <a:xfrm>
          <a:off x="250537" y="431775"/>
          <a:ext cx="1377315" cy="1641819"/>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2755907"/>
          <a:ext cx="6886575" cy="25053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Margin / LTV </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Consumer Credit control / EMI</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Credit Rationing  /PSL</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Moral Suasion</a:t>
          </a:r>
        </a:p>
        <a:p>
          <a:pPr marL="228600" lvl="1" indent="-228600" algn="l" defTabSz="1022350">
            <a:lnSpc>
              <a:spcPct val="90000"/>
            </a:lnSpc>
            <a:spcBef>
              <a:spcPct val="0"/>
            </a:spcBef>
            <a:spcAft>
              <a:spcPct val="15000"/>
            </a:spcAft>
            <a:buNone/>
          </a:pPr>
          <a:r>
            <a:rPr lang="en-US" sz="2300" kern="1200" dirty="0">
              <a:solidFill>
                <a:sysClr val="window" lastClr="FFFFFF"/>
              </a:solidFill>
              <a:latin typeface="Franklin Gothic Medium Cond" panose="020B0606030402020204" pitchFamily="34" charset="0"/>
              <a:ea typeface="+mn-ea"/>
              <a:cs typeface="+mn-cs"/>
            </a:rPr>
            <a:t>Direct Action</a:t>
          </a:r>
        </a:p>
      </dsp:txBody>
      <dsp:txXfrm>
        <a:off x="1627852" y="2755907"/>
        <a:ext cx="5258722" cy="2505370"/>
      </dsp:txXfrm>
    </dsp:sp>
    <dsp:sp modelId="{0699BE69-639C-4ECE-B3BF-B56477592864}">
      <dsp:nvSpPr>
        <dsp:cNvPr id="0" name=""/>
        <dsp:cNvSpPr/>
      </dsp:nvSpPr>
      <dsp:spPr>
        <a:xfrm>
          <a:off x="250537" y="3006444"/>
          <a:ext cx="1377315" cy="2004296"/>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F7822C-C29A-41E4-ABDA-5B253521DA71}" type="datetimeFigureOut">
              <a:rPr lang="en-US" smtClean="0"/>
              <a:t>28-Apr-16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FC59BE-62E0-43E5-85F4-4611B21BBA86}" type="slidenum">
              <a:rPr lang="en-US" smtClean="0"/>
              <a:t>‹#›</a:t>
            </a:fld>
            <a:endParaRPr lang="en-US"/>
          </a:p>
        </p:txBody>
      </p:sp>
    </p:spTree>
    <p:extLst>
      <p:ext uri="{BB962C8B-B14F-4D97-AF65-F5344CB8AC3E}">
        <p14:creationId xmlns:p14="http://schemas.microsoft.com/office/powerpoint/2010/main" val="1226460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financialexpress.com/tag/rbi/"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rbi.org.in/Scripts/NotificationUser.aspx?Id=9688&amp;Mode=0"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rbi.org.in/Scripts/NotificationUser.aspx?Id=9688&amp;Mode=0"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EBE27-5E4C-40F2-BA93-E670CD044EFF}" type="slidenum">
              <a:rPr lang="en-US" smtClean="0"/>
              <a:t>3</a:t>
            </a:fld>
            <a:endParaRPr lang="en-US"/>
          </a:p>
        </p:txBody>
      </p:sp>
    </p:spTree>
    <p:extLst>
      <p:ext uri="{BB962C8B-B14F-4D97-AF65-F5344CB8AC3E}">
        <p14:creationId xmlns:p14="http://schemas.microsoft.com/office/powerpoint/2010/main" val="1463906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1april 2016</a:t>
            </a:r>
          </a:p>
        </p:txBody>
      </p:sp>
      <p:sp>
        <p:nvSpPr>
          <p:cNvPr id="4" name="Slide Number Placeholder 3"/>
          <p:cNvSpPr>
            <a:spLocks noGrp="1"/>
          </p:cNvSpPr>
          <p:nvPr>
            <p:ph type="sldNum" sz="quarter" idx="10"/>
          </p:nvPr>
        </p:nvSpPr>
        <p:spPr/>
        <p:txBody>
          <a:bodyPr/>
          <a:lstStyle/>
          <a:p>
            <a:fld id="{4EFC59BE-62E0-43E5-85F4-4611B21BBA86}" type="slidenum">
              <a:rPr lang="en-US" smtClean="0"/>
              <a:t>46</a:t>
            </a:fld>
            <a:endParaRPr lang="en-US"/>
          </a:p>
        </p:txBody>
      </p:sp>
    </p:spTree>
    <p:extLst>
      <p:ext uri="{BB962C8B-B14F-4D97-AF65-F5344CB8AC3E}">
        <p14:creationId xmlns:p14="http://schemas.microsoft.com/office/powerpoint/2010/main" val="2254816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t>Incomplete transmission of the monetary policy: Banks not </a:t>
            </a:r>
            <a:r>
              <a:rPr lang="en-US" dirty="0">
                <a:latin typeface="Arial Black" panose="020B0A04020102020204" pitchFamily="34" charset="0"/>
              </a:rPr>
              <a:t>▼ </a:t>
            </a:r>
            <a:r>
              <a:rPr lang="en-US" dirty="0"/>
              <a:t>loan Rates as fast as RBI </a:t>
            </a:r>
            <a:r>
              <a:rPr lang="en-US" dirty="0">
                <a:latin typeface="Arial Black" panose="020B0A04020102020204" pitchFamily="34" charset="0"/>
              </a:rPr>
              <a:t>▼ </a:t>
            </a:r>
            <a:r>
              <a:rPr lang="en-US" dirty="0"/>
              <a:t>Repo.</a:t>
            </a:r>
          </a:p>
          <a:p>
            <a:pPr fontAlgn="ctr"/>
            <a:r>
              <a:rPr lang="en-US" dirty="0"/>
              <a:t>Due to Twin Balance sheet problem</a:t>
            </a:r>
          </a:p>
          <a:p>
            <a:pPr lvl="1" fontAlgn="ctr"/>
            <a:r>
              <a:rPr lang="en-US" dirty="0"/>
              <a:t>Banks unwilling to Lend (NPA, CRAR)</a:t>
            </a:r>
          </a:p>
          <a:p>
            <a:pPr lvl="1" fontAlgn="ctr"/>
            <a:r>
              <a:rPr lang="en-US" dirty="0"/>
              <a:t>Corporates’ expansion plans delayed</a:t>
            </a:r>
          </a:p>
          <a:p>
            <a:pPr fontAlgn="ctr"/>
            <a:r>
              <a:rPr lang="en-US" dirty="0"/>
              <a:t>ECB norms relaxed; attractive to borrow from Bond market</a:t>
            </a:r>
          </a:p>
          <a:p>
            <a:pPr fontAlgn="ctr"/>
            <a:r>
              <a:rPr lang="en-US" dirty="0"/>
              <a:t>OMC borrowing </a:t>
            </a:r>
            <a:r>
              <a:rPr lang="en-US" dirty="0">
                <a:latin typeface="Arial Black" panose="020B0A04020102020204" pitchFamily="34" charset="0"/>
              </a:rPr>
              <a:t>▼ </a:t>
            </a:r>
            <a:r>
              <a:rPr lang="en-US" dirty="0"/>
              <a:t>after petro-diesel deregulation</a:t>
            </a:r>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59</a:t>
            </a:fld>
            <a:endParaRPr lang="en-US"/>
          </a:p>
        </p:txBody>
      </p:sp>
    </p:spTree>
    <p:extLst>
      <p:ext uri="{BB962C8B-B14F-4D97-AF65-F5344CB8AC3E}">
        <p14:creationId xmlns:p14="http://schemas.microsoft.com/office/powerpoint/2010/main" val="154686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pt.6.26</a:t>
            </a:r>
          </a:p>
        </p:txBody>
      </p:sp>
      <p:sp>
        <p:nvSpPr>
          <p:cNvPr id="4" name="Slide Number Placeholder 3"/>
          <p:cNvSpPr>
            <a:spLocks noGrp="1"/>
          </p:cNvSpPr>
          <p:nvPr>
            <p:ph type="sldNum" sz="quarter" idx="10"/>
          </p:nvPr>
        </p:nvSpPr>
        <p:spPr/>
        <p:txBody>
          <a:bodyPr/>
          <a:lstStyle/>
          <a:p>
            <a:fld id="{4EFC59BE-62E0-43E5-85F4-4611B21BBA86}" type="slidenum">
              <a:rPr lang="en-US" smtClean="0"/>
              <a:t>61</a:t>
            </a:fld>
            <a:endParaRPr lang="en-US"/>
          </a:p>
        </p:txBody>
      </p:sp>
    </p:spTree>
    <p:extLst>
      <p:ext uri="{BB962C8B-B14F-4D97-AF65-F5344CB8AC3E}">
        <p14:creationId xmlns:p14="http://schemas.microsoft.com/office/powerpoint/2010/main" val="3212481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small savings schemes offer high and fixed deposit rates (within year) and compete with banks, it is difficult for banks to reduce their own deposit rates and hence pass on policy rate cuts to consumers in form of lower lending rates.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Recently, the government has reduced rates on some small savings schemes to make them more responsive to market </a:t>
            </a:r>
          </a:p>
          <a:p>
            <a:r>
              <a:rPr lang="en-US" sz="1200" kern="1200" dirty="0">
                <a:solidFill>
                  <a:schemeClr val="tx1"/>
                </a:solidFill>
                <a:effectLst/>
                <a:latin typeface="+mn-lt"/>
                <a:ea typeface="+mn-ea"/>
                <a:cs typeface="+mn-cs"/>
              </a:rPr>
              <a:t>conditions.</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Parallel</a:t>
            </a:r>
            <a:r>
              <a:rPr lang="en-US" dirty="0"/>
              <a:t>: For the April-June Quarter of 2016,  government has reduced the interest rates on PPF, KVP and  small savings schemes by up to 1.3%. (April 2016)</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64</a:t>
            </a:fld>
            <a:endParaRPr lang="en-US"/>
          </a:p>
        </p:txBody>
      </p:sp>
    </p:spTree>
    <p:extLst>
      <p:ext uri="{BB962C8B-B14F-4D97-AF65-F5344CB8AC3E}">
        <p14:creationId xmlns:p14="http://schemas.microsoft.com/office/powerpoint/2010/main" val="67735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Cut in the same savings rates</a:t>
            </a:r>
          </a:p>
          <a:p>
            <a:r>
              <a:rPr lang="en-US" sz="1200" kern="1200" dirty="0">
                <a:solidFill>
                  <a:schemeClr val="tx1"/>
                </a:solidFill>
                <a:effectLst/>
                <a:latin typeface="+mn-lt"/>
                <a:ea typeface="+mn-ea"/>
                <a:cs typeface="+mn-cs"/>
              </a:rPr>
              <a:t>WEF 1/4/2016 </a:t>
            </a:r>
          </a:p>
          <a:p>
            <a:pPr rtl="0" fontAlgn="t"/>
            <a:r>
              <a:rPr lang="en-US" sz="1200" kern="1200" dirty="0">
                <a:solidFill>
                  <a:schemeClr val="tx1"/>
                </a:solidFill>
                <a:effectLst/>
                <a:latin typeface="+mn-lt"/>
                <a:ea typeface="+mn-ea"/>
                <a:cs typeface="+mn-cs"/>
              </a:rPr>
              <a:t>Scheme</a:t>
            </a:r>
          </a:p>
          <a:p>
            <a:pPr rtl="0" fontAlgn="t"/>
            <a:r>
              <a:rPr lang="en-US" sz="1200" b="1" kern="1200" dirty="0">
                <a:solidFill>
                  <a:schemeClr val="tx1"/>
                </a:solidFill>
                <a:effectLst/>
                <a:latin typeface="+mn-lt"/>
                <a:ea typeface="+mn-ea"/>
                <a:cs typeface="+mn-cs"/>
              </a:rPr>
              <a:t>Before </a:t>
            </a:r>
            <a:endParaRPr lang="en-US" sz="1200" kern="1200" dirty="0">
              <a:solidFill>
                <a:schemeClr val="tx1"/>
              </a:solidFill>
              <a:effectLst/>
              <a:latin typeface="+mn-lt"/>
              <a:ea typeface="+mn-ea"/>
              <a:cs typeface="+mn-cs"/>
            </a:endParaRPr>
          </a:p>
          <a:p>
            <a:pPr rtl="0" fontAlgn="t"/>
            <a:r>
              <a:rPr lang="en-US" sz="1200" b="1" kern="1200" dirty="0">
                <a:solidFill>
                  <a:schemeClr val="tx1"/>
                </a:solidFill>
                <a:effectLst/>
                <a:latin typeface="+mn-lt"/>
                <a:ea typeface="+mn-ea"/>
                <a:cs typeface="+mn-cs"/>
              </a:rPr>
              <a:t>After reduction</a:t>
            </a:r>
            <a:endParaRPr lang="en-US" sz="1200" kern="1200" dirty="0">
              <a:solidFill>
                <a:schemeClr val="tx1"/>
              </a:solidFill>
              <a:effectLst/>
              <a:latin typeface="+mn-lt"/>
              <a:ea typeface="+mn-ea"/>
              <a:cs typeface="+mn-cs"/>
            </a:endParaRPr>
          </a:p>
          <a:p>
            <a:pPr rtl="0" fontAlgn="t"/>
            <a:r>
              <a:rPr lang="en-US" sz="1200" kern="1200" dirty="0">
                <a:solidFill>
                  <a:schemeClr val="tx1"/>
                </a:solidFill>
                <a:effectLst/>
                <a:latin typeface="+mn-lt"/>
                <a:ea typeface="+mn-ea"/>
                <a:cs typeface="+mn-cs"/>
              </a:rPr>
              <a:t>PPF</a:t>
            </a:r>
          </a:p>
          <a:p>
            <a:pPr rtl="0" fontAlgn="t"/>
            <a:r>
              <a:rPr lang="en-US" sz="1200" kern="1200" dirty="0">
                <a:solidFill>
                  <a:schemeClr val="tx1"/>
                </a:solidFill>
                <a:effectLst/>
                <a:latin typeface="+mn-lt"/>
                <a:ea typeface="+mn-ea"/>
                <a:cs typeface="+mn-cs"/>
              </a:rPr>
              <a:t>8.7</a:t>
            </a:r>
          </a:p>
          <a:p>
            <a:pPr rtl="0" fontAlgn="t"/>
            <a:r>
              <a:rPr lang="en-US" sz="1200" kern="1200" dirty="0">
                <a:solidFill>
                  <a:schemeClr val="tx1"/>
                </a:solidFill>
                <a:effectLst/>
                <a:latin typeface="+mn-lt"/>
                <a:ea typeface="+mn-ea"/>
                <a:cs typeface="+mn-cs"/>
              </a:rPr>
              <a:t>8.1</a:t>
            </a:r>
          </a:p>
          <a:p>
            <a:pPr rtl="0" fontAlgn="t"/>
            <a:r>
              <a:rPr lang="en-US" sz="1200" kern="1200" dirty="0">
                <a:solidFill>
                  <a:schemeClr val="tx1"/>
                </a:solidFill>
                <a:effectLst/>
                <a:latin typeface="+mn-lt"/>
                <a:ea typeface="+mn-ea"/>
                <a:cs typeface="+mn-cs"/>
              </a:rPr>
              <a:t>KVP</a:t>
            </a:r>
          </a:p>
          <a:p>
            <a:pPr rtl="0" fontAlgn="t"/>
            <a:r>
              <a:rPr lang="en-US" sz="1200" kern="1200" dirty="0">
                <a:solidFill>
                  <a:schemeClr val="tx1"/>
                </a:solidFill>
                <a:effectLst/>
                <a:latin typeface="+mn-lt"/>
                <a:ea typeface="+mn-ea"/>
                <a:cs typeface="+mn-cs"/>
              </a:rPr>
              <a:t>8.7</a:t>
            </a:r>
          </a:p>
          <a:p>
            <a:pPr rtl="0" fontAlgn="t"/>
            <a:r>
              <a:rPr lang="en-US" sz="1200" kern="1200" dirty="0">
                <a:solidFill>
                  <a:schemeClr val="tx1"/>
                </a:solidFill>
                <a:effectLst/>
                <a:latin typeface="+mn-lt"/>
                <a:ea typeface="+mn-ea"/>
                <a:cs typeface="+mn-cs"/>
              </a:rPr>
              <a:t>7.8</a:t>
            </a:r>
          </a:p>
          <a:p>
            <a:pPr rtl="0" fontAlgn="t"/>
            <a:r>
              <a:rPr lang="en-US" sz="1200" kern="1200" dirty="0">
                <a:solidFill>
                  <a:schemeClr val="tx1"/>
                </a:solidFill>
                <a:effectLst/>
                <a:latin typeface="+mn-lt"/>
                <a:ea typeface="+mn-ea"/>
                <a:cs typeface="+mn-cs"/>
              </a:rPr>
              <a:t>Sukanya </a:t>
            </a:r>
            <a:r>
              <a:rPr lang="en-US" sz="1200" kern="1200" dirty="0" err="1">
                <a:solidFill>
                  <a:schemeClr val="tx1"/>
                </a:solidFill>
                <a:effectLst/>
                <a:latin typeface="+mn-lt"/>
                <a:ea typeface="+mn-ea"/>
                <a:cs typeface="+mn-cs"/>
              </a:rPr>
              <a:t>Samridhi</a:t>
            </a:r>
            <a:endParaRPr lang="en-US" sz="1200" kern="1200" dirty="0">
              <a:solidFill>
                <a:schemeClr val="tx1"/>
              </a:solidFill>
              <a:effectLst/>
              <a:latin typeface="+mn-lt"/>
              <a:ea typeface="+mn-ea"/>
              <a:cs typeface="+mn-cs"/>
            </a:endParaRPr>
          </a:p>
          <a:p>
            <a:pPr rtl="0" fontAlgn="t"/>
            <a:r>
              <a:rPr lang="en-US" sz="1200" kern="1200" dirty="0">
                <a:solidFill>
                  <a:schemeClr val="tx1"/>
                </a:solidFill>
                <a:effectLst/>
                <a:latin typeface="+mn-lt"/>
                <a:ea typeface="+mn-ea"/>
                <a:cs typeface="+mn-cs"/>
              </a:rPr>
              <a:t>9.2</a:t>
            </a:r>
          </a:p>
          <a:p>
            <a:pPr rtl="0" fontAlgn="t"/>
            <a:r>
              <a:rPr lang="en-US" sz="1200" kern="1200" dirty="0">
                <a:solidFill>
                  <a:schemeClr val="tx1"/>
                </a:solidFill>
                <a:effectLst/>
                <a:latin typeface="+mn-lt"/>
                <a:ea typeface="+mn-ea"/>
                <a:cs typeface="+mn-cs"/>
              </a:rPr>
              <a:t>8.6</a:t>
            </a:r>
          </a:p>
          <a:p>
            <a:pPr rtl="0" fontAlgn="t"/>
            <a:r>
              <a:rPr lang="en-US" sz="1200" kern="1200" dirty="0">
                <a:solidFill>
                  <a:schemeClr val="tx1"/>
                </a:solidFill>
                <a:effectLst/>
                <a:latin typeface="+mn-lt"/>
                <a:ea typeface="+mn-ea"/>
                <a:cs typeface="+mn-cs"/>
              </a:rPr>
              <a:t>Senior citizen small savings</a:t>
            </a:r>
          </a:p>
          <a:p>
            <a:pPr rtl="0" fontAlgn="t"/>
            <a:r>
              <a:rPr lang="en-US" sz="1200" kern="1200" dirty="0">
                <a:solidFill>
                  <a:schemeClr val="tx1"/>
                </a:solidFill>
                <a:effectLst/>
                <a:latin typeface="+mn-lt"/>
                <a:ea typeface="+mn-ea"/>
                <a:cs typeface="+mn-cs"/>
              </a:rPr>
              <a:t>9.3</a:t>
            </a:r>
          </a:p>
          <a:p>
            <a:pPr rtl="0" fontAlgn="t"/>
            <a:r>
              <a:rPr lang="en-US" sz="1200" kern="1200" dirty="0">
                <a:solidFill>
                  <a:schemeClr val="tx1"/>
                </a:solidFill>
                <a:effectLst/>
                <a:latin typeface="+mn-lt"/>
                <a:ea typeface="+mn-ea"/>
                <a:cs typeface="+mn-cs"/>
              </a:rPr>
              <a:t>8.6</a:t>
            </a:r>
          </a:p>
          <a:p>
            <a:pPr rtl="0" fontAlgn="t"/>
            <a:r>
              <a:rPr lang="en-US" sz="1200" kern="1200" dirty="0">
                <a:solidFill>
                  <a:schemeClr val="tx1"/>
                </a:solidFill>
                <a:effectLst/>
                <a:latin typeface="+mn-lt"/>
                <a:ea typeface="+mn-ea"/>
                <a:cs typeface="+mn-cs"/>
              </a:rPr>
              <a:t>NSC</a:t>
            </a:r>
          </a:p>
          <a:p>
            <a:pPr rtl="0" fontAlgn="t"/>
            <a:r>
              <a:rPr lang="en-US" sz="1200" kern="1200" dirty="0">
                <a:solidFill>
                  <a:schemeClr val="tx1"/>
                </a:solidFill>
                <a:effectLst/>
                <a:latin typeface="+mn-lt"/>
                <a:ea typeface="+mn-ea"/>
                <a:cs typeface="+mn-cs"/>
              </a:rPr>
              <a:t>8.5</a:t>
            </a:r>
          </a:p>
          <a:p>
            <a:pPr rtl="0" fontAlgn="t"/>
            <a:r>
              <a:rPr lang="en-US" sz="1200" kern="1200" dirty="0">
                <a:solidFill>
                  <a:schemeClr val="tx1"/>
                </a:solidFill>
                <a:effectLst/>
                <a:latin typeface="+mn-lt"/>
                <a:ea typeface="+mn-ea"/>
                <a:cs typeface="+mn-cs"/>
              </a:rPr>
              <a:t>8.1</a:t>
            </a:r>
          </a:p>
          <a:p>
            <a:pPr rtl="0" fontAlgn="t"/>
            <a:r>
              <a:rPr lang="en-US" sz="1200" kern="1200" dirty="0">
                <a:solidFill>
                  <a:schemeClr val="tx1"/>
                </a:solidFill>
                <a:effectLst/>
                <a:latin typeface="+mn-lt"/>
                <a:ea typeface="+mn-ea"/>
                <a:cs typeface="+mn-cs"/>
              </a:rPr>
              <a:t>Post office term </a:t>
            </a:r>
            <a:r>
              <a:rPr lang="en-US" sz="1200" kern="1200" dirty="0" err="1">
                <a:solidFill>
                  <a:schemeClr val="tx1"/>
                </a:solidFill>
                <a:effectLst/>
                <a:latin typeface="+mn-lt"/>
                <a:ea typeface="+mn-ea"/>
                <a:cs typeface="+mn-cs"/>
              </a:rPr>
              <a:t>deposit,RD</a:t>
            </a:r>
            <a:endParaRPr lang="en-US" sz="1200" kern="1200" dirty="0">
              <a:solidFill>
                <a:schemeClr val="tx1"/>
              </a:solidFill>
              <a:effectLst/>
              <a:latin typeface="+mn-lt"/>
              <a:ea typeface="+mn-ea"/>
              <a:cs typeface="+mn-cs"/>
            </a:endParaRPr>
          </a:p>
          <a:p>
            <a:pPr rtl="0" fontAlgn="t"/>
            <a:r>
              <a:rPr lang="en-US" sz="1200" kern="1200" dirty="0">
                <a:solidFill>
                  <a:schemeClr val="tx1"/>
                </a:solidFill>
                <a:effectLst/>
                <a:latin typeface="+mn-lt"/>
                <a:ea typeface="+mn-ea"/>
                <a:cs typeface="+mn-cs"/>
              </a:rPr>
              <a:t>8.4</a:t>
            </a:r>
          </a:p>
          <a:p>
            <a:pPr rtl="0" fontAlgn="t"/>
            <a:r>
              <a:rPr lang="en-US" sz="1200" kern="1200" dirty="0">
                <a:solidFill>
                  <a:schemeClr val="tx1"/>
                </a:solidFill>
                <a:effectLst/>
                <a:latin typeface="+mn-lt"/>
                <a:ea typeface="+mn-ea"/>
                <a:cs typeface="+mn-cs"/>
              </a:rPr>
              <a:t>7.4</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66</a:t>
            </a:fld>
            <a:endParaRPr lang="en-US"/>
          </a:p>
        </p:txBody>
      </p:sp>
    </p:spTree>
    <p:extLst>
      <p:ext uri="{BB962C8B-B14F-4D97-AF65-F5344CB8AC3E}">
        <p14:creationId xmlns:p14="http://schemas.microsoft.com/office/powerpoint/2010/main" val="2568069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Banks cannot lend below Base</a:t>
            </a:r>
            <a:r>
              <a:rPr lang="en-US" baseline="0" dirty="0"/>
              <a:t> rate.</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70</a:t>
            </a:fld>
            <a:endParaRPr lang="en-US"/>
          </a:p>
        </p:txBody>
      </p:sp>
    </p:spTree>
    <p:extLst>
      <p:ext uri="{BB962C8B-B14F-4D97-AF65-F5344CB8AC3E}">
        <p14:creationId xmlns:p14="http://schemas.microsoft.com/office/powerpoint/2010/main" val="2586269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enor</a:t>
            </a:r>
            <a:r>
              <a:rPr lang="en-US" dirty="0"/>
              <a:t> premium</a:t>
            </a:r>
          </a:p>
          <a:p>
            <a:r>
              <a:rPr lang="en-US" dirty="0"/>
              <a:t>These costs arise from loan commitments with longer tenor. The change in tenor premium should not be borrower specific or loan class specific. In other words, the tenor premium will be uniform for all types of loans for a given residual tenor.</a:t>
            </a:r>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71</a:t>
            </a:fld>
            <a:endParaRPr lang="en-US"/>
          </a:p>
        </p:txBody>
      </p:sp>
    </p:spTree>
    <p:extLst>
      <p:ext uri="{BB962C8B-B14F-4D97-AF65-F5344CB8AC3E}">
        <p14:creationId xmlns:p14="http://schemas.microsoft.com/office/powerpoint/2010/main" val="2417755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enor</a:t>
            </a:r>
            <a:r>
              <a:rPr lang="en-US" dirty="0"/>
              <a:t> premium</a:t>
            </a:r>
          </a:p>
          <a:p>
            <a:r>
              <a:rPr lang="en-US" dirty="0"/>
              <a:t>These costs arise from loan commitments with longer tenor. The change in tenor premium should not be borrower specific or loan class specific. In other words, the tenor premium will be uniform for all types of loans for a given residual tenor.</a:t>
            </a:r>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72</a:t>
            </a:fld>
            <a:endParaRPr lang="en-US"/>
          </a:p>
        </p:txBody>
      </p:sp>
    </p:spTree>
    <p:extLst>
      <p:ext uri="{BB962C8B-B14F-4D97-AF65-F5344CB8AC3E}">
        <p14:creationId xmlns:p14="http://schemas.microsoft.com/office/powerpoint/2010/main" val="3620729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 </a:t>
            </a:r>
            <a:r>
              <a:rPr lang="en-US" dirty="0" err="1"/>
              <a:t>rs</a:t>
            </a:r>
            <a:r>
              <a:rPr lang="en-US" dirty="0"/>
              <a:t>. Lesson 10 lakh loan</a:t>
            </a:r>
          </a:p>
          <a:p>
            <a:r>
              <a:rPr lang="en-US" dirty="0"/>
              <a:t>Women- its 20bps</a:t>
            </a:r>
          </a:p>
          <a:p>
            <a:pPr fontAlgn="ctr"/>
            <a:r>
              <a:rPr lang="en-US" dirty="0"/>
              <a:t>Marginal Cost of Funds based Lending Rate (MCLR) </a:t>
            </a:r>
          </a:p>
          <a:p>
            <a:pPr fontAlgn="ctr"/>
            <a:r>
              <a:rPr lang="en-US" dirty="0"/>
              <a:t>Exempt: Loans &gt;3 year tenure</a:t>
            </a:r>
          </a:p>
          <a:p>
            <a:pPr fontAlgn="ctr"/>
            <a:r>
              <a:rPr lang="en-US" dirty="0"/>
              <a:t>Existing customers can shift to this system with caveats.</a:t>
            </a:r>
          </a:p>
          <a:p>
            <a:pPr fontAlgn="ctr"/>
            <a:r>
              <a:rPr lang="en-US" dirty="0"/>
              <a:t>SBI's new MCRL rate: 9.2% for 1 year,  9.3% for two year, 9.35%  for three years.</a:t>
            </a:r>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73</a:t>
            </a:fld>
            <a:endParaRPr lang="en-US"/>
          </a:p>
        </p:txBody>
      </p:sp>
    </p:spTree>
    <p:extLst>
      <p:ext uri="{BB962C8B-B14F-4D97-AF65-F5344CB8AC3E}">
        <p14:creationId xmlns:p14="http://schemas.microsoft.com/office/powerpoint/2010/main" val="707022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76</a:t>
            </a:fld>
            <a:endParaRPr lang="en-US"/>
          </a:p>
        </p:txBody>
      </p:sp>
    </p:spTree>
    <p:extLst>
      <p:ext uri="{BB962C8B-B14F-4D97-AF65-F5344CB8AC3E}">
        <p14:creationId xmlns:p14="http://schemas.microsoft.com/office/powerpoint/2010/main" val="307066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a:t>
            </a:r>
            <a:r>
              <a:rPr lang="en-US" baseline="30000" dirty="0"/>
              <a:t>th</a:t>
            </a:r>
            <a:r>
              <a:rPr lang="en-US" dirty="0"/>
              <a:t> PC : First two years salary? Some say equity with</a:t>
            </a:r>
            <a:r>
              <a:rPr lang="en-US" baseline="0" dirty="0"/>
              <a:t> 5.1% return minus 0.1% as Administrative charge?</a:t>
            </a:r>
            <a:endParaRPr lang="en-US" dirty="0"/>
          </a:p>
        </p:txBody>
      </p:sp>
      <p:sp>
        <p:nvSpPr>
          <p:cNvPr id="4" name="Slide Number Placeholder 3"/>
          <p:cNvSpPr>
            <a:spLocks noGrp="1"/>
          </p:cNvSpPr>
          <p:nvPr>
            <p:ph type="sldNum" sz="quarter" idx="10"/>
          </p:nvPr>
        </p:nvSpPr>
        <p:spPr/>
        <p:txBody>
          <a:bodyPr/>
          <a:lstStyle/>
          <a:p>
            <a:fld id="{FADEBE27-5E4C-40F2-BA93-E670CD044EFF}" type="slidenum">
              <a:rPr lang="en-US" smtClean="0"/>
              <a:t>6</a:t>
            </a:fld>
            <a:endParaRPr lang="en-US"/>
          </a:p>
        </p:txBody>
      </p:sp>
    </p:spTree>
    <p:extLst>
      <p:ext uri="{BB962C8B-B14F-4D97-AF65-F5344CB8AC3E}">
        <p14:creationId xmlns:p14="http://schemas.microsoft.com/office/powerpoint/2010/main" val="4089616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Reserve Bank of India (</a:t>
            </a:r>
            <a:r>
              <a:rPr lang="en-US" dirty="0">
                <a:hlinkClick r:id="rId3"/>
              </a:rPr>
              <a:t>RBI</a:t>
            </a:r>
            <a:r>
              <a:rPr lang="en-US" dirty="0"/>
              <a:t>) on Thursday revised the priority sector lending target for regional rural banks (RRBs) to 75% of total outstanding loans from 60% earlier, effective January 2016.</a:t>
            </a:r>
          </a:p>
          <a:p>
            <a:r>
              <a:rPr lang="en-US" dirty="0"/>
              <a:t>The central bank said that data on priority sector advances has to be furnished by RRBs to </a:t>
            </a:r>
            <a:r>
              <a:rPr lang="en-US" dirty="0" err="1"/>
              <a:t>Nabard</a:t>
            </a:r>
            <a:r>
              <a:rPr lang="en-US" dirty="0"/>
              <a:t> at quarterly and annual intervals. “For the purpose of calculation of priority sector lending targets, total outstanding will be calculated as on corresponding date of the previous year,” it added.</a:t>
            </a:r>
          </a:p>
        </p:txBody>
      </p:sp>
      <p:sp>
        <p:nvSpPr>
          <p:cNvPr id="4" name="Slide Number Placeholder 3"/>
          <p:cNvSpPr>
            <a:spLocks noGrp="1"/>
          </p:cNvSpPr>
          <p:nvPr>
            <p:ph type="sldNum" sz="quarter" idx="10"/>
          </p:nvPr>
        </p:nvSpPr>
        <p:spPr/>
        <p:txBody>
          <a:bodyPr/>
          <a:lstStyle/>
          <a:p>
            <a:fld id="{4EFC59BE-62E0-43E5-85F4-4611B21BBA86}" type="slidenum">
              <a:rPr lang="en-US" smtClean="0"/>
              <a:t>82</a:t>
            </a:fld>
            <a:endParaRPr lang="en-US"/>
          </a:p>
        </p:txBody>
      </p:sp>
    </p:spTree>
    <p:extLst>
      <p:ext uri="{BB962C8B-B14F-4D97-AF65-F5344CB8AC3E}">
        <p14:creationId xmlns:p14="http://schemas.microsoft.com/office/powerpoint/2010/main" val="172524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a:t>
            </a:r>
            <a:r>
              <a:rPr lang="en-US" sz="1200" b="0" i="0" u="none" strike="noStrike" kern="1200" baseline="0" dirty="0">
                <a:solidFill>
                  <a:schemeClr val="tx1"/>
                </a:solidFill>
                <a:effectLst/>
                <a:latin typeface="+mn-lt"/>
                <a:ea typeface="+mn-ea"/>
                <a:cs typeface="+mn-cs"/>
              </a:rPr>
              <a:t> reviewing in 2017 they’ll do post-2018</a:t>
            </a:r>
          </a:p>
          <a:p>
            <a:r>
              <a:rPr lang="en-US" dirty="0"/>
              <a:t>Total Priority Sector Target within a maximum period of five years starting from April 1, 2013 and ending on March 31, 2018 as per the action plans submitted by them and approved by RBI.</a:t>
            </a:r>
          </a:p>
        </p:txBody>
      </p:sp>
      <p:sp>
        <p:nvSpPr>
          <p:cNvPr id="4" name="Slide Number Placeholder 3"/>
          <p:cNvSpPr>
            <a:spLocks noGrp="1"/>
          </p:cNvSpPr>
          <p:nvPr>
            <p:ph type="sldNum" sz="quarter" idx="10"/>
          </p:nvPr>
        </p:nvSpPr>
        <p:spPr/>
        <p:txBody>
          <a:bodyPr/>
          <a:lstStyle/>
          <a:p>
            <a:fld id="{4EFC59BE-62E0-43E5-85F4-4611B21BBA86}" type="slidenum">
              <a:rPr lang="en-US" smtClean="0"/>
              <a:t>83</a:t>
            </a:fld>
            <a:endParaRPr lang="en-US"/>
          </a:p>
        </p:txBody>
      </p:sp>
    </p:spTree>
    <p:extLst>
      <p:ext uri="{BB962C8B-B14F-4D97-AF65-F5344CB8AC3E}">
        <p14:creationId xmlns:p14="http://schemas.microsoft.com/office/powerpoint/2010/main" val="2040424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a:t>
            </a:r>
            <a:r>
              <a:rPr lang="en-US" sz="1200" b="0" i="0" u="none" strike="noStrike" kern="1200" baseline="0" dirty="0">
                <a:solidFill>
                  <a:schemeClr val="tx1"/>
                </a:solidFill>
                <a:effectLst/>
                <a:latin typeface="+mn-lt"/>
                <a:ea typeface="+mn-ea"/>
                <a:cs typeface="+mn-cs"/>
              </a:rPr>
              <a:t> reviewing in 2017 they’ll do post-2018</a:t>
            </a:r>
          </a:p>
          <a:p>
            <a:r>
              <a:rPr lang="en-US" dirty="0"/>
              <a:t>Total Priority Sector Target within a maximum period of five years starting from April 1, 2013 and ending on March 31, 2018 as per the action plans submitted by them and approved by RBI.</a:t>
            </a:r>
          </a:p>
        </p:txBody>
      </p:sp>
      <p:sp>
        <p:nvSpPr>
          <p:cNvPr id="4" name="Slide Number Placeholder 3"/>
          <p:cNvSpPr>
            <a:spLocks noGrp="1"/>
          </p:cNvSpPr>
          <p:nvPr>
            <p:ph type="sldNum" sz="quarter" idx="10"/>
          </p:nvPr>
        </p:nvSpPr>
        <p:spPr/>
        <p:txBody>
          <a:bodyPr/>
          <a:lstStyle/>
          <a:p>
            <a:fld id="{4EFC59BE-62E0-43E5-85F4-4611B21BBA86}" type="slidenum">
              <a:rPr lang="en-US" smtClean="0"/>
              <a:t>84</a:t>
            </a:fld>
            <a:endParaRPr lang="en-US"/>
          </a:p>
        </p:txBody>
      </p:sp>
    </p:spTree>
    <p:extLst>
      <p:ext uri="{BB962C8B-B14F-4D97-AF65-F5344CB8AC3E}">
        <p14:creationId xmlns:p14="http://schemas.microsoft.com/office/powerpoint/2010/main" val="595601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a:t>
            </a:r>
            <a:r>
              <a:rPr lang="en-US" sz="1200" b="0" i="0" u="none" strike="noStrike" kern="1200" baseline="0" dirty="0">
                <a:solidFill>
                  <a:schemeClr val="tx1"/>
                </a:solidFill>
                <a:effectLst/>
                <a:latin typeface="+mn-lt"/>
                <a:ea typeface="+mn-ea"/>
                <a:cs typeface="+mn-cs"/>
              </a:rPr>
              <a:t> reviewing in 2017 they’ll do post-2018</a:t>
            </a:r>
          </a:p>
          <a:p>
            <a:r>
              <a:rPr lang="en-US" dirty="0"/>
              <a:t>Total Priority Sector Target within a maximum period of five years starting from April 1, 2013 and ending on March 31, 2018 as per the action plans submitted by them and approved by RBI.</a:t>
            </a:r>
          </a:p>
        </p:txBody>
      </p:sp>
      <p:sp>
        <p:nvSpPr>
          <p:cNvPr id="4" name="Slide Number Placeholder 3"/>
          <p:cNvSpPr>
            <a:spLocks noGrp="1"/>
          </p:cNvSpPr>
          <p:nvPr>
            <p:ph type="sldNum" sz="quarter" idx="10"/>
          </p:nvPr>
        </p:nvSpPr>
        <p:spPr/>
        <p:txBody>
          <a:bodyPr/>
          <a:lstStyle/>
          <a:p>
            <a:fld id="{4EFC59BE-62E0-43E5-85F4-4611B21BBA86}" type="slidenum">
              <a:rPr lang="en-US" smtClean="0"/>
              <a:t>85</a:t>
            </a:fld>
            <a:endParaRPr lang="en-US"/>
          </a:p>
        </p:txBody>
      </p:sp>
    </p:spTree>
    <p:extLst>
      <p:ext uri="{BB962C8B-B14F-4D97-AF65-F5344CB8AC3E}">
        <p14:creationId xmlns:p14="http://schemas.microsoft.com/office/powerpoint/2010/main" val="3491468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housing / edu. Loans, export credit</a:t>
            </a:r>
          </a:p>
          <a:p>
            <a:r>
              <a:rPr lang="en-US" dirty="0"/>
              <a:t>New categories Medium enterprises, social infra and renewable energy.</a:t>
            </a:r>
          </a:p>
          <a:p>
            <a:r>
              <a:rPr lang="en-US" dirty="0"/>
              <a:t>Separate PSL target for small / marginal farmers, micro enterprises.</a:t>
            </a:r>
          </a:p>
          <a:p>
            <a:r>
              <a:rPr lang="en-US" dirty="0"/>
              <a:t>no distinction in direct / indirect lending to agro.</a:t>
            </a:r>
          </a:p>
          <a:p>
            <a:r>
              <a:rPr lang="en-US" dirty="0"/>
              <a:t>More details: on individual categories and quantitative limits- visit </a:t>
            </a:r>
            <a:r>
              <a:rPr lang="en-US" dirty="0">
                <a:hlinkClick r:id="rId3"/>
              </a:rPr>
              <a:t>https://rbi.org.in/Scripts/NotificationUser.aspx?Id=9688&amp;Mode=0</a:t>
            </a:r>
            <a:endParaRPr lang="en-US" dirty="0"/>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91</a:t>
            </a:fld>
            <a:endParaRPr lang="en-US"/>
          </a:p>
        </p:txBody>
      </p:sp>
    </p:spTree>
    <p:extLst>
      <p:ext uri="{BB962C8B-B14F-4D97-AF65-F5344CB8AC3E}">
        <p14:creationId xmlns:p14="http://schemas.microsoft.com/office/powerpoint/2010/main" val="3598593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housing / edu. Loans, export credit</a:t>
            </a:r>
          </a:p>
          <a:p>
            <a:r>
              <a:rPr lang="en-US" dirty="0"/>
              <a:t>New categories Medium enterprises, social infra and renewable energy.</a:t>
            </a:r>
          </a:p>
          <a:p>
            <a:r>
              <a:rPr lang="en-US" dirty="0"/>
              <a:t>Separate PSL target for small / marginal farmers, micro enterprises.</a:t>
            </a:r>
          </a:p>
          <a:p>
            <a:r>
              <a:rPr lang="en-US" dirty="0"/>
              <a:t>no distinction in direct / indirect lending to agro.</a:t>
            </a:r>
          </a:p>
          <a:p>
            <a:r>
              <a:rPr lang="en-US" dirty="0"/>
              <a:t>More details: on individual categories and quantitative limits- visit </a:t>
            </a:r>
            <a:r>
              <a:rPr lang="en-US" dirty="0">
                <a:hlinkClick r:id="rId3"/>
              </a:rPr>
              <a:t>https://rbi.org.in/Scripts/NotificationUser.aspx?Id=9688&amp;Mode=0</a:t>
            </a:r>
            <a:endParaRPr lang="en-US" dirty="0"/>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92</a:t>
            </a:fld>
            <a:endParaRPr lang="en-US"/>
          </a:p>
        </p:txBody>
      </p:sp>
    </p:spTree>
    <p:extLst>
      <p:ext uri="{BB962C8B-B14F-4D97-AF65-F5344CB8AC3E}">
        <p14:creationId xmlns:p14="http://schemas.microsoft.com/office/powerpoint/2010/main" val="1266220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The most important amongst them is that 45 per cent of all priority sector lending must be made to agriculture.</a:t>
            </a:r>
          </a:p>
          <a:p>
            <a:pPr rtl="0" fontAlgn="ctr"/>
            <a:r>
              <a:rPr lang="en-US" sz="1200" kern="1200" dirty="0">
                <a:solidFill>
                  <a:schemeClr val="tx1"/>
                </a:solidFill>
                <a:effectLst/>
                <a:latin typeface="+mn-lt"/>
                <a:ea typeface="+mn-ea"/>
                <a:cs typeface="+mn-cs"/>
              </a:rPr>
              <a:t>To be sure, the social and economic objectives that underlie PSL make it a salient feature of banking in India</a:t>
            </a:r>
          </a:p>
          <a:p>
            <a:pPr rtl="0" fontAlgn="ctr"/>
            <a:r>
              <a:rPr lang="en-US" sz="1200" kern="1200" dirty="0">
                <a:solidFill>
                  <a:schemeClr val="tx1"/>
                </a:solidFill>
                <a:effectLst/>
                <a:latin typeface="+mn-lt"/>
                <a:ea typeface="+mn-ea"/>
                <a:cs typeface="+mn-cs"/>
              </a:rPr>
              <a:t>But like in the case of subsidies and direct transfers, greater attention must be given to ensuring that the deployed means are the most effective to achieving desired ends.</a:t>
            </a:r>
          </a:p>
          <a:p>
            <a:pPr rtl="0" fontAlgn="ctr"/>
            <a:r>
              <a:rPr lang="en-US" sz="1200" kern="1200" dirty="0">
                <a:solidFill>
                  <a:schemeClr val="tx1"/>
                </a:solidFill>
                <a:effectLst/>
                <a:latin typeface="+mn-lt"/>
                <a:ea typeface="+mn-ea"/>
                <a:cs typeface="+mn-cs"/>
              </a:rPr>
              <a:t>There is hence greater need for evidence-driven policy.</a:t>
            </a:r>
          </a:p>
          <a:p>
            <a:pPr rtl="0" fontAlgn="ctr"/>
            <a:r>
              <a:rPr lang="en-US" sz="1200" kern="1200" dirty="0">
                <a:solidFill>
                  <a:schemeClr val="tx1"/>
                </a:solidFill>
                <a:effectLst/>
                <a:latin typeface="+mn-lt"/>
                <a:ea typeface="+mn-ea"/>
                <a:cs typeface="+mn-cs"/>
              </a:rPr>
              <a:t>summarize striking findings on agricultural credit. The main takeaway is that a much more careful approach needs to be applied to defining what constitutes priority sector and closer monitoring of how these funds are disbursed</a:t>
            </a:r>
          </a:p>
          <a:p>
            <a:pPr rtl="0" fontAlgn="ctr"/>
            <a:r>
              <a:rPr lang="en-US" sz="1200" kern="1200" dirty="0">
                <a:solidFill>
                  <a:schemeClr val="tx1"/>
                </a:solidFill>
                <a:effectLst/>
                <a:latin typeface="+mn-lt"/>
                <a:ea typeface="+mn-ea"/>
                <a:cs typeface="+mn-cs"/>
              </a:rPr>
              <a:t>This is especially important because a 40 per cent requirement absorbs a large fraction of the banks’ resources.</a:t>
            </a:r>
          </a:p>
          <a:p>
            <a:pPr rtl="0" fontAlgn="ctr"/>
            <a:r>
              <a:rPr lang="en-US" sz="1200" kern="1200" dirty="0">
                <a:solidFill>
                  <a:schemeClr val="tx1"/>
                </a:solidFill>
                <a:effectLst/>
                <a:latin typeface="+mn-lt"/>
                <a:ea typeface="+mn-ea"/>
                <a:cs typeface="+mn-cs"/>
              </a:rPr>
              <a:t>In nominal terms, agricultural credit has grown more than 8 times in the last 15 years compared to the facts that agriculture’s share in GDP has remained almost constant, and that significant </a:t>
            </a:r>
            <a:r>
              <a:rPr lang="en-US" sz="1200" kern="1200" dirty="0" err="1">
                <a:solidFill>
                  <a:schemeClr val="tx1"/>
                </a:solidFill>
                <a:effectLst/>
                <a:latin typeface="+mn-lt"/>
                <a:ea typeface="+mn-ea"/>
                <a:cs typeface="+mn-cs"/>
              </a:rPr>
              <a:t>urbanisation</a:t>
            </a:r>
            <a:r>
              <a:rPr lang="en-US" sz="1200" kern="1200" dirty="0">
                <a:solidFill>
                  <a:schemeClr val="tx1"/>
                </a:solidFill>
                <a:effectLst/>
                <a:latin typeface="+mn-lt"/>
                <a:ea typeface="+mn-ea"/>
                <a:cs typeface="+mn-cs"/>
              </a:rPr>
              <a:t> has occurred in this time.</a:t>
            </a:r>
          </a:p>
          <a:p>
            <a:pPr rtl="0" fontAlgn="ctr"/>
            <a:r>
              <a:rPr lang="en-US" sz="1200" kern="1200" dirty="0">
                <a:solidFill>
                  <a:schemeClr val="tx1"/>
                </a:solidFill>
                <a:effectLst/>
                <a:latin typeface="+mn-lt"/>
                <a:ea typeface="+mn-ea"/>
                <a:cs typeface="+mn-cs"/>
              </a:rPr>
              <a:t>There has been a sharp increase in the share of large-sized loans in agricultural credit </a:t>
            </a:r>
          </a:p>
          <a:p>
            <a:pPr rtl="0" fontAlgn="ctr"/>
            <a:r>
              <a:rPr lang="en-US" sz="1200" kern="1200" dirty="0">
                <a:solidFill>
                  <a:schemeClr val="tx1"/>
                </a:solidFill>
                <a:effectLst/>
                <a:latin typeface="+mn-lt"/>
                <a:ea typeface="+mn-ea"/>
                <a:cs typeface="+mn-cs"/>
              </a:rPr>
              <a:t>There has been a substantial increase in share of agricultural credit outstanding that emanates from urban and metropolitan areas, which is deeply puzzling.</a:t>
            </a:r>
          </a:p>
          <a:p>
            <a:pPr rtl="0" fontAlgn="ctr"/>
            <a:r>
              <a:rPr lang="en-US" sz="1200" kern="1200" dirty="0">
                <a:solidFill>
                  <a:schemeClr val="tx1"/>
                </a:solidFill>
                <a:effectLst/>
                <a:latin typeface="+mn-lt"/>
                <a:ea typeface="+mn-ea"/>
                <a:cs typeface="+mn-cs"/>
              </a:rPr>
              <a:t>There has been a concentration of disbursal of agricultural credit from January to March, which are generally not the normal periods of borrowing by farmers.</a:t>
            </a:r>
          </a:p>
          <a:p>
            <a:pPr rtl="0" fontAlgn="ctr"/>
            <a:r>
              <a:rPr lang="en-US" sz="1200" kern="1200" dirty="0">
                <a:solidFill>
                  <a:schemeClr val="tx1"/>
                </a:solidFill>
                <a:effectLst/>
                <a:latin typeface="+mn-lt"/>
                <a:ea typeface="+mn-ea"/>
                <a:cs typeface="+mn-cs"/>
              </a:rPr>
              <a:t>This shows that in order to meet priority sector lending targets banks possibly raise their lending activity in months when farmers may not necessarily need it the most.</a:t>
            </a:r>
          </a:p>
          <a:p>
            <a:pPr rtl="0" fontAlgn="ctr"/>
            <a:r>
              <a:rPr lang="en-US" sz="1200" kern="1200" dirty="0">
                <a:solidFill>
                  <a:schemeClr val="tx1"/>
                </a:solidFill>
                <a:effectLst/>
                <a:latin typeface="+mn-lt"/>
                <a:ea typeface="+mn-ea"/>
                <a:cs typeface="+mn-cs"/>
              </a:rPr>
              <a:t>There is a sharp decrease in the share of long-term credit in total agricultural credit. Thus, the portion of agricultural credit that was used for capital formation in agriculture has become small. The number has come down from over 70 per cent in 1991-92 to about 40 per cent in 2011-12</a:t>
            </a:r>
          </a:p>
          <a:p>
            <a:pPr rtl="0" fontAlgn="ctr"/>
            <a:r>
              <a:rPr lang="en-US" sz="1200" kern="1200" dirty="0">
                <a:solidFill>
                  <a:schemeClr val="tx1"/>
                </a:solidFill>
                <a:effectLst/>
                <a:latin typeface="+mn-lt"/>
                <a:ea typeface="+mn-ea"/>
                <a:cs typeface="+mn-cs"/>
              </a:rPr>
              <a:t>The implication of this evidence is that lending to agriculture may be excessive and going predominantly to large farmers. It is not being used for agricultural capital formation. Perhaps most significantly a large share of it may not be going to core agricultural activities at all.</a:t>
            </a:r>
          </a:p>
          <a:p>
            <a:endParaRPr lang="en-US" dirty="0"/>
          </a:p>
        </p:txBody>
      </p:sp>
      <p:sp>
        <p:nvSpPr>
          <p:cNvPr id="4" name="Slide Number Placeholder 3"/>
          <p:cNvSpPr>
            <a:spLocks noGrp="1"/>
          </p:cNvSpPr>
          <p:nvPr>
            <p:ph type="sldNum" sz="quarter" idx="10"/>
          </p:nvPr>
        </p:nvSpPr>
        <p:spPr/>
        <p:txBody>
          <a:bodyPr/>
          <a:lstStyle/>
          <a:p>
            <a:fld id="{ED1BB32E-28DD-4406-90CF-3D237EF6669A}" type="slidenum">
              <a:rPr lang="en-US" smtClean="0"/>
              <a:t>93</a:t>
            </a:fld>
            <a:endParaRPr lang="en-US"/>
          </a:p>
        </p:txBody>
      </p:sp>
    </p:spTree>
    <p:extLst>
      <p:ext uri="{BB962C8B-B14F-4D97-AF65-F5344CB8AC3E}">
        <p14:creationId xmlns:p14="http://schemas.microsoft.com/office/powerpoint/2010/main" val="3412716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t>The PSLC is a short-term accounting instrument</a:t>
            </a:r>
          </a:p>
          <a:p>
            <a:pPr fontAlgn="ctr"/>
            <a:r>
              <a:rPr lang="en-US" dirty="0"/>
              <a:t>Expire on 31st March each year</a:t>
            </a:r>
          </a:p>
          <a:p>
            <a:pPr fontAlgn="ctr"/>
            <a:r>
              <a:rPr lang="en-US" dirty="0"/>
              <a:t>Pack of Rs.25 lakh/&gt;</a:t>
            </a:r>
          </a:p>
          <a:p>
            <a:pPr fontAlgn="ctr"/>
            <a:r>
              <a:rPr lang="en-US" dirty="0"/>
              <a:t>Buy an sell to cover shortfall, through RBI's e-</a:t>
            </a:r>
            <a:r>
              <a:rPr lang="en-US" dirty="0" err="1"/>
              <a:t>kuber</a:t>
            </a:r>
            <a:r>
              <a:rPr lang="en-US" dirty="0"/>
              <a:t> platform</a:t>
            </a:r>
          </a:p>
          <a:p>
            <a:pPr fontAlgn="ctr"/>
            <a:r>
              <a:rPr lang="en-US" dirty="0"/>
              <a:t>Fees market determined- and counted as "Misc. Income" / "Expenses"</a:t>
            </a:r>
          </a:p>
          <a:p>
            <a:pPr fontAlgn="ctr"/>
            <a:r>
              <a:rPr lang="en-US" dirty="0"/>
              <a:t>No credit risk/assets/Cash flow transferred.</a:t>
            </a:r>
          </a:p>
          <a:p>
            <a:pPr fontAlgn="ctr"/>
            <a:r>
              <a:rPr lang="en-US" dirty="0"/>
              <a:t>More details</a:t>
            </a:r>
          </a:p>
          <a:p>
            <a:endParaRPr lang="en-US" dirty="0"/>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96</a:t>
            </a:fld>
            <a:endParaRPr lang="en-US"/>
          </a:p>
        </p:txBody>
      </p:sp>
    </p:spTree>
    <p:extLst>
      <p:ext uri="{BB962C8B-B14F-4D97-AF65-F5344CB8AC3E}">
        <p14:creationId xmlns:p14="http://schemas.microsoft.com/office/powerpoint/2010/main" val="657517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Franklin Gothic Medium Cond" panose="020B0606030402020204" pitchFamily="34" charset="0"/>
              </a:rPr>
              <a:t>Get firm commitment from client for SMA=&gt;Regular Account</a:t>
            </a:r>
          </a:p>
          <a:p>
            <a:pPr lvl="0"/>
            <a:r>
              <a:rPr lang="en-US" dirty="0">
                <a:latin typeface="Franklin Gothic Medium Cond" panose="020B0606030402020204" pitchFamily="34" charset="0"/>
              </a:rPr>
              <a:t>Get addl. investors if possible</a:t>
            </a:r>
          </a:p>
          <a:p>
            <a:pPr lvl="0"/>
            <a:r>
              <a:rPr lang="en-US" dirty="0">
                <a:latin typeface="Franklin Gothic Medium Cond" panose="020B0606030402020204" pitchFamily="34" charset="0"/>
              </a:rPr>
              <a:t>Give addl. Loan if required but must not ‘ever-green’</a:t>
            </a:r>
          </a:p>
          <a:p>
            <a:pPr lvl="0"/>
            <a:r>
              <a:rPr lang="en-US" dirty="0">
                <a:latin typeface="Franklin Gothic Medium Cond" panose="020B0606030402020204" pitchFamily="34" charset="0"/>
              </a:rPr>
              <a:t>No changes in tenure/interest rate</a:t>
            </a:r>
          </a:p>
          <a:p>
            <a:endParaRPr lang="en-US" dirty="0"/>
          </a:p>
        </p:txBody>
      </p:sp>
      <p:sp>
        <p:nvSpPr>
          <p:cNvPr id="4" name="Slide Number Placeholder 3"/>
          <p:cNvSpPr>
            <a:spLocks noGrp="1"/>
          </p:cNvSpPr>
          <p:nvPr>
            <p:ph type="sldNum" sz="quarter" idx="10"/>
          </p:nvPr>
        </p:nvSpPr>
        <p:spPr/>
        <p:txBody>
          <a:bodyPr/>
          <a:lstStyle/>
          <a:p>
            <a:fld id="{FADEBE27-5E4C-40F2-BA93-E670CD044EFF}" type="slidenum">
              <a:rPr lang="en-US" smtClean="0"/>
              <a:t>7</a:t>
            </a:fld>
            <a:endParaRPr lang="en-US"/>
          </a:p>
        </p:txBody>
      </p:sp>
    </p:spTree>
    <p:extLst>
      <p:ext uri="{BB962C8B-B14F-4D97-AF65-F5344CB8AC3E}">
        <p14:creationId xmlns:p14="http://schemas.microsoft.com/office/powerpoint/2010/main" val="884227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 became PM on 26 May 2014.</a:t>
            </a:r>
          </a:p>
        </p:txBody>
      </p:sp>
      <p:sp>
        <p:nvSpPr>
          <p:cNvPr id="4" name="Slide Number Placeholder 3"/>
          <p:cNvSpPr>
            <a:spLocks noGrp="1"/>
          </p:cNvSpPr>
          <p:nvPr>
            <p:ph type="sldNum" sz="quarter" idx="10"/>
          </p:nvPr>
        </p:nvSpPr>
        <p:spPr/>
        <p:txBody>
          <a:bodyPr/>
          <a:lstStyle/>
          <a:p>
            <a:fld id="{4EFC59BE-62E0-43E5-85F4-4611B21BBA86}" type="slidenum">
              <a:rPr lang="en-US" smtClean="0"/>
              <a:t>22</a:t>
            </a:fld>
            <a:endParaRPr lang="en-US"/>
          </a:p>
        </p:txBody>
      </p:sp>
    </p:spTree>
    <p:extLst>
      <p:ext uri="{BB962C8B-B14F-4D97-AF65-F5344CB8AC3E}">
        <p14:creationId xmlns:p14="http://schemas.microsoft.com/office/powerpoint/2010/main" val="1186779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t>framework</a:t>
            </a:r>
          </a:p>
          <a:p>
            <a:pPr fontAlgn="ctr"/>
            <a:r>
              <a:rPr lang="en-US" dirty="0"/>
              <a:t>Maintain price stability + growth</a:t>
            </a:r>
          </a:p>
          <a:p>
            <a:pPr fontAlgn="ctr"/>
            <a:r>
              <a:rPr lang="en-US" dirty="0"/>
              <a:t>Target: CPI-Combined Monthly (by </a:t>
            </a:r>
            <a:r>
              <a:rPr lang="en-US" dirty="0" err="1"/>
              <a:t>MoSPI</a:t>
            </a:r>
            <a:r>
              <a:rPr lang="en-US" dirty="0"/>
              <a:t>) between 2-6% (= 4 ± 2% Band )</a:t>
            </a:r>
          </a:p>
          <a:p>
            <a:pPr fontAlgn="ctr"/>
            <a:r>
              <a:rPr lang="en-US" dirty="0"/>
              <a:t>Policy Rate = Repo rate under RBI Act 1934 (Sect-17-12AB)</a:t>
            </a:r>
          </a:p>
          <a:p>
            <a:pPr fontAlgn="ctr"/>
            <a:endParaRPr lang="en-US" dirty="0"/>
          </a:p>
          <a:p>
            <a:pPr fontAlgn="ct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25</a:t>
            </a:fld>
            <a:endParaRPr lang="en-US"/>
          </a:p>
        </p:txBody>
      </p:sp>
    </p:spTree>
    <p:extLst>
      <p:ext uri="{BB962C8B-B14F-4D97-AF65-F5344CB8AC3E}">
        <p14:creationId xmlns:p14="http://schemas.microsoft.com/office/powerpoint/2010/main" val="2736460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loans =</a:t>
            </a:r>
            <a:r>
              <a:rPr lang="en-US" baseline="0" dirty="0"/>
              <a:t> non-performing assets</a:t>
            </a:r>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29</a:t>
            </a:fld>
            <a:endParaRPr lang="en-US"/>
          </a:p>
        </p:txBody>
      </p:sp>
    </p:spTree>
    <p:extLst>
      <p:ext uri="{BB962C8B-B14F-4D97-AF65-F5344CB8AC3E}">
        <p14:creationId xmlns:p14="http://schemas.microsoft.com/office/powerpoint/2010/main" val="1583452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SLR has become a means of financing (at less than market rates presumably) a bulk of the government’s fiscal deficit, suggesting that SLR cuts are related to the government’s fiscal position</a:t>
            </a:r>
          </a:p>
          <a:p>
            <a:endParaRPr lang="en-US" sz="1200" kern="1200" dirty="0">
              <a:solidFill>
                <a:schemeClr val="tx1"/>
              </a:solidFill>
              <a:effectLst/>
              <a:latin typeface="+mn-lt"/>
              <a:ea typeface="+mn-ea"/>
              <a:cs typeface="+mn-cs"/>
            </a:endParaRPr>
          </a:p>
          <a:p>
            <a:r>
              <a:rPr lang="en-US" dirty="0"/>
              <a:t>+</a:t>
            </a:r>
            <a:r>
              <a:rPr lang="en-US" dirty="0" err="1"/>
              <a:t>nt</a:t>
            </a:r>
            <a:r>
              <a:rPr lang="en-US" dirty="0"/>
              <a:t>: infra / PPP finance: private sector doing External commercial borrowing (ECB)</a:t>
            </a:r>
          </a:p>
          <a:p>
            <a:r>
              <a:rPr lang="en-US" dirty="0"/>
              <a:t>But if $$ gets stronger than Rs.=&gt; Company’s profitability &amp; balance sheet in trouble.</a:t>
            </a:r>
          </a:p>
          <a:p>
            <a:r>
              <a:rPr lang="en-US" dirty="0"/>
              <a:t>SO, if SLR lowered: local banks could lend more of customers’ money to such infra/PPP projects.</a:t>
            </a:r>
          </a:p>
          <a:p>
            <a:endParaRPr lang="en-US" dirty="0"/>
          </a:p>
        </p:txBody>
      </p:sp>
      <p:sp>
        <p:nvSpPr>
          <p:cNvPr id="4" name="Slide Number Placeholder 3"/>
          <p:cNvSpPr>
            <a:spLocks noGrp="1"/>
          </p:cNvSpPr>
          <p:nvPr>
            <p:ph type="sldNum" sz="quarter" idx="10"/>
          </p:nvPr>
        </p:nvSpPr>
        <p:spPr/>
        <p:txBody>
          <a:bodyPr/>
          <a:lstStyle/>
          <a:p>
            <a:fld id="{ED1BB32E-28DD-4406-90CF-3D237EF6669A}" type="slidenum">
              <a:rPr lang="en-US" smtClean="0"/>
              <a:t>34</a:t>
            </a:fld>
            <a:endParaRPr lang="en-US"/>
          </a:p>
        </p:txBody>
      </p:sp>
    </p:spTree>
    <p:extLst>
      <p:ext uri="{BB962C8B-B14F-4D97-AF65-F5344CB8AC3E}">
        <p14:creationId xmlns:p14="http://schemas.microsoft.com/office/powerpoint/2010/main" val="1888398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 rate of interest on deposits turned positive in late 2013 after inflation dropped to below 9 per cent but time deposits have not picked up, partly because households savings are channelized to other avenues like gold and real estate. </a:t>
            </a:r>
          </a:p>
          <a:p>
            <a:pPr fontAlgn="ctr"/>
            <a:r>
              <a:rPr lang="en-US" dirty="0"/>
              <a:t>When inflation dips, depositors ought to put $$ in term deposits to get positive real interest rate.</a:t>
            </a:r>
          </a:p>
          <a:p>
            <a:pPr fontAlgn="ctr"/>
            <a:r>
              <a:rPr lang="en-US" dirty="0"/>
              <a:t>But 10% decline in deposit growth- lowest in 53 years.</a:t>
            </a:r>
          </a:p>
          <a:p>
            <a:pPr fontAlgn="ctr"/>
            <a:r>
              <a:rPr lang="en-US" dirty="0"/>
              <a:t>Currency with public: Rs.13.86 lakh=&gt; 15.93 lakh in a year. SBI and others baffled how?</a:t>
            </a:r>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43</a:t>
            </a:fld>
            <a:endParaRPr lang="en-US"/>
          </a:p>
        </p:txBody>
      </p:sp>
    </p:spTree>
    <p:extLst>
      <p:ext uri="{BB962C8B-B14F-4D97-AF65-F5344CB8AC3E}">
        <p14:creationId xmlns:p14="http://schemas.microsoft.com/office/powerpoint/2010/main" val="3985341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45</a:t>
            </a:fld>
            <a:endParaRPr lang="en-US"/>
          </a:p>
        </p:txBody>
      </p:sp>
    </p:spTree>
    <p:extLst>
      <p:ext uri="{BB962C8B-B14F-4D97-AF65-F5344CB8AC3E}">
        <p14:creationId xmlns:p14="http://schemas.microsoft.com/office/powerpoint/2010/main" val="2270626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CE4CBF1F-3032-442A-80B5-74560E295A33}"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88959263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6858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1430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16002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0574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val="0"/>
              </a:ext>
            </a:extLst>
          </a:blip>
          <a:srcRect l="8514" r="6145"/>
          <a:stretch/>
        </p:blipFill>
        <p:spPr>
          <a:xfrm>
            <a:off x="8880389" y="2786244"/>
            <a:ext cx="3089190" cy="3520745"/>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8514" r="6145"/>
          <a:stretch/>
        </p:blipFill>
        <p:spPr>
          <a:xfrm>
            <a:off x="8880389" y="2786244"/>
            <a:ext cx="3089190" cy="3520745"/>
          </a:xfrm>
          <a:prstGeom prst="rect">
            <a:avLst/>
          </a:prstGeom>
        </p:spPr>
      </p:pic>
    </p:spTree>
    <p:extLst>
      <p:ext uri="{BB962C8B-B14F-4D97-AF65-F5344CB8AC3E}">
        <p14:creationId xmlns:p14="http://schemas.microsoft.com/office/powerpoint/2010/main" val="8408291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12001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6573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21145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5717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Mock Question</a:t>
            </a:r>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8888627" y="2736883"/>
            <a:ext cx="3082711" cy="3292125"/>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8888627" y="2736883"/>
            <a:ext cx="3082711" cy="3292125"/>
          </a:xfrm>
          <a:prstGeom prst="rect">
            <a:avLst/>
          </a:prstGeom>
        </p:spPr>
      </p:pic>
    </p:spTree>
    <p:extLst>
      <p:ext uri="{BB962C8B-B14F-4D97-AF65-F5344CB8AC3E}">
        <p14:creationId xmlns:p14="http://schemas.microsoft.com/office/powerpoint/2010/main" val="32514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ock_Q_Mains_ANIM_0">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12001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6573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21145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5717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Answer Frame</a:t>
            </a:r>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8888627" y="2736883"/>
            <a:ext cx="3082711" cy="3292125"/>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8888627" y="2736883"/>
            <a:ext cx="3082711" cy="3292125"/>
          </a:xfrm>
          <a:prstGeom prst="rect">
            <a:avLst/>
          </a:prstGeom>
        </p:spPr>
      </p:pic>
    </p:spTree>
    <p:extLst>
      <p:ext uri="{BB962C8B-B14F-4D97-AF65-F5344CB8AC3E}">
        <p14:creationId xmlns:p14="http://schemas.microsoft.com/office/powerpoint/2010/main" val="129559889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42602" y="1"/>
            <a:ext cx="69056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60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9363" y="2523067"/>
            <a:ext cx="1574264" cy="433493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6224" y="1270001"/>
            <a:ext cx="1358222" cy="1358222"/>
          </a:xfrm>
          <a:prstGeom prst="rect">
            <a:avLst/>
          </a:prstGeom>
        </p:spPr>
      </p:pic>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804526">
            <a:off x="10728422" y="5163376"/>
            <a:ext cx="1090935" cy="274387"/>
          </a:xfrm>
          <a:prstGeom prst="rect">
            <a:avLst/>
          </a:prstGeom>
        </p:spPr>
      </p:pic>
    </p:spTree>
    <p:extLst>
      <p:ext uri="{BB962C8B-B14F-4D97-AF65-F5344CB8AC3E}">
        <p14:creationId xmlns:p14="http://schemas.microsoft.com/office/powerpoint/2010/main" val="281942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42602" y="1"/>
            <a:ext cx="690562" cy="6858000"/>
          </a:xfrm>
          <a:prstGeom prst="roundRect">
            <a:avLst/>
          </a:prstGeom>
          <a:ln/>
        </p:spPr>
        <p:style>
          <a:lnRef idx="3">
            <a:schemeClr val="lt1"/>
          </a:lnRef>
          <a:fillRef idx="1">
            <a:schemeClr val="accent3"/>
          </a:fillRef>
          <a:effectRef idx="1">
            <a:schemeClr val="accent3"/>
          </a:effectRef>
          <a:fontRef idx="none"/>
        </p:style>
        <p:txBody>
          <a:bodyPr vert="vert270" anchor="ctr">
            <a:noAutofit/>
          </a:bodyPr>
          <a:lstStyle>
            <a:lvl1pPr marL="0" indent="0" algn="ctr">
              <a:buNone/>
              <a:defRPr sz="60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9363" y="2523067"/>
            <a:ext cx="1574264" cy="433493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6224" y="1270001"/>
            <a:ext cx="1358222" cy="1358222"/>
          </a:xfrm>
          <a:prstGeom prst="rect">
            <a:avLst/>
          </a:prstGeom>
        </p:spPr>
      </p:pic>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804526">
            <a:off x="10728422" y="5163376"/>
            <a:ext cx="1090935" cy="274387"/>
          </a:xfrm>
          <a:prstGeom prst="rect">
            <a:avLst/>
          </a:prstGeom>
        </p:spPr>
      </p:pic>
    </p:spTree>
    <p:extLst>
      <p:ext uri="{BB962C8B-B14F-4D97-AF65-F5344CB8AC3E}">
        <p14:creationId xmlns:p14="http://schemas.microsoft.com/office/powerpoint/2010/main" val="84925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3200">
                <a:solidFill>
                  <a:schemeClr val="bg1">
                    <a:lumMod val="95000"/>
                    <a:lumOff val="5000"/>
                  </a:schemeClr>
                </a:solidFill>
                <a:latin typeface="Franklin Gothic Demi Cond" panose="020B0706030402020204" pitchFamily="34" charset="0"/>
              </a:defRPr>
            </a:lvl1pPr>
            <a:lvl2pPr>
              <a:defRPr sz="3200">
                <a:solidFill>
                  <a:schemeClr val="bg1">
                    <a:lumMod val="95000"/>
                    <a:lumOff val="5000"/>
                  </a:schemeClr>
                </a:solidFill>
                <a:latin typeface="Franklin Gothic Demi Cond" panose="020B0706030402020204" pitchFamily="34" charset="0"/>
              </a:defRPr>
            </a:lvl2pPr>
            <a:lvl3pPr>
              <a:defRPr sz="3200">
                <a:solidFill>
                  <a:schemeClr val="bg1">
                    <a:lumMod val="95000"/>
                    <a:lumOff val="5000"/>
                  </a:schemeClr>
                </a:solidFill>
                <a:latin typeface="Franklin Gothic Demi Cond" panose="020B0706030402020204" pitchFamily="34" charset="0"/>
              </a:defRPr>
            </a:lvl3pPr>
            <a:lvl4pPr>
              <a:defRPr sz="3200">
                <a:solidFill>
                  <a:schemeClr val="bg1">
                    <a:lumMod val="95000"/>
                    <a:lumOff val="5000"/>
                  </a:schemeClr>
                </a:solidFill>
                <a:latin typeface="Franklin Gothic Demi Cond" panose="020B0706030402020204" pitchFamily="34" charset="0"/>
              </a:defRPr>
            </a:lvl4pPr>
            <a:lvl5pPr>
              <a:defRPr sz="32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6858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11430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6002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20574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tx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9232887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_Anim_0">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3200">
                <a:solidFill>
                  <a:schemeClr val="bg1">
                    <a:lumMod val="95000"/>
                    <a:lumOff val="5000"/>
                  </a:schemeClr>
                </a:solidFill>
                <a:latin typeface="Franklin Gothic Demi Cond" panose="020B0706030402020204" pitchFamily="34" charset="0"/>
              </a:defRPr>
            </a:lvl1pPr>
            <a:lvl2pPr>
              <a:defRPr sz="3200">
                <a:solidFill>
                  <a:schemeClr val="bg1">
                    <a:lumMod val="95000"/>
                    <a:lumOff val="5000"/>
                  </a:schemeClr>
                </a:solidFill>
                <a:latin typeface="Franklin Gothic Demi Cond" panose="020B0706030402020204" pitchFamily="34" charset="0"/>
              </a:defRPr>
            </a:lvl2pPr>
            <a:lvl3pPr>
              <a:defRPr sz="3200">
                <a:solidFill>
                  <a:schemeClr val="bg1">
                    <a:lumMod val="95000"/>
                    <a:lumOff val="5000"/>
                  </a:schemeClr>
                </a:solidFill>
                <a:latin typeface="Franklin Gothic Demi Cond" panose="020B0706030402020204" pitchFamily="34" charset="0"/>
              </a:defRPr>
            </a:lvl3pPr>
            <a:lvl4pPr>
              <a:defRPr sz="3200">
                <a:solidFill>
                  <a:schemeClr val="bg1">
                    <a:lumMod val="95000"/>
                    <a:lumOff val="5000"/>
                  </a:schemeClr>
                </a:solidFill>
                <a:latin typeface="Franklin Gothic Demi Cond" panose="020B0706030402020204" pitchFamily="34" charset="0"/>
              </a:defRPr>
            </a:lvl4pPr>
            <a:lvl5pPr>
              <a:defRPr sz="32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6858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11430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6002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20574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tx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8402807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771" y="2654784"/>
            <a:ext cx="3089805" cy="3587015"/>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tx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8889771" y="6241799"/>
            <a:ext cx="3089805" cy="555652"/>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2400" dirty="0"/>
              <a:t>रट्टा मारो जिंदाबाद!</a:t>
            </a:r>
            <a:endParaRPr lang="en-US" sz="2400" dirty="0"/>
          </a:p>
        </p:txBody>
      </p:sp>
    </p:spTree>
    <p:extLst>
      <p:ext uri="{BB962C8B-B14F-4D97-AF65-F5344CB8AC3E}">
        <p14:creationId xmlns:p14="http://schemas.microsoft.com/office/powerpoint/2010/main" val="427391221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30560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41329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118531" y="-107122"/>
            <a:ext cx="12310531"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CE4CBF1F-3032-442A-80B5-74560E295A33}" type="slidenum">
              <a:rPr lang="en-US" smtClean="0"/>
              <a:t>‹#›</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359" y="5236611"/>
            <a:ext cx="2082701" cy="523831"/>
          </a:xfrm>
          <a:prstGeom prst="rect">
            <a:avLst/>
          </a:prstGeom>
        </p:spPr>
      </p:pic>
      <p:sp>
        <p:nvSpPr>
          <p:cNvPr id="9" name="Title 8"/>
          <p:cNvSpPr>
            <a:spLocks noGrp="1"/>
          </p:cNvSpPr>
          <p:nvPr>
            <p:ph type="title"/>
          </p:nvPr>
        </p:nvSpPr>
        <p:spPr>
          <a:xfrm>
            <a:off x="2046261" y="679313"/>
            <a:ext cx="837409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2046288" y="1438275"/>
            <a:ext cx="8374062" cy="3371850"/>
          </a:xfrm>
        </p:spPr>
        <p:txBody>
          <a:bodyPr>
            <a:noAutofit/>
          </a:bodyPr>
          <a:lstStyle>
            <a:lvl1pPr>
              <a:defRPr sz="4800">
                <a:solidFill>
                  <a:schemeClr val="bg1">
                    <a:lumMod val="85000"/>
                    <a:lumOff val="15000"/>
                  </a:schemeClr>
                </a:solidFill>
                <a:latin typeface="Franklin Gothic Medium Cond" panose="020B0606030402020204" pitchFamily="34" charset="0"/>
              </a:defRPr>
            </a:lvl1pPr>
            <a:lvl2pPr>
              <a:defRPr sz="4400">
                <a:solidFill>
                  <a:schemeClr val="bg1">
                    <a:lumMod val="85000"/>
                    <a:lumOff val="15000"/>
                  </a:schemeClr>
                </a:solidFill>
                <a:latin typeface="Franklin Gothic Medium Cond" panose="020B0606030402020204" pitchFamily="34" charset="0"/>
              </a:defRPr>
            </a:lvl2pPr>
            <a:lvl3pPr>
              <a:defRPr sz="4000">
                <a:solidFill>
                  <a:schemeClr val="bg1">
                    <a:lumMod val="85000"/>
                    <a:lumOff val="15000"/>
                  </a:schemeClr>
                </a:solidFill>
                <a:latin typeface="Franklin Gothic Medium Cond" panose="020B0606030402020204" pitchFamily="34" charset="0"/>
              </a:defRPr>
            </a:lvl3pPr>
            <a:lvl4pPr>
              <a:defRPr sz="3600">
                <a:solidFill>
                  <a:schemeClr val="bg1">
                    <a:lumMod val="85000"/>
                    <a:lumOff val="15000"/>
                  </a:schemeClr>
                </a:solidFill>
                <a:latin typeface="Franklin Gothic Medium Cond" panose="020B0606030402020204" pitchFamily="34" charset="0"/>
              </a:defRPr>
            </a:lvl4pPr>
            <a:lvl5pPr>
              <a:defRPr sz="3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118531" y="-107122"/>
            <a:ext cx="12310531" cy="6965122"/>
          </a:xfrm>
          <a:prstGeom prst="rect">
            <a:avLst/>
          </a:prstGeom>
        </p:spPr>
      </p:pic>
      <p:pic>
        <p:nvPicPr>
          <p:cNvPr id="11" name="Picture 10"/>
          <p:cNvPicPr>
            <a:picLocks noChangeAspect="1"/>
          </p:cNvPicPr>
          <p:nvPr userDrawn="1"/>
        </p:nvPicPr>
        <p:blipFill rotWithShape="1">
          <a:blip r:embed="rId2"/>
          <a:srcRect r="8216"/>
          <a:stretch/>
        </p:blipFill>
        <p:spPr>
          <a:xfrm>
            <a:off x="-118531" y="-107122"/>
            <a:ext cx="12310531" cy="6965122"/>
          </a:xfrm>
          <a:prstGeom prst="rect">
            <a:avLst/>
          </a:prstGeom>
        </p:spPr>
      </p:pic>
    </p:spTree>
    <p:extLst>
      <p:ext uri="{BB962C8B-B14F-4D97-AF65-F5344CB8AC3E}">
        <p14:creationId xmlns:p14="http://schemas.microsoft.com/office/powerpoint/2010/main" val="3994501614"/>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fo_Anim_0">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no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423746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1533" y="2920999"/>
            <a:ext cx="3089805"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800">
                <a:latin typeface="Franklin Gothic Demi Cond" panose="020B0706030402020204" pitchFamily="34" charset="0"/>
              </a:defRPr>
            </a:lvl1pPr>
            <a:lvl2pPr>
              <a:defRPr sz="2800">
                <a:latin typeface="Franklin Gothic Demi Cond" panose="020B0706030402020204" pitchFamily="34" charset="0"/>
              </a:defRPr>
            </a:lvl2pPr>
            <a:lvl3pPr>
              <a:defRPr sz="2800">
                <a:latin typeface="Franklin Gothic Demi Cond" panose="020B0706030402020204" pitchFamily="34" charset="0"/>
              </a:defRPr>
            </a:lvl3pPr>
            <a:lvl4pPr>
              <a:defRPr sz="2800">
                <a:latin typeface="Franklin Gothic Demi Cond" panose="020B0706030402020204" pitchFamily="34" charset="0"/>
              </a:defRPr>
            </a:lvl4pPr>
            <a:lvl5pPr>
              <a:defRPr sz="28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1200150" indent="-742950">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657350" indent="-742950">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2114550" indent="-742950">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2571750" indent="-742950">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56176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Info_Anim_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51959" y="2254"/>
            <a:ext cx="3364455" cy="6878896"/>
          </a:xfrm>
          <a:prstGeom prst="rect">
            <a:avLst/>
          </a:prstGeom>
        </p:spPr>
      </p:pic>
      <p:sp>
        <p:nvSpPr>
          <p:cNvPr id="3" name="Content Placeholder 2"/>
          <p:cNvSpPr>
            <a:spLocks noGrp="1"/>
          </p:cNvSpPr>
          <p:nvPr>
            <p:ph idx="1"/>
          </p:nvPr>
        </p:nvSpPr>
        <p:spPr>
          <a:xfrm>
            <a:off x="321733" y="287868"/>
            <a:ext cx="8395547" cy="5889096"/>
          </a:xfrm>
        </p:spPr>
        <p:txBody>
          <a:bodyPr>
            <a:normAutofit/>
          </a:bodyPr>
          <a:lstStyle>
            <a:lvl1pPr marL="7429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1pPr>
            <a:lvl2pPr marL="12001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2pPr>
            <a:lvl3pPr marL="16573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3pPr>
            <a:lvl4pPr marL="21145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4pPr>
            <a:lvl5pPr marL="25717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6" name="Content Placeholder 15"/>
          <p:cNvSpPr>
            <a:spLocks noGrp="1"/>
          </p:cNvSpPr>
          <p:nvPr>
            <p:ph sz="quarter" idx="12"/>
          </p:nvPr>
        </p:nvSpPr>
        <p:spPr>
          <a:xfrm>
            <a:off x="9144000" y="2943498"/>
            <a:ext cx="2803525" cy="2987402"/>
          </a:xfrm>
          <a:solidFill>
            <a:schemeClr val="accent2">
              <a:lumMod val="20000"/>
              <a:lumOff val="80000"/>
            </a:schemeClr>
          </a:solidFill>
        </p:spPr>
        <p:txBody>
          <a:bodyPr/>
          <a:lstStyle>
            <a:lvl1pPr>
              <a:defRPr>
                <a:solidFill>
                  <a:schemeClr val="bg1">
                    <a:lumMod val="85000"/>
                    <a:lumOff val="15000"/>
                  </a:schemeClr>
                </a:solidFill>
                <a:latin typeface="Franklin Gothic Medium Cond" panose="020B0606030402020204" pitchFamily="34" charset="0"/>
              </a:defRPr>
            </a:lvl1pPr>
            <a:lvl2pPr>
              <a:defRPr>
                <a:solidFill>
                  <a:schemeClr val="bg1">
                    <a:lumMod val="85000"/>
                    <a:lumOff val="15000"/>
                  </a:schemeClr>
                </a:solidFill>
                <a:latin typeface="Franklin Gothic Medium Cond" panose="020B0606030402020204" pitchFamily="34" charset="0"/>
              </a:defRPr>
            </a:lvl2pPr>
            <a:lvl3pPr>
              <a:defRPr>
                <a:solidFill>
                  <a:schemeClr val="bg1">
                    <a:lumMod val="85000"/>
                    <a:lumOff val="15000"/>
                  </a:schemeClr>
                </a:solidFill>
                <a:latin typeface="Franklin Gothic Medium Cond" panose="020B0606030402020204" pitchFamily="34" charset="0"/>
              </a:defRPr>
            </a:lvl3pPr>
            <a:lvl4pPr>
              <a:defRPr>
                <a:solidFill>
                  <a:schemeClr val="bg1">
                    <a:lumMod val="85000"/>
                    <a:lumOff val="15000"/>
                  </a:schemeClr>
                </a:solidFill>
                <a:latin typeface="Franklin Gothic Medium Cond" panose="020B0606030402020204" pitchFamily="34" charset="0"/>
              </a:defRPr>
            </a:lvl4pPr>
            <a:lvl5pPr>
              <a:defRPr>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3"/>
          </p:nvPr>
        </p:nvSpPr>
        <p:spPr>
          <a:xfrm>
            <a:off x="9144000" y="914400"/>
            <a:ext cx="2803525" cy="2028825"/>
          </a:xfrm>
          <a:no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200">
                <a:latin typeface="Franklin Gothic Medium Cond" panose="020B0606030402020204" pitchFamily="34" charset="0"/>
              </a:defRPr>
            </a:lvl1pPr>
            <a:lvl2pPr algn="ctr">
              <a:defRPr sz="2800">
                <a:latin typeface="Franklin Gothic Medium Cond" panose="020B0606030402020204" pitchFamily="34" charset="0"/>
              </a:defRPr>
            </a:lvl2pPr>
            <a:lvl3pPr algn="ctr">
              <a:defRPr sz="2400">
                <a:latin typeface="Franklin Gothic Medium Cond" panose="020B0606030402020204" pitchFamily="34" charset="0"/>
              </a:defRPr>
            </a:lvl3pPr>
            <a:lvl4pPr algn="ctr">
              <a:defRPr sz="2000">
                <a:latin typeface="Franklin Gothic Medium Cond" panose="020B0606030402020204" pitchFamily="34" charset="0"/>
              </a:defRPr>
            </a:lvl4pPr>
            <a:lvl5pPr algn="ctr">
              <a:defRPr sz="2000">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38317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51959" y="2254"/>
            <a:ext cx="3364455" cy="6878896"/>
          </a:xfrm>
          <a:prstGeom prst="rect">
            <a:avLst/>
          </a:prstGeom>
        </p:spPr>
      </p:pic>
      <p:sp>
        <p:nvSpPr>
          <p:cNvPr id="3" name="Content Placeholder 2"/>
          <p:cNvSpPr>
            <a:spLocks noGrp="1"/>
          </p:cNvSpPr>
          <p:nvPr>
            <p:ph idx="1"/>
          </p:nvPr>
        </p:nvSpPr>
        <p:spPr>
          <a:xfrm>
            <a:off x="321733" y="287868"/>
            <a:ext cx="8395547" cy="5889096"/>
          </a:xfrm>
        </p:spPr>
        <p:txBody>
          <a:bodyPr>
            <a:normAutofit/>
          </a:bodyPr>
          <a:lstStyle>
            <a:lvl1pPr marL="742950" indent="-742950">
              <a:buClr>
                <a:srgbClr val="FFC000"/>
              </a:buClr>
              <a:buFont typeface="Wingdings" panose="05000000000000000000" pitchFamily="2" charset="2"/>
              <a:buChar char="v"/>
              <a:defRPr sz="4000">
                <a:solidFill>
                  <a:schemeClr val="tx1"/>
                </a:solidFill>
                <a:latin typeface="Franklin Gothic Medium Cond" panose="020B0606030402020204" pitchFamily="34" charset="0"/>
                <a:cs typeface="Segoe UI Semibold" panose="020B0702040204020203" pitchFamily="34" charset="0"/>
              </a:defRPr>
            </a:lvl1pPr>
            <a:lvl2pPr marL="1200150" indent="-742950">
              <a:buClr>
                <a:srgbClr val="FFC000"/>
              </a:buClr>
              <a:buFont typeface="Wingdings" panose="05000000000000000000" pitchFamily="2" charset="2"/>
              <a:buChar char="v"/>
              <a:defRPr sz="4000">
                <a:solidFill>
                  <a:schemeClr val="tx1"/>
                </a:solidFill>
                <a:latin typeface="Franklin Gothic Medium Cond" panose="020B0606030402020204" pitchFamily="34" charset="0"/>
                <a:cs typeface="Segoe UI Semibold" panose="020B0702040204020203" pitchFamily="34" charset="0"/>
              </a:defRPr>
            </a:lvl2pPr>
            <a:lvl3pPr marL="1657350" indent="-742950">
              <a:buClr>
                <a:srgbClr val="FFC000"/>
              </a:buClr>
              <a:buFont typeface="Wingdings" panose="05000000000000000000" pitchFamily="2" charset="2"/>
              <a:buChar char="v"/>
              <a:defRPr sz="4000">
                <a:solidFill>
                  <a:schemeClr val="tx1"/>
                </a:solidFill>
                <a:latin typeface="Franklin Gothic Medium Cond" panose="020B0606030402020204" pitchFamily="34" charset="0"/>
                <a:cs typeface="Segoe UI Semibold" panose="020B0702040204020203" pitchFamily="34" charset="0"/>
              </a:defRPr>
            </a:lvl3pPr>
            <a:lvl4pPr marL="2114550" indent="-742950">
              <a:buClr>
                <a:srgbClr val="FFC000"/>
              </a:buClr>
              <a:buFont typeface="Wingdings" panose="05000000000000000000" pitchFamily="2" charset="2"/>
              <a:buChar char="v"/>
              <a:defRPr sz="4000">
                <a:solidFill>
                  <a:schemeClr val="tx1"/>
                </a:solidFill>
                <a:latin typeface="Franklin Gothic Medium Cond" panose="020B0606030402020204" pitchFamily="34" charset="0"/>
                <a:cs typeface="Segoe UI Semibold" panose="020B0702040204020203" pitchFamily="34" charset="0"/>
              </a:defRPr>
            </a:lvl4pPr>
            <a:lvl5pPr marL="2571750" indent="-742950">
              <a:buClr>
                <a:srgbClr val="FFC000"/>
              </a:buClr>
              <a:buFont typeface="Wingdings" panose="05000000000000000000" pitchFamily="2" charset="2"/>
              <a:buChar char="v"/>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6" name="Content Placeholder 15"/>
          <p:cNvSpPr>
            <a:spLocks noGrp="1"/>
          </p:cNvSpPr>
          <p:nvPr>
            <p:ph sz="quarter" idx="12"/>
          </p:nvPr>
        </p:nvSpPr>
        <p:spPr>
          <a:xfrm>
            <a:off x="9144000" y="1651519"/>
            <a:ext cx="2803525" cy="4279381"/>
          </a:xfrm>
          <a:solidFill>
            <a:schemeClr val="accent2">
              <a:lumMod val="20000"/>
              <a:lumOff val="80000"/>
            </a:schemeClr>
          </a:solidFill>
        </p:spPr>
        <p:txBody>
          <a:bodyPr/>
          <a:lstStyle>
            <a:lvl1pPr>
              <a:defRPr>
                <a:solidFill>
                  <a:schemeClr val="bg1">
                    <a:lumMod val="85000"/>
                    <a:lumOff val="15000"/>
                  </a:schemeClr>
                </a:solidFill>
                <a:latin typeface="Franklin Gothic Medium Cond" panose="020B0606030402020204" pitchFamily="34" charset="0"/>
              </a:defRPr>
            </a:lvl1pPr>
            <a:lvl2pPr>
              <a:defRPr>
                <a:solidFill>
                  <a:schemeClr val="bg1">
                    <a:lumMod val="85000"/>
                    <a:lumOff val="15000"/>
                  </a:schemeClr>
                </a:solidFill>
                <a:latin typeface="Franklin Gothic Medium Cond" panose="020B0606030402020204" pitchFamily="34" charset="0"/>
              </a:defRPr>
            </a:lvl2pPr>
            <a:lvl3pPr>
              <a:defRPr>
                <a:solidFill>
                  <a:schemeClr val="bg1">
                    <a:lumMod val="85000"/>
                    <a:lumOff val="15000"/>
                  </a:schemeClr>
                </a:solidFill>
                <a:latin typeface="Franklin Gothic Medium Cond" panose="020B0606030402020204" pitchFamily="34" charset="0"/>
              </a:defRPr>
            </a:lvl3pPr>
            <a:lvl4pPr>
              <a:defRPr>
                <a:solidFill>
                  <a:schemeClr val="bg1">
                    <a:lumMod val="85000"/>
                    <a:lumOff val="15000"/>
                  </a:schemeClr>
                </a:solidFill>
                <a:latin typeface="Franklin Gothic Medium Cond" panose="020B0606030402020204" pitchFamily="34" charset="0"/>
              </a:defRPr>
            </a:lvl4pPr>
            <a:lvl5pPr>
              <a:defRPr>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144000" y="895350"/>
            <a:ext cx="2803525" cy="755650"/>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lvl1pPr marL="0" indent="0" algn="ctr">
              <a:buNone/>
              <a:defRPr b="0" i="0">
                <a:latin typeface="Franklin Gothic Demi Cond" panose="020B0706030402020204" pitchFamily="34" charset="0"/>
              </a:defRPr>
            </a:lvl1pPr>
            <a:lvl2pPr marL="457200" indent="0" algn="ctr">
              <a:buNone/>
              <a:defRPr b="0" i="0">
                <a:latin typeface="Franklin Gothic Demi Cond" panose="020B0706030402020204" pitchFamily="34" charset="0"/>
              </a:defRPr>
            </a:lvl2pPr>
            <a:lvl3pPr marL="914400" indent="0" algn="ctr">
              <a:buNone/>
              <a:defRPr b="0" i="0">
                <a:latin typeface="Franklin Gothic Demi Cond" panose="020B0706030402020204" pitchFamily="34" charset="0"/>
              </a:defRPr>
            </a:lvl3pPr>
            <a:lvl4pPr marL="1371600" indent="0" algn="ctr">
              <a:buNone/>
              <a:defRPr b="0" i="0">
                <a:latin typeface="Franklin Gothic Demi Cond" panose="020B0706030402020204" pitchFamily="34" charset="0"/>
              </a:defRPr>
            </a:lvl4pPr>
            <a:lvl5pPr marL="1828800" indent="0" algn="ctr">
              <a:buNone/>
              <a:defRPr b="0" i="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9518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993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615" y="-48888"/>
            <a:ext cx="3708285" cy="671707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 b="16247"/>
          <a:stretch/>
        </p:blipFill>
        <p:spPr>
          <a:xfrm>
            <a:off x="8892417" y="1490371"/>
            <a:ext cx="3046473" cy="4508500"/>
          </a:xfrm>
          <a:prstGeom prst="rect">
            <a:avLst/>
          </a:prstGeom>
        </p:spPr>
      </p:pic>
      <p:sp>
        <p:nvSpPr>
          <p:cNvPr id="3" name="Content Placeholder 2"/>
          <p:cNvSpPr>
            <a:spLocks noGrp="1"/>
          </p:cNvSpPr>
          <p:nvPr>
            <p:ph idx="1"/>
          </p:nvPr>
        </p:nvSpPr>
        <p:spPr>
          <a:xfrm>
            <a:off x="321733" y="287868"/>
            <a:ext cx="8395547" cy="5889096"/>
          </a:xfrm>
        </p:spPr>
        <p:txBody>
          <a:bodyPr>
            <a:normAutofit/>
          </a:bodyPr>
          <a:lstStyle>
            <a:lvl1pPr marL="742950" indent="-742950">
              <a:buClr>
                <a:schemeClr val="accent4">
                  <a:lumMod val="50000"/>
                </a:schemeClr>
              </a:buClr>
              <a:buFont typeface="Wingdings" panose="05000000000000000000" pitchFamily="2" charset="2"/>
              <a:buChar char="ü"/>
              <a:defRPr sz="4000">
                <a:solidFill>
                  <a:schemeClr val="accent3">
                    <a:lumMod val="50000"/>
                  </a:schemeClr>
                </a:solidFill>
                <a:latin typeface="Franklin Gothic Medium Cond" panose="020B0606030402020204" pitchFamily="34" charset="0"/>
                <a:cs typeface="Segoe UI Semibold" panose="020B0702040204020203" pitchFamily="34" charset="0"/>
              </a:defRPr>
            </a:lvl1pPr>
            <a:lvl2pPr marL="1200150" indent="-742950">
              <a:buClr>
                <a:schemeClr val="accent4">
                  <a:lumMod val="50000"/>
                </a:schemeClr>
              </a:buClr>
              <a:buFont typeface="Wingdings" panose="05000000000000000000" pitchFamily="2" charset="2"/>
              <a:buChar char="ü"/>
              <a:defRPr sz="4000">
                <a:solidFill>
                  <a:schemeClr val="accent3">
                    <a:lumMod val="50000"/>
                  </a:schemeClr>
                </a:solidFill>
                <a:latin typeface="Franklin Gothic Medium Cond" panose="020B0606030402020204" pitchFamily="34" charset="0"/>
                <a:cs typeface="Segoe UI Semibold" panose="020B0702040204020203" pitchFamily="34" charset="0"/>
              </a:defRPr>
            </a:lvl2pPr>
            <a:lvl3pPr marL="1657350" indent="-742950">
              <a:buClr>
                <a:schemeClr val="accent4">
                  <a:lumMod val="50000"/>
                </a:schemeClr>
              </a:buClr>
              <a:buFont typeface="Wingdings" panose="05000000000000000000" pitchFamily="2" charset="2"/>
              <a:buChar char="ü"/>
              <a:defRPr sz="4000">
                <a:solidFill>
                  <a:schemeClr val="accent3">
                    <a:lumMod val="50000"/>
                  </a:schemeClr>
                </a:solidFill>
                <a:latin typeface="Franklin Gothic Medium Cond" panose="020B0606030402020204" pitchFamily="34" charset="0"/>
                <a:cs typeface="Segoe UI Semibold" panose="020B0702040204020203" pitchFamily="34" charset="0"/>
              </a:defRPr>
            </a:lvl3pPr>
            <a:lvl4pPr marL="2114550" indent="-742950">
              <a:buClr>
                <a:schemeClr val="accent4">
                  <a:lumMod val="50000"/>
                </a:schemeClr>
              </a:buClr>
              <a:buFont typeface="Wingdings" panose="05000000000000000000" pitchFamily="2" charset="2"/>
              <a:buChar char="ü"/>
              <a:defRPr sz="4000">
                <a:solidFill>
                  <a:schemeClr val="accent3">
                    <a:lumMod val="50000"/>
                  </a:schemeClr>
                </a:solidFill>
                <a:latin typeface="Franklin Gothic Medium Cond" panose="020B0606030402020204" pitchFamily="34" charset="0"/>
                <a:cs typeface="Segoe UI Semibold" panose="020B0702040204020203" pitchFamily="34" charset="0"/>
              </a:defRPr>
            </a:lvl4pPr>
            <a:lvl5pPr marL="2571750" indent="-742950">
              <a:buClr>
                <a:schemeClr val="accent4">
                  <a:lumMod val="50000"/>
                </a:schemeClr>
              </a:buClr>
              <a:buFont typeface="Wingdings" panose="05000000000000000000" pitchFamily="2" charset="2"/>
              <a:buChar char="ü"/>
              <a:defRPr sz="40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0" name="Title 9"/>
          <p:cNvSpPr>
            <a:spLocks noGrp="1"/>
          </p:cNvSpPr>
          <p:nvPr>
            <p:ph type="title"/>
          </p:nvPr>
        </p:nvSpPr>
        <p:spPr>
          <a:xfrm>
            <a:off x="8892416" y="4991099"/>
            <a:ext cx="3045583" cy="1016001"/>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2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8893175" y="873125"/>
            <a:ext cx="3044825" cy="617538"/>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0" indent="0" algn="ctr">
              <a:buNone/>
              <a:defRPr/>
            </a:lvl1pPr>
          </a:lstStyle>
          <a:p>
            <a:pPr lvl="0"/>
            <a:r>
              <a:rPr lang="en-US"/>
              <a:t>Edit Master text styles</a:t>
            </a:r>
          </a:p>
        </p:txBody>
      </p:sp>
    </p:spTree>
    <p:extLst>
      <p:ext uri="{BB962C8B-B14F-4D97-AF65-F5344CB8AC3E}">
        <p14:creationId xmlns:p14="http://schemas.microsoft.com/office/powerpoint/2010/main" val="2773082063"/>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RAME_Iphone_3">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4C5BBD-30E2-4833-B057-992551EC745F}" type="datetimeFigureOut">
              <a:rPr lang="en-US" smtClean="0"/>
              <a:t>28-Apr-16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CBF1F-3032-442A-80B5-74560E295A33}" type="slidenum">
              <a:rPr lang="en-US" smtClean="0"/>
              <a:t>‹#›</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675" y="-17134"/>
            <a:ext cx="10217287" cy="6373484"/>
          </a:xfrm>
          <a:prstGeom prst="rect">
            <a:avLst/>
          </a:prstGeom>
        </p:spPr>
      </p:pic>
      <p:sp>
        <p:nvSpPr>
          <p:cNvPr id="7" name="Text Placeholder 6"/>
          <p:cNvSpPr>
            <a:spLocks noGrp="1"/>
          </p:cNvSpPr>
          <p:nvPr>
            <p:ph type="body" sz="quarter" idx="13"/>
          </p:nvPr>
        </p:nvSpPr>
        <p:spPr>
          <a:xfrm>
            <a:off x="1993555" y="790832"/>
            <a:ext cx="2644348" cy="57664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lvl1pPr marL="0" indent="0" algn="ctr">
              <a:buNone/>
              <a:defRPr>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pPr lvl="0"/>
            <a:r>
              <a:rPr lang="en-US"/>
              <a:t>Edit Master text styles</a:t>
            </a:r>
          </a:p>
        </p:txBody>
      </p:sp>
      <p:sp>
        <p:nvSpPr>
          <p:cNvPr id="8" name="Text Placeholder 6"/>
          <p:cNvSpPr>
            <a:spLocks noGrp="1"/>
          </p:cNvSpPr>
          <p:nvPr>
            <p:ph type="body" sz="quarter" idx="14"/>
          </p:nvPr>
        </p:nvSpPr>
        <p:spPr>
          <a:xfrm>
            <a:off x="5464620" y="790831"/>
            <a:ext cx="2644348" cy="576649"/>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lvl1pPr marL="0" indent="0" algn="ctr">
              <a:buNone/>
              <a:defRPr>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pPr lvl="0"/>
            <a:r>
              <a:rPr lang="en-US"/>
              <a:t>Edit Master text styles</a:t>
            </a:r>
          </a:p>
        </p:txBody>
      </p:sp>
      <p:sp>
        <p:nvSpPr>
          <p:cNvPr id="9" name="Text Placeholder 6"/>
          <p:cNvSpPr>
            <a:spLocks noGrp="1"/>
          </p:cNvSpPr>
          <p:nvPr>
            <p:ph type="body" sz="quarter" idx="15"/>
          </p:nvPr>
        </p:nvSpPr>
        <p:spPr>
          <a:xfrm>
            <a:off x="8940681" y="790830"/>
            <a:ext cx="2644348" cy="57664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lvl1pPr marL="0" indent="0" algn="ctr">
              <a:buNone/>
              <a:defRPr>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pPr lvl="0"/>
            <a:r>
              <a:rPr lang="en-US"/>
              <a:t>Edit Master text styles</a:t>
            </a:r>
          </a:p>
        </p:txBody>
      </p:sp>
      <p:sp>
        <p:nvSpPr>
          <p:cNvPr id="11" name="Text Placeholder 10"/>
          <p:cNvSpPr>
            <a:spLocks noGrp="1"/>
          </p:cNvSpPr>
          <p:nvPr>
            <p:ph type="body" sz="quarter" idx="16"/>
          </p:nvPr>
        </p:nvSpPr>
        <p:spPr>
          <a:xfrm>
            <a:off x="173038" y="271463"/>
            <a:ext cx="1489075" cy="5907087"/>
          </a:xfrm>
          <a:prstGeom prst="homePlate">
            <a:avLst>
              <a:gd name="adj" fmla="val 30637"/>
            </a:avLst>
          </a:prstGeom>
          <a:ln/>
        </p:spPr>
        <p:style>
          <a:lnRef idx="3">
            <a:schemeClr val="lt1"/>
          </a:lnRef>
          <a:fillRef idx="1">
            <a:schemeClr val="dk1"/>
          </a:fillRef>
          <a:effectRef idx="1">
            <a:schemeClr val="dk1"/>
          </a:effectRef>
          <a:fontRef idx="none"/>
        </p:style>
        <p:txBody>
          <a:bodyPr vert="vert270" anchor="ctr">
            <a:normAutofit/>
          </a:bodyPr>
          <a:lstStyle>
            <a:lvl1pPr marL="0" indent="0">
              <a:buNone/>
              <a:defRPr sz="7200">
                <a:solidFill>
                  <a:schemeClr val="bg1"/>
                </a:solidFill>
                <a:effectLst/>
                <a:latin typeface="Franklin Gothic Medium Cond" panose="020B0606030402020204" pitchFamily="34" charset="0"/>
              </a:defRPr>
            </a:lvl1pPr>
            <a:lvl2pPr marL="457200" indent="0">
              <a:buNone/>
              <a:defRPr>
                <a:solidFill>
                  <a:schemeClr val="bg1"/>
                </a:solidFill>
                <a:effectLst/>
              </a:defRPr>
            </a:lvl2pPr>
            <a:lvl3pPr marL="914400" indent="0">
              <a:buNone/>
              <a:defRPr>
                <a:solidFill>
                  <a:schemeClr val="bg1"/>
                </a:solidFill>
                <a:effectLst/>
              </a:defRPr>
            </a:lvl3pPr>
            <a:lvl4pPr marL="1371600" indent="0">
              <a:buNone/>
              <a:defRPr>
                <a:solidFill>
                  <a:schemeClr val="bg1"/>
                </a:solidFill>
                <a:effectLst/>
              </a:defRPr>
            </a:lvl4pPr>
            <a:lvl5pPr marL="1828800" indent="0">
              <a:buNone/>
              <a:defRPr>
                <a:solidFill>
                  <a:schemeClr val="bg1"/>
                </a:solidFill>
                <a:effectLst/>
              </a:defRPr>
            </a:lvl5pPr>
          </a:lstStyle>
          <a:p>
            <a:pPr lvl="0"/>
            <a:r>
              <a:rPr lang="en-US"/>
              <a:t>Edit Master text styles</a:t>
            </a:r>
          </a:p>
        </p:txBody>
      </p:sp>
      <p:sp>
        <p:nvSpPr>
          <p:cNvPr id="13" name="Content Placeholder 12"/>
          <p:cNvSpPr>
            <a:spLocks noGrp="1"/>
          </p:cNvSpPr>
          <p:nvPr>
            <p:ph sz="quarter" idx="17"/>
          </p:nvPr>
        </p:nvSpPr>
        <p:spPr>
          <a:xfrm>
            <a:off x="1993900" y="1366838"/>
            <a:ext cx="2644775" cy="4103687"/>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2"/>
          <p:cNvSpPr>
            <a:spLocks noGrp="1"/>
          </p:cNvSpPr>
          <p:nvPr>
            <p:ph sz="quarter" idx="18"/>
          </p:nvPr>
        </p:nvSpPr>
        <p:spPr>
          <a:xfrm>
            <a:off x="5461378" y="1366838"/>
            <a:ext cx="2644775" cy="4103687"/>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2"/>
          <p:cNvSpPr>
            <a:spLocks noGrp="1"/>
          </p:cNvSpPr>
          <p:nvPr>
            <p:ph sz="quarter" idx="19"/>
          </p:nvPr>
        </p:nvSpPr>
        <p:spPr>
          <a:xfrm>
            <a:off x="8940681" y="1366838"/>
            <a:ext cx="2644775" cy="4103687"/>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297756" y="6178550"/>
            <a:ext cx="2972018" cy="747508"/>
          </a:xfrm>
          <a:prstGeom prst="rect">
            <a:avLst/>
          </a:prstGeom>
        </p:spPr>
      </p:pic>
    </p:spTree>
    <p:extLst>
      <p:ext uri="{BB962C8B-B14F-4D97-AF65-F5344CB8AC3E}">
        <p14:creationId xmlns:p14="http://schemas.microsoft.com/office/powerpoint/2010/main" val="2390826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4C5BBD-30E2-4833-B057-992551EC745F}" type="datetimeFigureOut">
              <a:rPr lang="en-US" smtClean="0"/>
              <a:t>28-Apr-16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CBF1F-3032-442A-80B5-74560E295A33}"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8856" y="1"/>
            <a:ext cx="5159002" cy="6858000"/>
          </a:xfrm>
          <a:prstGeom prst="rect">
            <a:avLst/>
          </a:prstGeom>
        </p:spPr>
      </p:pic>
      <p:sp>
        <p:nvSpPr>
          <p:cNvPr id="6" name="Content Placeholder 2"/>
          <p:cNvSpPr>
            <a:spLocks noGrp="1"/>
          </p:cNvSpPr>
          <p:nvPr>
            <p:ph idx="1"/>
          </p:nvPr>
        </p:nvSpPr>
        <p:spPr>
          <a:xfrm>
            <a:off x="5033319" y="233628"/>
            <a:ext cx="6943628" cy="5889096"/>
          </a:xfrm>
        </p:spPr>
        <p:txBody>
          <a:bodyPr>
            <a:normAutofit/>
          </a:bodyPr>
          <a:lstStyle>
            <a:lvl1pPr marL="7429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12001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16573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21145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25717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716689" y="1377157"/>
            <a:ext cx="3707030" cy="4315189"/>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16689" y="5813723"/>
            <a:ext cx="1614619" cy="406101"/>
          </a:xfrm>
          <a:prstGeom prst="rect">
            <a:avLst/>
          </a:prstGeom>
        </p:spPr>
      </p:pic>
      <p:sp>
        <p:nvSpPr>
          <p:cNvPr id="10" name="Title 9"/>
          <p:cNvSpPr>
            <a:spLocks noGrp="1"/>
          </p:cNvSpPr>
          <p:nvPr>
            <p:ph type="title"/>
          </p:nvPr>
        </p:nvSpPr>
        <p:spPr>
          <a:xfrm>
            <a:off x="716689" y="799070"/>
            <a:ext cx="3707030"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5583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49" y="1097508"/>
            <a:ext cx="6829102" cy="5463282"/>
          </a:xfrm>
          <a:prstGeom prst="rect">
            <a:avLst/>
          </a:prstGeom>
        </p:spPr>
      </p:pic>
      <p:sp>
        <p:nvSpPr>
          <p:cNvPr id="2" name="Date Placeholder 1"/>
          <p:cNvSpPr>
            <a:spLocks noGrp="1"/>
          </p:cNvSpPr>
          <p:nvPr>
            <p:ph type="dt" sz="half" idx="10"/>
          </p:nvPr>
        </p:nvSpPr>
        <p:spPr/>
        <p:txBody>
          <a:bodyPr/>
          <a:lstStyle/>
          <a:p>
            <a:fld id="{B94C5BBD-30E2-4833-B057-992551EC745F}" type="datetimeFigureOut">
              <a:rPr lang="en-US" smtClean="0"/>
              <a:t>28-Apr-16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CBF1F-3032-442A-80B5-74560E295A33}" type="slidenum">
              <a:rPr lang="en-US" smtClean="0"/>
              <a:t>‹#›</a:t>
            </a:fld>
            <a:endParaRPr lang="en-US"/>
          </a:p>
        </p:txBody>
      </p:sp>
      <p:sp>
        <p:nvSpPr>
          <p:cNvPr id="6" name="Content Placeholder 2"/>
          <p:cNvSpPr>
            <a:spLocks noGrp="1"/>
          </p:cNvSpPr>
          <p:nvPr>
            <p:ph idx="1"/>
          </p:nvPr>
        </p:nvSpPr>
        <p:spPr>
          <a:xfrm>
            <a:off x="7023207" y="1097508"/>
            <a:ext cx="4953740" cy="5025215"/>
          </a:xfrm>
        </p:spPr>
        <p:txBody>
          <a:bodyPr>
            <a:normAutofit/>
          </a:bodyPr>
          <a:lstStyle>
            <a:lvl1pPr marL="7429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12001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16573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21145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25717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4613" y="1458097"/>
            <a:ext cx="6113322" cy="3377514"/>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820390" y="5151698"/>
            <a:ext cx="1614619" cy="406101"/>
          </a:xfrm>
          <a:prstGeom prst="rect">
            <a:avLst/>
          </a:prstGeom>
        </p:spPr>
      </p:pic>
      <p:sp>
        <p:nvSpPr>
          <p:cNvPr id="5" name="Title 4"/>
          <p:cNvSpPr>
            <a:spLocks noGrp="1"/>
          </p:cNvSpPr>
          <p:nvPr>
            <p:ph type="title"/>
          </p:nvPr>
        </p:nvSpPr>
        <p:spPr>
          <a:xfrm>
            <a:off x="1" y="115330"/>
            <a:ext cx="12192000" cy="821493"/>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3628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25210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351113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0" y="93848"/>
            <a:ext cx="12192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14246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04719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4C5BBD-30E2-4833-B057-992551EC745F}" type="datetimeFigureOut">
              <a:rPr lang="en-US" smtClean="0"/>
              <a:t>28-Apr-16</a:t>
            </a:fld>
            <a:endParaRPr lang="en-US"/>
          </a:p>
        </p:txBody>
      </p:sp>
      <p:sp>
        <p:nvSpPr>
          <p:cNvPr id="7" name="Slide Number Placeholder 6"/>
          <p:cNvSpPr>
            <a:spLocks noGrp="1"/>
          </p:cNvSpPr>
          <p:nvPr>
            <p:ph type="sldNum" sz="quarter" idx="12"/>
          </p:nvPr>
        </p:nvSpPr>
        <p:spPr/>
        <p:txBody>
          <a:bodyPr/>
          <a:lstStyle/>
          <a:p>
            <a:fld id="{CE4CBF1F-3032-442A-80B5-74560E295A33}"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2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94C5BBD-30E2-4833-B057-992551EC745F}" type="datetimeFigureOut">
              <a:rPr lang="en-US" smtClean="0"/>
              <a:t>28-Apr-16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CE4CBF1F-3032-442A-80B5-74560E295A33}"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33780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94C5BBD-30E2-4833-B057-992551EC745F}" type="datetimeFigureOut">
              <a:rPr lang="en-US" smtClean="0"/>
              <a:t>28-Apr-16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CE4CBF1F-3032-442A-80B5-74560E295A33}"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57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45534" y="1233488"/>
            <a:ext cx="5752042"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6013" y="1233488"/>
            <a:ext cx="5750454"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94C5BBD-30E2-4833-B057-992551EC745F}" type="datetimeFigureOut">
              <a:rPr lang="en-US" smtClean="0"/>
              <a:t>28-Apr-16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CE4CBF1F-3032-442A-80B5-74560E295A33}"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8" name="Content Placeholder 7"/>
          <p:cNvSpPr>
            <a:spLocks noGrp="1"/>
          </p:cNvSpPr>
          <p:nvPr>
            <p:ph sz="quarter" idx="14"/>
          </p:nvPr>
        </p:nvSpPr>
        <p:spPr>
          <a:xfrm>
            <a:off x="0" y="4885267"/>
            <a:ext cx="2201333"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9982200" y="4885266"/>
            <a:ext cx="2201333"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77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No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4C5BBD-30E2-4833-B057-992551EC745F}" type="datetimeFigureOut">
              <a:rPr lang="en-US" smtClean="0"/>
              <a:t>28-Apr-16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CBF1F-3032-442A-80B5-74560E295A33}" type="slidenum">
              <a:rPr lang="en-US" smtClean="0"/>
              <a:t>‹#›</a:t>
            </a:fld>
            <a:endParaRPr lang="en-US"/>
          </a:p>
        </p:txBody>
      </p:sp>
    </p:spTree>
    <p:extLst>
      <p:ext uri="{BB962C8B-B14F-4D97-AF65-F5344CB8AC3E}">
        <p14:creationId xmlns:p14="http://schemas.microsoft.com/office/powerpoint/2010/main" val="21060150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CBF1F-3032-442A-80B5-74560E295A33}" type="slidenum">
              <a:rPr lang="en-US" smtClean="0"/>
              <a:t>‹#›</a:t>
            </a:fld>
            <a:endParaRPr lang="en-US"/>
          </a:p>
        </p:txBody>
      </p:sp>
    </p:spTree>
    <p:extLst>
      <p:ext uri="{BB962C8B-B14F-4D97-AF65-F5344CB8AC3E}">
        <p14:creationId xmlns:p14="http://schemas.microsoft.com/office/powerpoint/2010/main" val="1770360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CBF1F-3032-442A-80B5-74560E295A33}" type="slidenum">
              <a:rPr lang="en-US" smtClean="0"/>
              <a:t>‹#›</a:t>
            </a:fld>
            <a:endParaRPr lang="en-US"/>
          </a:p>
        </p:txBody>
      </p:sp>
    </p:spTree>
    <p:extLst>
      <p:ext uri="{BB962C8B-B14F-4D97-AF65-F5344CB8AC3E}">
        <p14:creationId xmlns:p14="http://schemas.microsoft.com/office/powerpoint/2010/main" val="17458259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Tree>
    <p:extLst>
      <p:ext uri="{BB962C8B-B14F-4D97-AF65-F5344CB8AC3E}">
        <p14:creationId xmlns:p14="http://schemas.microsoft.com/office/powerpoint/2010/main" val="16288048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0388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mart_art_No_ANIM">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45" y="914399"/>
            <a:ext cx="11730681" cy="5313405"/>
          </a:xfrm>
        </p:spPr>
        <p:txBody>
          <a:bodyPr>
            <a:normAutofit/>
          </a:bodyPr>
          <a:lstStyle>
            <a:lvl1pPr marL="2286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0" y="93848"/>
            <a:ext cx="12192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lstStyle>
            <a:lvl1pPr algn="ctr">
              <a:defRPr>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628" y="6227804"/>
            <a:ext cx="2360598" cy="593726"/>
          </a:xfrm>
          <a:prstGeom prst="rect">
            <a:avLst/>
          </a:prstGeom>
        </p:spPr>
      </p:pic>
    </p:spTree>
    <p:extLst>
      <p:ext uri="{BB962C8B-B14F-4D97-AF65-F5344CB8AC3E}">
        <p14:creationId xmlns:p14="http://schemas.microsoft.com/office/powerpoint/2010/main" val="101487531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19696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Budget-anim-0">
    <p:bg>
      <p:bgPr>
        <a:solidFill>
          <a:srgbClr val="FF9933"/>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395547" cy="5889096"/>
          </a:xfrm>
        </p:spPr>
        <p:txBody>
          <a:bodyPr>
            <a:normAutofit/>
          </a:bodyPr>
          <a:lstStyle>
            <a:lvl1pPr marL="742950" indent="-742950">
              <a:buClr>
                <a:schemeClr val="accent4">
                  <a:lumMod val="50000"/>
                </a:schemeClr>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1200150" indent="-742950">
              <a:buClr>
                <a:schemeClr val="accent4">
                  <a:lumMod val="50000"/>
                </a:schemeClr>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1657350" indent="-742950">
              <a:buClr>
                <a:schemeClr val="accent4">
                  <a:lumMod val="50000"/>
                </a:schemeClr>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2114550" indent="-742950">
              <a:buClr>
                <a:schemeClr val="accent4">
                  <a:lumMod val="50000"/>
                </a:schemeClr>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2571750" indent="-742950">
              <a:buClr>
                <a:schemeClr val="accent4">
                  <a:lumMod val="50000"/>
                </a:schemeClr>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10" name="Title 9"/>
          <p:cNvSpPr>
            <a:spLocks noGrp="1"/>
          </p:cNvSpPr>
          <p:nvPr>
            <p:ph type="title"/>
          </p:nvPr>
        </p:nvSpPr>
        <p:spPr>
          <a:xfrm>
            <a:off x="8892416" y="4991099"/>
            <a:ext cx="3045583" cy="1016001"/>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2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47076739"/>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r="8216"/>
          <a:stretch/>
        </p:blipFill>
        <p:spPr>
          <a:xfrm>
            <a:off x="-118531" y="-107122"/>
            <a:ext cx="12310531"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CE4CBF1F-3032-442A-80B5-74560E295A33}" type="slidenum">
              <a:rPr lang="en-US" smtClean="0"/>
              <a:t>‹#›</a:t>
            </a:fld>
            <a:endParaRPr lang="en-US"/>
          </a:p>
        </p:txBody>
      </p:sp>
      <p:pic>
        <p:nvPicPr>
          <p:cNvPr id="7" name="Picture 6"/>
          <p:cNvPicPr>
            <a:picLocks noChangeAspect="1"/>
          </p:cNvPicPr>
          <p:nvPr/>
        </p:nvPicPr>
        <p:blipFill>
          <a:blip r:embed="rId3"/>
          <a:stretch>
            <a:fillRect/>
          </a:stretch>
        </p:blipFill>
        <p:spPr>
          <a:xfrm>
            <a:off x="5221359" y="5236611"/>
            <a:ext cx="2082701" cy="523831"/>
          </a:xfrm>
          <a:prstGeom prst="rect">
            <a:avLst/>
          </a:prstGeom>
        </p:spPr>
      </p:pic>
      <p:sp>
        <p:nvSpPr>
          <p:cNvPr id="9" name="Title 8"/>
          <p:cNvSpPr>
            <a:spLocks noGrp="1"/>
          </p:cNvSpPr>
          <p:nvPr>
            <p:ph type="title"/>
          </p:nvPr>
        </p:nvSpPr>
        <p:spPr>
          <a:xfrm>
            <a:off x="2046261" y="679313"/>
            <a:ext cx="837409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2046288" y="1438275"/>
            <a:ext cx="8374062" cy="3371850"/>
          </a:xfrm>
        </p:spPr>
        <p:txBody>
          <a:bodyPr>
            <a:noAutofit/>
          </a:bodyPr>
          <a:lstStyle>
            <a:lvl1pPr>
              <a:defRPr sz="4800">
                <a:solidFill>
                  <a:schemeClr val="bg1">
                    <a:lumMod val="85000"/>
                    <a:lumOff val="15000"/>
                  </a:schemeClr>
                </a:solidFill>
                <a:latin typeface="Franklin Gothic Medium Cond" panose="020B0606030402020204" pitchFamily="34" charset="0"/>
              </a:defRPr>
            </a:lvl1pPr>
            <a:lvl2pPr>
              <a:defRPr sz="4400">
                <a:solidFill>
                  <a:schemeClr val="bg1">
                    <a:lumMod val="85000"/>
                    <a:lumOff val="15000"/>
                  </a:schemeClr>
                </a:solidFill>
                <a:latin typeface="Franklin Gothic Medium Cond" panose="020B0606030402020204" pitchFamily="34" charset="0"/>
              </a:defRPr>
            </a:lvl2pPr>
            <a:lvl3pPr>
              <a:defRPr sz="4000">
                <a:solidFill>
                  <a:schemeClr val="bg1">
                    <a:lumMod val="85000"/>
                    <a:lumOff val="15000"/>
                  </a:schemeClr>
                </a:solidFill>
                <a:latin typeface="Franklin Gothic Medium Cond" panose="020B0606030402020204" pitchFamily="34" charset="0"/>
              </a:defRPr>
            </a:lvl3pPr>
            <a:lvl4pPr>
              <a:defRPr sz="3600">
                <a:solidFill>
                  <a:schemeClr val="bg1">
                    <a:lumMod val="85000"/>
                    <a:lumOff val="15000"/>
                  </a:schemeClr>
                </a:solidFill>
                <a:latin typeface="Franklin Gothic Medium Cond" panose="020B0606030402020204" pitchFamily="34" charset="0"/>
              </a:defRPr>
            </a:lvl4pPr>
            <a:lvl5pPr>
              <a:defRPr sz="3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846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4C5BBD-30E2-4833-B057-992551EC745F}" type="datetimeFigureOut">
              <a:rPr lang="en-US" smtClean="0"/>
              <a:t>28-Apr-16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CBF1F-3032-442A-80B5-74560E295A33}"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8856" y="1"/>
            <a:ext cx="5159002" cy="6858000"/>
          </a:xfrm>
          <a:prstGeom prst="rect">
            <a:avLst/>
          </a:prstGeom>
        </p:spPr>
      </p:pic>
      <p:sp>
        <p:nvSpPr>
          <p:cNvPr id="6" name="Content Placeholder 2"/>
          <p:cNvSpPr>
            <a:spLocks noGrp="1"/>
          </p:cNvSpPr>
          <p:nvPr>
            <p:ph idx="1"/>
          </p:nvPr>
        </p:nvSpPr>
        <p:spPr>
          <a:xfrm>
            <a:off x="5033319" y="233628"/>
            <a:ext cx="6943628" cy="5889096"/>
          </a:xfrm>
        </p:spPr>
        <p:txBody>
          <a:bodyPr>
            <a:normAutofit/>
          </a:bodyPr>
          <a:lstStyle>
            <a:lvl1pPr marL="7429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12001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16573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21145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25717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716689" y="1377157"/>
            <a:ext cx="3707030" cy="4315189"/>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6689" y="5813723"/>
            <a:ext cx="1614619" cy="406101"/>
          </a:xfrm>
          <a:prstGeom prst="rect">
            <a:avLst/>
          </a:prstGeom>
        </p:spPr>
      </p:pic>
      <p:sp>
        <p:nvSpPr>
          <p:cNvPr id="10" name="Title 9"/>
          <p:cNvSpPr>
            <a:spLocks noGrp="1"/>
          </p:cNvSpPr>
          <p:nvPr>
            <p:ph type="title"/>
          </p:nvPr>
        </p:nvSpPr>
        <p:spPr>
          <a:xfrm>
            <a:off x="716689" y="799070"/>
            <a:ext cx="3707030"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dirty="0"/>
              <a:t>Click to edit Master title style</a:t>
            </a:r>
          </a:p>
        </p:txBody>
      </p:sp>
    </p:spTree>
    <p:extLst>
      <p:ext uri="{BB962C8B-B14F-4D97-AF65-F5344CB8AC3E}">
        <p14:creationId xmlns:p14="http://schemas.microsoft.com/office/powerpoint/2010/main" val="393904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13149" y="1097508"/>
            <a:ext cx="6829102" cy="5463282"/>
          </a:xfrm>
          <a:prstGeom prst="rect">
            <a:avLst/>
          </a:prstGeom>
        </p:spPr>
      </p:pic>
      <p:sp>
        <p:nvSpPr>
          <p:cNvPr id="2" name="Date Placeholder 1"/>
          <p:cNvSpPr>
            <a:spLocks noGrp="1"/>
          </p:cNvSpPr>
          <p:nvPr>
            <p:ph type="dt" sz="half" idx="10"/>
          </p:nvPr>
        </p:nvSpPr>
        <p:spPr/>
        <p:txBody>
          <a:bodyPr/>
          <a:lstStyle/>
          <a:p>
            <a:fld id="{B94C5BBD-30E2-4833-B057-992551EC745F}" type="datetimeFigureOut">
              <a:rPr lang="en-US" smtClean="0"/>
              <a:t>28-Apr-16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CBF1F-3032-442A-80B5-74560E295A33}" type="slidenum">
              <a:rPr lang="en-US" smtClean="0"/>
              <a:t>‹#›</a:t>
            </a:fld>
            <a:endParaRPr lang="en-US"/>
          </a:p>
        </p:txBody>
      </p:sp>
      <p:sp>
        <p:nvSpPr>
          <p:cNvPr id="6" name="Content Placeholder 2"/>
          <p:cNvSpPr>
            <a:spLocks noGrp="1"/>
          </p:cNvSpPr>
          <p:nvPr>
            <p:ph idx="1"/>
          </p:nvPr>
        </p:nvSpPr>
        <p:spPr>
          <a:xfrm>
            <a:off x="7023207" y="1097508"/>
            <a:ext cx="4953740" cy="5025215"/>
          </a:xfrm>
        </p:spPr>
        <p:txBody>
          <a:bodyPr>
            <a:normAutofit/>
          </a:bodyPr>
          <a:lstStyle>
            <a:lvl1pPr marL="7429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12001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16573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21145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25717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4613" y="1458097"/>
            <a:ext cx="6113322" cy="3377514"/>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0390" y="5151698"/>
            <a:ext cx="1614619" cy="406101"/>
          </a:xfrm>
          <a:prstGeom prst="rect">
            <a:avLst/>
          </a:prstGeom>
        </p:spPr>
      </p:pic>
      <p:sp>
        <p:nvSpPr>
          <p:cNvPr id="5" name="Title 4"/>
          <p:cNvSpPr>
            <a:spLocks noGrp="1"/>
          </p:cNvSpPr>
          <p:nvPr>
            <p:ph type="title"/>
          </p:nvPr>
        </p:nvSpPr>
        <p:spPr>
          <a:xfrm>
            <a:off x="1" y="115330"/>
            <a:ext cx="12192000" cy="821493"/>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dirty="0"/>
              <a:t>Click to edit Master title style</a:t>
            </a:r>
          </a:p>
        </p:txBody>
      </p:sp>
    </p:spTree>
    <p:extLst>
      <p:ext uri="{BB962C8B-B14F-4D97-AF65-F5344CB8AC3E}">
        <p14:creationId xmlns:p14="http://schemas.microsoft.com/office/powerpoint/2010/main" val="1337602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12192000" cy="701675"/>
          </a:xfrm>
          <a:prstGeom prst="roundRect">
            <a:avLst/>
          </a:prstGeom>
          <a:solidFill>
            <a:srgbClr val="D00054"/>
          </a:solidFill>
          <a:ln>
            <a:solidFill>
              <a:schemeClr val="accent2">
                <a:lumMod val="60000"/>
                <a:lumOff val="40000"/>
              </a:schemeClr>
            </a:solidFill>
          </a:ln>
        </p:spPr>
        <p:style>
          <a:lnRef idx="1">
            <a:schemeClr val="accent2"/>
          </a:lnRef>
          <a:fillRef idx="3">
            <a:schemeClr val="accent2"/>
          </a:fillRef>
          <a:effectRef idx="2">
            <a:schemeClr val="accent2"/>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12410" y="6270377"/>
            <a:ext cx="2336332" cy="587623"/>
          </a:xfrm>
          <a:prstGeom prst="rect">
            <a:avLst/>
          </a:prstGeom>
        </p:spPr>
      </p:pic>
    </p:spTree>
    <p:extLst>
      <p:ext uri="{BB962C8B-B14F-4D97-AF65-F5344CB8AC3E}">
        <p14:creationId xmlns:p14="http://schemas.microsoft.com/office/powerpoint/2010/main" val="60083021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4C5BBD-30E2-4833-B057-992551EC745F}" type="datetimeFigureOut">
              <a:rPr lang="en-US" smtClean="0"/>
              <a:t>28-Apr-16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CBF1F-3032-442A-80B5-74560E295A33}" type="slidenum">
              <a:rPr lang="en-US" smtClean="0"/>
              <a:t>‹#›</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36402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692668" y="2774938"/>
            <a:ext cx="4089836" cy="10286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409523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8" name="Title 1"/>
          <p:cNvSpPr>
            <a:spLocks noGrp="1"/>
          </p:cNvSpPr>
          <p:nvPr>
            <p:ph type="title"/>
          </p:nvPr>
        </p:nvSpPr>
        <p:spPr>
          <a:xfrm>
            <a:off x="8259353" y="646331"/>
            <a:ext cx="3712513"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4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86607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ight 3rd Blank">
    <p:bg>
      <p:bgRef idx="1001">
        <a:schemeClr val="bg2"/>
      </p:bgRef>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ln/>
        </p:spPr>
        <p:style>
          <a:lnRef idx="2">
            <a:schemeClr val="accent6"/>
          </a:lnRef>
          <a:fillRef idx="1">
            <a:schemeClr val="lt1"/>
          </a:fillRef>
          <a:effectRef idx="0">
            <a:schemeClr val="accent6"/>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6858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1430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16002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0574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C5BBD-30E2-4833-B057-992551EC745F}" type="datetimeFigureOut">
              <a:rPr lang="en-US" smtClean="0"/>
              <a:t>28-Apr-16</a:t>
            </a:fld>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Syllabus</a:t>
            </a:r>
          </a:p>
        </p:txBody>
      </p:sp>
    </p:spTree>
    <p:extLst>
      <p:ext uri="{BB962C8B-B14F-4D97-AF65-F5344CB8AC3E}">
        <p14:creationId xmlns:p14="http://schemas.microsoft.com/office/powerpoint/2010/main" val="4844508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C5BBD-30E2-4833-B057-992551EC745F}" type="datetimeFigureOut">
              <a:rPr lang="en-US" smtClean="0"/>
              <a:t>28-Apr-16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CBF1F-3032-442A-80B5-74560E295A33}" type="slidenum">
              <a:rPr lang="en-US" smtClean="0"/>
              <a:t>‹#›</a:t>
            </a:fld>
            <a:endParaRPr lang="en-US"/>
          </a:p>
        </p:txBody>
      </p:sp>
    </p:spTree>
    <p:extLst>
      <p:ext uri="{BB962C8B-B14F-4D97-AF65-F5344CB8AC3E}">
        <p14:creationId xmlns:p14="http://schemas.microsoft.com/office/powerpoint/2010/main" val="1396533842"/>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792" r:id="rId42"/>
    <p:sldLayoutId id="2147483770" r:id="rId43"/>
    <p:sldLayoutId id="2147483771"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image" Target="../media/image20.png"/><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 Id="rId14" Type="http://schemas.openxmlformats.org/officeDocument/2006/relationships/image" Target="../media/image22.png"/></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jpg"/></Relationships>
</file>

<file path=ppt/slides/_rels/slide10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8" Type="http://schemas.openxmlformats.org/officeDocument/2006/relationships/hyperlink" Target="https://www.youtube.com/playlist?list=PLAMBum9_RkuPPGvD7HI9wfsDSxWwJYz94" TargetMode="External"/><Relationship Id="rId13" Type="http://schemas.openxmlformats.org/officeDocument/2006/relationships/image" Target="../media/image136.png"/><Relationship Id="rId3" Type="http://schemas.openxmlformats.org/officeDocument/2006/relationships/diagramData" Target="../diagrams/data36.xml"/><Relationship Id="rId7" Type="http://schemas.microsoft.com/office/2007/relationships/diagramDrawing" Target="../diagrams/drawing36.xml"/><Relationship Id="rId12" Type="http://schemas.openxmlformats.org/officeDocument/2006/relationships/image" Target="../media/image54.png"/><Relationship Id="rId2" Type="http://schemas.openxmlformats.org/officeDocument/2006/relationships/image" Target="../media/image44.jpg"/><Relationship Id="rId1" Type="http://schemas.openxmlformats.org/officeDocument/2006/relationships/slideLayout" Target="../slideLayouts/slideLayout35.xml"/><Relationship Id="rId6" Type="http://schemas.openxmlformats.org/officeDocument/2006/relationships/diagramColors" Target="../diagrams/colors36.xml"/><Relationship Id="rId11" Type="http://schemas.openxmlformats.org/officeDocument/2006/relationships/image" Target="../media/image53.png"/><Relationship Id="rId5" Type="http://schemas.openxmlformats.org/officeDocument/2006/relationships/diagramQuickStyle" Target="../diagrams/quickStyle36.xml"/><Relationship Id="rId10" Type="http://schemas.openxmlformats.org/officeDocument/2006/relationships/image" Target="../media/image50.png"/><Relationship Id="rId4" Type="http://schemas.openxmlformats.org/officeDocument/2006/relationships/diagramLayout" Target="../diagrams/layout36.xml"/><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4.jpg"/><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66.png"/><Relationship Id="rId4" Type="http://schemas.openxmlformats.org/officeDocument/2006/relationships/diagramLayout" Target="../diagrams/layout8.xml"/><Relationship Id="rId9"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4.jpg"/><Relationship Id="rId1" Type="http://schemas.openxmlformats.org/officeDocument/2006/relationships/slideLayout" Target="../slideLayouts/slideLayout3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5.xml"/><Relationship Id="rId5" Type="http://schemas.openxmlformats.org/officeDocument/2006/relationships/image" Target="../media/image72.jpeg"/><Relationship Id="rId4" Type="http://schemas.openxmlformats.org/officeDocument/2006/relationships/image" Target="../media/image71.jpg"/></Relationships>
</file>

<file path=ppt/slides/_rels/slide1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5.xml"/><Relationship Id="rId5" Type="http://schemas.openxmlformats.org/officeDocument/2006/relationships/image" Target="../media/image72.jpeg"/><Relationship Id="rId4" Type="http://schemas.openxmlformats.org/officeDocument/2006/relationships/image" Target="../media/image71.jpg"/></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jpg"/><Relationship Id="rId7" Type="http://schemas.openxmlformats.org/officeDocument/2006/relationships/image" Target="../media/image74.jpg"/><Relationship Id="rId2" Type="http://schemas.openxmlformats.org/officeDocument/2006/relationships/image" Target="../media/image69.jpg"/><Relationship Id="rId1" Type="http://schemas.openxmlformats.org/officeDocument/2006/relationships/slideLayout" Target="../slideLayouts/slideLayout5.xml"/><Relationship Id="rId6" Type="http://schemas.openxmlformats.org/officeDocument/2006/relationships/image" Target="../media/image73.jpg"/><Relationship Id="rId5" Type="http://schemas.openxmlformats.org/officeDocument/2006/relationships/image" Target="../media/image72.jpeg"/><Relationship Id="rId4" Type="http://schemas.openxmlformats.org/officeDocument/2006/relationships/image" Target="../media/image71.jp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Layout" Target="../diagrams/layout10.xml"/><Relationship Id="rId7" Type="http://schemas.openxmlformats.org/officeDocument/2006/relationships/hyperlink" Target="https://www.youtube.com/playlist?list=PLAMBum9_RkuPPGvD7HI9wfsDSxWwJYz94" TargetMode="Externa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Layout" Target="../diagrams/layout11.xml"/><Relationship Id="rId7" Type="http://schemas.openxmlformats.org/officeDocument/2006/relationships/hyperlink" Target="https://www.youtube.com/playlist?list=PLAMBum9_RkuPPGvD7HI9wfsDSxWwJYz94" TargetMode="Externa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youtube.com/playlist?list=PLAMBum9_RkuPPGvD7HI9wfsDSxWwJYz94"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xGADBiEf9fg&amp;index=41&amp;list=PLAMBum9_RkuPPGvD7HI9wfsDSxWwJYz94" TargetMode="External"/><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81.png"/><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44.jpg"/><Relationship Id="rId1" Type="http://schemas.openxmlformats.org/officeDocument/2006/relationships/slideLayout" Target="../slideLayouts/slideLayout3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4.jpg"/><Relationship Id="rId1" Type="http://schemas.openxmlformats.org/officeDocument/2006/relationships/slideLayout" Target="../slideLayouts/slideLayout35.xml"/><Relationship Id="rId6" Type="http://schemas.openxmlformats.org/officeDocument/2006/relationships/image" Target="../media/image85.png"/><Relationship Id="rId5" Type="http://schemas.openxmlformats.org/officeDocument/2006/relationships/image" Target="../media/image53.png"/><Relationship Id="rId4" Type="http://schemas.openxmlformats.org/officeDocument/2006/relationships/chart" Target="../charts/chart1.xml"/></Relationships>
</file>

<file path=ppt/slides/_rels/slide29.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image" Target="../media/image87.png"/><Relationship Id="rId4" Type="http://schemas.openxmlformats.org/officeDocument/2006/relationships/diagramLayout" Target="../diagrams/layout14.xml"/><Relationship Id="rId9"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32.jpe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6.jpg"/><Relationship Id="rId1" Type="http://schemas.openxmlformats.org/officeDocument/2006/relationships/slideLayout" Target="../slideLayouts/slideLayout3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4.jpg"/><Relationship Id="rId4" Type="http://schemas.openxmlformats.org/officeDocument/2006/relationships/image" Target="../media/image93.jp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86.jpg"/><Relationship Id="rId1" Type="http://schemas.openxmlformats.org/officeDocument/2006/relationships/slideLayout" Target="../slideLayouts/slideLayout4.xml"/><Relationship Id="rId6" Type="http://schemas.openxmlformats.org/officeDocument/2006/relationships/diagramColors" Target="../diagrams/colors15.xml"/><Relationship Id="rId5" Type="http://schemas.openxmlformats.org/officeDocument/2006/relationships/diagramQuickStyle" Target="../diagrams/quickStyle15.xml"/><Relationship Id="rId10" Type="http://schemas.openxmlformats.org/officeDocument/2006/relationships/image" Target="../media/image96.png"/><Relationship Id="rId4" Type="http://schemas.openxmlformats.org/officeDocument/2006/relationships/diagramLayout" Target="../diagrams/layout15.xml"/><Relationship Id="rId9" Type="http://schemas.openxmlformats.org/officeDocument/2006/relationships/image" Target="../media/image62.jpg"/></Relationships>
</file>

<file path=ppt/slides/_rels/slide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Layout" Target="../diagrams/layout16.xml"/><Relationship Id="rId7" Type="http://schemas.openxmlformats.org/officeDocument/2006/relationships/image" Target="../media/image98.png"/><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86.jpg"/><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86.jpg"/><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Data" Target="../diagrams/data20.xml"/><Relationship Id="rId7" Type="http://schemas.microsoft.com/office/2007/relationships/diagramDrawing" Target="../diagrams/drawing20.xml"/><Relationship Id="rId12" Type="http://schemas.openxmlformats.org/officeDocument/2006/relationships/image" Target="../media/image106.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20.xml"/><Relationship Id="rId11" Type="http://schemas.openxmlformats.org/officeDocument/2006/relationships/image" Target="../media/image105.png"/><Relationship Id="rId5" Type="http://schemas.openxmlformats.org/officeDocument/2006/relationships/diagramQuickStyle" Target="../diagrams/quickStyle20.xml"/><Relationship Id="rId10" Type="http://schemas.openxmlformats.org/officeDocument/2006/relationships/image" Target="../media/image104.jpg"/><Relationship Id="rId4" Type="http://schemas.openxmlformats.org/officeDocument/2006/relationships/diagramLayout" Target="../diagrams/layout20.xml"/><Relationship Id="rId9"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4.jp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104.jpg"/><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chart" Target="../charts/chart4.xml"/><Relationship Id="rId1" Type="http://schemas.openxmlformats.org/officeDocument/2006/relationships/slideLayout" Target="../slideLayouts/slideLayout4.xml"/><Relationship Id="rId5" Type="http://schemas.openxmlformats.org/officeDocument/2006/relationships/image" Target="../media/image111.jp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4.jpg"/><Relationship Id="rId1" Type="http://schemas.openxmlformats.org/officeDocument/2006/relationships/slideLayout" Target="../slideLayouts/slideLayout35.xml"/><Relationship Id="rId6" Type="http://schemas.openxmlformats.org/officeDocument/2006/relationships/image" Target="../media/image85.png"/><Relationship Id="rId5" Type="http://schemas.openxmlformats.org/officeDocument/2006/relationships/image" Target="../media/image53.png"/><Relationship Id="rId4" Type="http://schemas.openxmlformats.org/officeDocument/2006/relationships/chart" Target="../charts/chart5.xml"/></Relationships>
</file>

<file path=ppt/slides/_rels/slide5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png"/><Relationship Id="rId1" Type="http://schemas.openxmlformats.org/officeDocument/2006/relationships/slideLayout" Target="../slideLayouts/slideLayout5.xml"/><Relationship Id="rId5" Type="http://schemas.openxmlformats.org/officeDocument/2006/relationships/image" Target="../media/image115.png"/><Relationship Id="rId4"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chart" Target="../charts/chart6.xml"/><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6.png"/><Relationship Id="rId4" Type="http://schemas.openxmlformats.org/officeDocument/2006/relationships/image" Target="../media/image104.jpg"/></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 Id="rId5" Type="http://schemas.openxmlformats.org/officeDocument/2006/relationships/image" Target="../media/image120.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G"/><Relationship Id="rId1" Type="http://schemas.openxmlformats.org/officeDocument/2006/relationships/slideLayout" Target="../slideLayouts/slideLayout5.xml"/><Relationship Id="rId5" Type="http://schemas.openxmlformats.org/officeDocument/2006/relationships/image" Target="../media/image116.png"/><Relationship Id="rId4" Type="http://schemas.openxmlformats.org/officeDocument/2006/relationships/image" Target="../media/image123.jpg"/></Relationships>
</file>

<file path=ppt/slides/_rels/slide59.xml.rels><?xml version="1.0" encoding="UTF-8" standalone="yes"?>
<Relationships xmlns="http://schemas.openxmlformats.org/package/2006/relationships"><Relationship Id="rId8" Type="http://schemas.openxmlformats.org/officeDocument/2006/relationships/image" Target="../media/image123.jp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3.png"/></Relationships>
</file>

<file path=ppt/slides/_rels/slide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25.png"/><Relationship Id="rId1" Type="http://schemas.openxmlformats.org/officeDocument/2006/relationships/slideLayout" Target="../slideLayouts/slideLayout17.xml"/><Relationship Id="rId5" Type="http://schemas.openxmlformats.org/officeDocument/2006/relationships/image" Target="../media/image127.png"/><Relationship Id="rId4" Type="http://schemas.openxmlformats.org/officeDocument/2006/relationships/image" Target="../media/image126.pn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4.jpg"/><Relationship Id="rId1" Type="http://schemas.openxmlformats.org/officeDocument/2006/relationships/slideLayout" Target="../slideLayouts/slideLayout35.xml"/><Relationship Id="rId4" Type="http://schemas.openxmlformats.org/officeDocument/2006/relationships/chart" Target="../charts/char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28.png"/><Relationship Id="rId5" Type="http://schemas.openxmlformats.org/officeDocument/2006/relationships/image" Target="../media/image87.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0.jpeg"/><Relationship Id="rId4" Type="http://schemas.openxmlformats.org/officeDocument/2006/relationships/chart" Target="../charts/chart8.xml"/></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diagramDrawing" Target="../diagrams/drawing24.xml"/><Relationship Id="rId3" Type="http://schemas.openxmlformats.org/officeDocument/2006/relationships/diagramLayout" Target="../diagrams/layout23.xml"/><Relationship Id="rId7" Type="http://schemas.openxmlformats.org/officeDocument/2006/relationships/image" Target="../media/image20.png"/><Relationship Id="rId12" Type="http://schemas.openxmlformats.org/officeDocument/2006/relationships/diagramColors" Target="../diagrams/colors24.xml"/><Relationship Id="rId2" Type="http://schemas.openxmlformats.org/officeDocument/2006/relationships/diagramData" Target="../diagrams/data23.xml"/><Relationship Id="rId1" Type="http://schemas.openxmlformats.org/officeDocument/2006/relationships/slideLayout" Target="../slideLayouts/slideLayout5.xml"/><Relationship Id="rId6" Type="http://schemas.microsoft.com/office/2007/relationships/diagramDrawing" Target="../diagrams/drawing23.xml"/><Relationship Id="rId11" Type="http://schemas.openxmlformats.org/officeDocument/2006/relationships/diagramQuickStyle" Target="../diagrams/quickStyle24.xml"/><Relationship Id="rId5" Type="http://schemas.openxmlformats.org/officeDocument/2006/relationships/diagramColors" Target="../diagrams/colors23.xml"/><Relationship Id="rId10" Type="http://schemas.openxmlformats.org/officeDocument/2006/relationships/diagramLayout" Target="../diagrams/layout24.xml"/><Relationship Id="rId4" Type="http://schemas.openxmlformats.org/officeDocument/2006/relationships/diagramQuickStyle" Target="../diagrams/quickStyle23.xml"/><Relationship Id="rId9" Type="http://schemas.openxmlformats.org/officeDocument/2006/relationships/diagramData" Target="../diagrams/data24.xml"/><Relationship Id="rId1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4.jpg"/><Relationship Id="rId1" Type="http://schemas.openxmlformats.org/officeDocument/2006/relationships/slideLayout" Target="../slideLayouts/slideLayout35.xml"/><Relationship Id="rId4" Type="http://schemas.openxmlformats.org/officeDocument/2006/relationships/image" Target="../media/image40.jpeg"/></Relationships>
</file>

<file path=ppt/slides/_rels/slide69.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diagramLayout" Target="../diagrams/layout25.xml"/><Relationship Id="rId7" Type="http://schemas.openxmlformats.org/officeDocument/2006/relationships/image" Target="../media/image130.jpeg"/><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hyperlink" Target="https://www.rbi.org.in/Scripts/NotificationUser.aspx?Id=10179&amp;Mode=0" TargetMode="External"/><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72.xml.rels><?xml version="1.0" encoding="UTF-8" standalone="yes"?>
<Relationships xmlns="http://schemas.openxmlformats.org/package/2006/relationships"><Relationship Id="rId8" Type="http://schemas.openxmlformats.org/officeDocument/2006/relationships/hyperlink" Target="https://www.rbi.org.in/Scripts/NotificationUser.aspx?Id=10179&amp;Mode=0" TargetMode="External"/><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3.xml.rels><?xml version="1.0" encoding="UTF-8" standalone="yes"?>
<Relationships xmlns="http://schemas.openxmlformats.org/package/2006/relationships"><Relationship Id="rId8" Type="http://schemas.openxmlformats.org/officeDocument/2006/relationships/image" Target="../media/image131.jp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28.xml"/><Relationship Id="rId5" Type="http://schemas.openxmlformats.org/officeDocument/2006/relationships/diagramQuickStyle" Target="../diagrams/quickStyle28.xml"/><Relationship Id="rId10" Type="http://schemas.openxmlformats.org/officeDocument/2006/relationships/image" Target="../media/image133.png"/><Relationship Id="rId4" Type="http://schemas.openxmlformats.org/officeDocument/2006/relationships/diagramLayout" Target="../diagrams/layout28.xml"/><Relationship Id="rId9" Type="http://schemas.openxmlformats.org/officeDocument/2006/relationships/image" Target="../media/image1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135.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96.png"/><Relationship Id="rId1" Type="http://schemas.openxmlformats.org/officeDocument/2006/relationships/slideLayout" Target="../slideLayouts/slideLayout17.xml"/><Relationship Id="rId4" Type="http://schemas.openxmlformats.org/officeDocument/2006/relationships/image" Target="../media/image135.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4.jpg"/><Relationship Id="rId1" Type="http://schemas.openxmlformats.org/officeDocument/2006/relationships/slideLayout" Target="../slideLayouts/slideLayout35.xml"/><Relationship Id="rId4" Type="http://schemas.openxmlformats.org/officeDocument/2006/relationships/chart" Target="../charts/chart9.xml"/></Relationships>
</file>

<file path=ppt/slides/_rels/slide7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44.jpg"/><Relationship Id="rId1" Type="http://schemas.openxmlformats.org/officeDocument/2006/relationships/slideLayout" Target="../slideLayouts/slideLayout35.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0.xml.rels><?xml version="1.0" encoding="UTF-8" standalone="yes"?>
<Relationships xmlns="http://schemas.openxmlformats.org/package/2006/relationships"><Relationship Id="rId8" Type="http://schemas.openxmlformats.org/officeDocument/2006/relationships/hyperlink" Target="https://www.youtube.com/playlist?list=PLAMBum9_RkuPPGvD7HI9wfsDSxWwJYz94" TargetMode="External"/><Relationship Id="rId13" Type="http://schemas.openxmlformats.org/officeDocument/2006/relationships/image" Target="../media/image54.png"/><Relationship Id="rId3" Type="http://schemas.openxmlformats.org/officeDocument/2006/relationships/diagramData" Target="../diagrams/data30.xml"/><Relationship Id="rId7" Type="http://schemas.microsoft.com/office/2007/relationships/diagramDrawing" Target="../diagrams/drawing30.xml"/><Relationship Id="rId12" Type="http://schemas.openxmlformats.org/officeDocument/2006/relationships/image" Target="../media/image53.png"/><Relationship Id="rId2" Type="http://schemas.openxmlformats.org/officeDocument/2006/relationships/image" Target="../media/image44.jpg"/><Relationship Id="rId1" Type="http://schemas.openxmlformats.org/officeDocument/2006/relationships/slideLayout" Target="../slideLayouts/slideLayout35.xml"/><Relationship Id="rId6" Type="http://schemas.openxmlformats.org/officeDocument/2006/relationships/diagramColors" Target="../diagrams/colors30.xml"/><Relationship Id="rId11" Type="http://schemas.openxmlformats.org/officeDocument/2006/relationships/image" Target="../media/image136.png"/><Relationship Id="rId5" Type="http://schemas.openxmlformats.org/officeDocument/2006/relationships/diagramQuickStyle" Target="../diagrams/quickStyle30.xml"/><Relationship Id="rId10" Type="http://schemas.openxmlformats.org/officeDocument/2006/relationships/image" Target="../media/image50.png"/><Relationship Id="rId4" Type="http://schemas.openxmlformats.org/officeDocument/2006/relationships/diagramLayout" Target="../diagrams/layout30.xml"/><Relationship Id="rId9" Type="http://schemas.openxmlformats.org/officeDocument/2006/relationships/image" Target="../media/image49.png"/></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44.jpg"/><Relationship Id="rId1" Type="http://schemas.openxmlformats.org/officeDocument/2006/relationships/slideLayout" Target="../slideLayouts/slideLayout35.xml"/><Relationship Id="rId6" Type="http://schemas.openxmlformats.org/officeDocument/2006/relationships/image" Target="../media/image136.png"/><Relationship Id="rId5" Type="http://schemas.openxmlformats.org/officeDocument/2006/relationships/image" Target="../media/image114.png"/><Relationship Id="rId4" Type="http://schemas.openxmlformats.org/officeDocument/2006/relationships/image" Target="../media/image138.png"/></Relationships>
</file>

<file path=ppt/slides/_rels/slide82.xml.rels><?xml version="1.0" encoding="UTF-8" standalone="yes"?>
<Relationships xmlns="http://schemas.openxmlformats.org/package/2006/relationships"><Relationship Id="rId8" Type="http://schemas.openxmlformats.org/officeDocument/2006/relationships/hyperlink" Target="https://rbi.org.in/Scripts/NotificationUser.aspx?Id=9688&amp;Mode=0" TargetMode="External"/><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 Id="rId9" Type="http://schemas.openxmlformats.org/officeDocument/2006/relationships/image" Target="../media/image141.png"/></Relationships>
</file>

<file path=ppt/slides/_rels/slide83.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44.png"/><Relationship Id="rId4" Type="http://schemas.openxmlformats.org/officeDocument/2006/relationships/image" Target="../media/image143.jpg"/></Relationships>
</file>

<file path=ppt/slides/_rels/slide84.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44.png"/><Relationship Id="rId4" Type="http://schemas.openxmlformats.org/officeDocument/2006/relationships/image" Target="../media/image143.jpg"/></Relationships>
</file>

<file path=ppt/slides/_rels/slide8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44.png"/><Relationship Id="rId4" Type="http://schemas.openxmlformats.org/officeDocument/2006/relationships/image" Target="../media/image143.jpg"/></Relationships>
</file>

<file path=ppt/slides/_rels/slide86.xml.rels><?xml version="1.0" encoding="UTF-8" standalone="yes"?>
<Relationships xmlns="http://schemas.openxmlformats.org/package/2006/relationships"><Relationship Id="rId2" Type="http://schemas.openxmlformats.org/officeDocument/2006/relationships/hyperlink" Target="https://www.youtube.com/watch?v=-MwlISnrVqw&amp;index=8&amp;list=PLAMBum9_RkuPPGvD7HI9wfsDSxWwJYz94" TargetMode="Externa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playlist?list=PLAMBum9_RkuPPGvD7HI9wfsDSxWwJYz94" TargetMode="External"/><Relationship Id="rId13" Type="http://schemas.openxmlformats.org/officeDocument/2006/relationships/image" Target="../media/image53.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52.png"/><Relationship Id="rId2" Type="http://schemas.openxmlformats.org/officeDocument/2006/relationships/image" Target="../media/image44.jpg"/><Relationship Id="rId1" Type="http://schemas.openxmlformats.org/officeDocument/2006/relationships/slideLayout" Target="../slideLayouts/slideLayout35.xml"/><Relationship Id="rId6" Type="http://schemas.openxmlformats.org/officeDocument/2006/relationships/diagramColors" Target="../diagrams/colors7.xml"/><Relationship Id="rId11" Type="http://schemas.openxmlformats.org/officeDocument/2006/relationships/image" Target="../media/image51.png"/><Relationship Id="rId5" Type="http://schemas.openxmlformats.org/officeDocument/2006/relationships/diagramQuickStyle" Target="../diagrams/quickStyle7.xml"/><Relationship Id="rId10" Type="http://schemas.openxmlformats.org/officeDocument/2006/relationships/image" Target="../media/image50.png"/><Relationship Id="rId4" Type="http://schemas.openxmlformats.org/officeDocument/2006/relationships/diagramLayout" Target="../diagrams/layout7.xml"/><Relationship Id="rId9" Type="http://schemas.openxmlformats.org/officeDocument/2006/relationships/image" Target="../media/image49.png"/><Relationship Id="rId14" Type="http://schemas.openxmlformats.org/officeDocument/2006/relationships/image" Target="../media/image54.png"/></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91.xml.rels><?xml version="1.0" encoding="UTF-8" standalone="yes"?>
<Relationships xmlns="http://schemas.openxmlformats.org/package/2006/relationships"><Relationship Id="rId8" Type="http://schemas.openxmlformats.org/officeDocument/2006/relationships/hyperlink" Target="https://rbi.org.in/Scripts/NotificationUser.aspx?Id=9688&amp;Mode=0" TargetMode="External"/><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2.xml.rels><?xml version="1.0" encoding="UTF-8" standalone="yes"?>
<Relationships xmlns="http://schemas.openxmlformats.org/package/2006/relationships"><Relationship Id="rId8" Type="http://schemas.openxmlformats.org/officeDocument/2006/relationships/hyperlink" Target="https://rbi.org.in/Scripts/NotificationUser.aspx?Id=9688&amp;Mode=0" TargetMode="External"/><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s://rbi.org.in/Scripts/NotificationUser.aspx?Id=10339&amp;Mode=0" TargetMode="External"/><Relationship Id="rId7" Type="http://schemas.openxmlformats.org/officeDocument/2006/relationships/image" Target="../media/image15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70.jpg"/><Relationship Id="rId4" Type="http://schemas.openxmlformats.org/officeDocument/2006/relationships/image" Target="../media/image154.gif"/></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4.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9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Franklin Gothic Medium Cond" panose="020B0606030402020204" pitchFamily="34" charset="0"/>
              </a:rPr>
              <a:t>In February 2016</a:t>
            </a:r>
          </a:p>
        </p:txBody>
      </p:sp>
      <p:graphicFrame>
        <p:nvGraphicFramePr>
          <p:cNvPr id="5" name="Diagram 4"/>
          <p:cNvGraphicFramePr/>
          <p:nvPr>
            <p:extLst/>
          </p:nvPr>
        </p:nvGraphicFramePr>
        <p:xfrm>
          <a:off x="240522" y="1083561"/>
          <a:ext cx="8101045" cy="3068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6912" y="942426"/>
            <a:ext cx="3177815" cy="998307"/>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5093" y="3503115"/>
            <a:ext cx="2956816" cy="1104996"/>
          </a:xfrm>
          <a:prstGeom prst="rect">
            <a:avLst/>
          </a:prstGeom>
        </p:spPr>
      </p:pic>
      <p:graphicFrame>
        <p:nvGraphicFramePr>
          <p:cNvPr id="9" name="Diagram 8"/>
          <p:cNvGraphicFramePr/>
          <p:nvPr>
            <p:extLst/>
          </p:nvPr>
        </p:nvGraphicFramePr>
        <p:xfrm>
          <a:off x="3900197" y="3862873"/>
          <a:ext cx="8126962" cy="30665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Pentagon 9"/>
          <p:cNvSpPr/>
          <p:nvPr/>
        </p:nvSpPr>
        <p:spPr>
          <a:xfrm rot="1926217">
            <a:off x="7925048" y="2811679"/>
            <a:ext cx="3578289" cy="1045029"/>
          </a:xfrm>
          <a:prstGeom prst="homePlat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strike="sngStrike" dirty="0">
                <a:latin typeface="Franklin Gothic Medium Cond" panose="020B0606030402020204" pitchFamily="34" charset="0"/>
              </a:rPr>
              <a:t>Most </a:t>
            </a:r>
            <a:r>
              <a:rPr lang="en-US" sz="2800" dirty="0">
                <a:latin typeface="Franklin Gothic Medium Cond" panose="020B0606030402020204" pitchFamily="34" charset="0"/>
              </a:rPr>
              <a:t>Some suggestions accepted</a:t>
            </a: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3488367"/>
            <a:ext cx="4613028" cy="3369633"/>
          </a:xfrm>
          <a:prstGeom prst="rect">
            <a:avLst/>
          </a:prstGeom>
        </p:spPr>
      </p:pic>
    </p:spTree>
    <p:extLst>
      <p:ext uri="{BB962C8B-B14F-4D97-AF65-F5344CB8AC3E}">
        <p14:creationId xmlns:p14="http://schemas.microsoft.com/office/powerpoint/2010/main" val="330783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04E0DEC-DFBA-4ACB-971B-5E78CDFA12F4}"/>
                                            </p:graphicEl>
                                          </p:spTgt>
                                        </p:tgtEl>
                                        <p:attrNameLst>
                                          <p:attrName>style.visibility</p:attrName>
                                        </p:attrNameLst>
                                      </p:cBhvr>
                                      <p:to>
                                        <p:strVal val="visible"/>
                                      </p:to>
                                    </p:set>
                                    <p:animEffect transition="in" filter="fade">
                                      <p:cBhvr>
                                        <p:cTn id="7" dur="500"/>
                                        <p:tgtEl>
                                          <p:spTgt spid="5">
                                            <p:graphicEl>
                                              <a:dgm id="{604E0DEC-DFBA-4ACB-971B-5E78CDFA12F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AE4CDC7-F2FF-4E3E-B128-4EA903F055A0}"/>
                                            </p:graphicEl>
                                          </p:spTgt>
                                        </p:tgtEl>
                                        <p:attrNameLst>
                                          <p:attrName>style.visibility</p:attrName>
                                        </p:attrNameLst>
                                      </p:cBhvr>
                                      <p:to>
                                        <p:strVal val="visible"/>
                                      </p:to>
                                    </p:set>
                                    <p:animEffect transition="in" filter="fade">
                                      <p:cBhvr>
                                        <p:cTn id="12" dur="500"/>
                                        <p:tgtEl>
                                          <p:spTgt spid="5">
                                            <p:graphicEl>
                                              <a:dgm id="{EAE4CDC7-F2FF-4E3E-B128-4EA903F055A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9" grpId="0">
        <p:bldAsOne/>
      </p:bldGraphic>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2706" y="342800"/>
            <a:ext cx="3048264" cy="228619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231" y="81891"/>
            <a:ext cx="2438740" cy="24387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231" y="1978269"/>
            <a:ext cx="2438400" cy="2438400"/>
          </a:xfrm>
          <a:prstGeom prst="rect">
            <a:avLst/>
          </a:prstGeom>
        </p:spPr>
      </p:pic>
      <p:pic>
        <p:nvPicPr>
          <p:cNvPr id="10" name="Picture 9"/>
          <p:cNvPicPr>
            <a:picLocks noChangeAspect="1"/>
          </p:cNvPicPr>
          <p:nvPr/>
        </p:nvPicPr>
        <p:blipFill>
          <a:blip r:embed="rId5"/>
          <a:stretch>
            <a:fillRect/>
          </a:stretch>
        </p:blipFill>
        <p:spPr>
          <a:xfrm flipH="1">
            <a:off x="-247882" y="4002775"/>
            <a:ext cx="3423993" cy="306447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020825" y="2995632"/>
            <a:ext cx="2843710" cy="355463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6201" y="2444360"/>
            <a:ext cx="3948260" cy="4530220"/>
          </a:xfrm>
          <a:prstGeom prst="rect">
            <a:avLst/>
          </a:prstGeom>
        </p:spPr>
      </p:pic>
      <p:sp>
        <p:nvSpPr>
          <p:cNvPr id="18" name="Rounded Rectangular Callout 17"/>
          <p:cNvSpPr/>
          <p:nvPr/>
        </p:nvSpPr>
        <p:spPr>
          <a:xfrm>
            <a:off x="10347444" y="2196722"/>
            <a:ext cx="1717181" cy="1257300"/>
          </a:xfrm>
          <a:prstGeom prst="wedgeRoundRectCallout">
            <a:avLst>
              <a:gd name="adj1" fmla="val -38190"/>
              <a:gd name="adj2" fmla="val 74100"/>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400" dirty="0">
                <a:latin typeface="Franklin Gothic Medium Cond" panose="020B0606030402020204" pitchFamily="34" charset="0"/>
              </a:rPr>
              <a:t>Onion</a:t>
            </a:r>
          </a:p>
          <a:p>
            <a:r>
              <a:rPr lang="en-US" sz="2400" dirty="0">
                <a:latin typeface="Franklin Gothic Medium Cond" panose="020B0606030402020204" pitchFamily="34" charset="0"/>
              </a:rPr>
              <a:t>Rs.100/kg Rs.2000/kg</a:t>
            </a:r>
          </a:p>
        </p:txBody>
      </p:sp>
      <p:pic>
        <p:nvPicPr>
          <p:cNvPr id="20" name="Picture 19"/>
          <p:cNvPicPr>
            <a:picLocks noChangeAspect="1"/>
          </p:cNvPicPr>
          <p:nvPr/>
        </p:nvPicPr>
        <p:blipFill>
          <a:blip r:embed="rId8"/>
          <a:stretch>
            <a:fillRect/>
          </a:stretch>
        </p:blipFill>
        <p:spPr>
          <a:xfrm>
            <a:off x="5532491" y="2727534"/>
            <a:ext cx="3048264" cy="3055885"/>
          </a:xfrm>
          <a:prstGeom prst="rect">
            <a:avLst/>
          </a:prstGeom>
        </p:spPr>
      </p:pic>
      <p:sp>
        <p:nvSpPr>
          <p:cNvPr id="21" name="Left Arrow Callout 20"/>
          <p:cNvSpPr/>
          <p:nvPr/>
        </p:nvSpPr>
        <p:spPr>
          <a:xfrm>
            <a:off x="1732085" y="891186"/>
            <a:ext cx="1934307" cy="1087083"/>
          </a:xfrm>
          <a:prstGeom prst="left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latin typeface="Franklin Gothic Medium Cond" panose="020B0606030402020204" pitchFamily="34" charset="0"/>
              </a:rPr>
              <a:t>Start/Expand Biz</a:t>
            </a:r>
          </a:p>
        </p:txBody>
      </p:sp>
      <p:sp>
        <p:nvSpPr>
          <p:cNvPr id="22" name="Left Arrow Callout 21"/>
          <p:cNvSpPr/>
          <p:nvPr/>
        </p:nvSpPr>
        <p:spPr>
          <a:xfrm>
            <a:off x="1732085" y="3003763"/>
            <a:ext cx="1934307" cy="1087083"/>
          </a:xfrm>
          <a:prstGeom prst="left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err="1">
                <a:latin typeface="Franklin Gothic Medium Cond" panose="020B0606030402020204" pitchFamily="34" charset="0"/>
              </a:rPr>
              <a:t>Edu.Loan</a:t>
            </a:r>
            <a:endParaRPr lang="en-US" sz="2400" dirty="0">
              <a:latin typeface="Franklin Gothic Medium Cond" panose="020B0606030402020204" pitchFamily="34" charset="0"/>
            </a:endParaRPr>
          </a:p>
        </p:txBody>
      </p:sp>
      <p:sp>
        <p:nvSpPr>
          <p:cNvPr id="23" name="Left Arrow Callout 22"/>
          <p:cNvSpPr/>
          <p:nvPr/>
        </p:nvSpPr>
        <p:spPr>
          <a:xfrm>
            <a:off x="1732085" y="4960210"/>
            <a:ext cx="1934307" cy="1087083"/>
          </a:xfrm>
          <a:prstGeom prst="left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latin typeface="Franklin Gothic Medium Cond" panose="020B0606030402020204" pitchFamily="34" charset="0"/>
              </a:rPr>
              <a:t>Input4</a:t>
            </a:r>
          </a:p>
          <a:p>
            <a:pPr algn="ctr"/>
            <a:r>
              <a:rPr lang="en-US" sz="2400" dirty="0">
                <a:latin typeface="Franklin Gothic Medium Cond" panose="020B0606030402020204" pitchFamily="34" charset="0"/>
              </a:rPr>
              <a:t>Next crop</a:t>
            </a:r>
          </a:p>
        </p:txBody>
      </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04151" y="212085"/>
            <a:ext cx="2294409" cy="1961423"/>
          </a:xfrm>
          <a:prstGeom prst="rect">
            <a:avLst/>
          </a:prstGeom>
        </p:spPr>
      </p:pic>
      <p:sp>
        <p:nvSpPr>
          <p:cNvPr id="25" name="Rounded Rectangular Callout 24"/>
          <p:cNvSpPr/>
          <p:nvPr/>
        </p:nvSpPr>
        <p:spPr>
          <a:xfrm>
            <a:off x="3932897" y="1913548"/>
            <a:ext cx="3329549" cy="911824"/>
          </a:xfrm>
          <a:prstGeom prst="wedgeRoundRectCallout">
            <a:avLst>
              <a:gd name="adj1" fmla="val -195"/>
              <a:gd name="adj2" fmla="val -96169"/>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400" dirty="0">
                <a:latin typeface="Franklin Gothic Medium Cond" panose="020B0606030402020204" pitchFamily="34" charset="0"/>
              </a:rPr>
              <a:t>36% interest on each loan</a:t>
            </a:r>
          </a:p>
        </p:txBody>
      </p:sp>
      <p:sp>
        <p:nvSpPr>
          <p:cNvPr id="29" name="Rounded Rectangular Callout 28"/>
          <p:cNvSpPr/>
          <p:nvPr/>
        </p:nvSpPr>
        <p:spPr>
          <a:xfrm>
            <a:off x="5750922" y="5539154"/>
            <a:ext cx="1113614" cy="624508"/>
          </a:xfrm>
          <a:prstGeom prst="wedgeRoundRectCallout">
            <a:avLst>
              <a:gd name="adj1" fmla="val -87784"/>
              <a:gd name="adj2" fmla="val -178232"/>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400" dirty="0">
                <a:latin typeface="Franklin Gothic Medium Cond" panose="020B0606030402020204" pitchFamily="34" charset="0"/>
              </a:rPr>
              <a:t>DDSLLY</a:t>
            </a:r>
          </a:p>
        </p:txBody>
      </p:sp>
    </p:spTree>
    <p:extLst>
      <p:ext uri="{BB962C8B-B14F-4D97-AF65-F5344CB8AC3E}">
        <p14:creationId xmlns:p14="http://schemas.microsoft.com/office/powerpoint/2010/main" val="91277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0-#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0-#ppt_w/2"/>
                                          </p:val>
                                        </p:tav>
                                        <p:tav tm="100000">
                                          <p:val>
                                            <p:strVal val="#ppt_x"/>
                                          </p:val>
                                        </p:tav>
                                      </p:tavLst>
                                    </p:anim>
                                    <p:anim calcmode="lin" valueType="num">
                                      <p:cBhvr additive="base">
                                        <p:cTn id="27" dur="500" fill="hold"/>
                                        <p:tgtEl>
                                          <p:spTgt spid="2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0-#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0-#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0-#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3" grpId="0" animBg="1"/>
      <p:bldP spid="25" grpId="0" animBg="1"/>
      <p:bldP spid="2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2"/>
          <a:stretch>
            <a:fillRect/>
          </a:stretch>
        </p:blipFill>
        <p:spPr>
          <a:xfrm>
            <a:off x="9409202" y="2736850"/>
            <a:ext cx="2034996" cy="3440113"/>
          </a:xfrm>
          <a:prstGeom prst="rect">
            <a:avLst/>
          </a:prstGeom>
        </p:spPr>
      </p:pic>
      <p:sp>
        <p:nvSpPr>
          <p:cNvPr id="6" name="Content Placeholder 5"/>
          <p:cNvSpPr>
            <a:spLocks noGrp="1"/>
          </p:cNvSpPr>
          <p:nvPr>
            <p:ph idx="1"/>
          </p:nvPr>
        </p:nvSpPr>
        <p:spPr/>
        <p:txBody>
          <a:bodyPr/>
          <a:lstStyle/>
          <a:p>
            <a:r>
              <a:rPr lang="en-US" dirty="0"/>
              <a:t>USSD to deliver banking services to non-smartphones</a:t>
            </a:r>
          </a:p>
          <a:p>
            <a:r>
              <a:rPr lang="en-US" dirty="0"/>
              <a:t>Sukanya </a:t>
            </a:r>
            <a:r>
              <a:rPr lang="en-US" dirty="0" err="1"/>
              <a:t>Shiksha</a:t>
            </a:r>
            <a:r>
              <a:rPr lang="en-US" dirty="0"/>
              <a:t> scheme for middle school girls to cultivate banking habits</a:t>
            </a:r>
          </a:p>
          <a:p>
            <a:r>
              <a:rPr lang="en-US" dirty="0"/>
              <a:t>MSME: unique identification # for borrowers =&gt; info. sharing. to prevent NPA &amp; loan frauds</a:t>
            </a:r>
          </a:p>
          <a:p>
            <a:endParaRPr lang="en-US" dirty="0"/>
          </a:p>
        </p:txBody>
      </p:sp>
      <p:sp>
        <p:nvSpPr>
          <p:cNvPr id="5" name="Title 4"/>
          <p:cNvSpPr>
            <a:spLocks noGrp="1"/>
          </p:cNvSpPr>
          <p:nvPr>
            <p:ph type="title"/>
          </p:nvPr>
        </p:nvSpPr>
        <p:spPr/>
        <p:txBody>
          <a:bodyPr/>
          <a:lstStyle/>
          <a:p>
            <a:r>
              <a:rPr lang="en-US" dirty="0"/>
              <a:t>Deepak </a:t>
            </a:r>
            <a:r>
              <a:rPr lang="en-US" dirty="0" err="1"/>
              <a:t>Mohanty</a:t>
            </a:r>
            <a:r>
              <a:rPr lang="en-US" dirty="0"/>
              <a:t> RBI  </a:t>
            </a:r>
            <a:r>
              <a:rPr lang="en-US" dirty="0" err="1"/>
              <a:t>Exe.Dir</a:t>
            </a:r>
            <a:r>
              <a:rPr lang="en-US" dirty="0"/>
              <a:t>.</a:t>
            </a:r>
          </a:p>
        </p:txBody>
      </p:sp>
      <p:sp>
        <p:nvSpPr>
          <p:cNvPr id="7" name="Text Placeholder 6"/>
          <p:cNvSpPr>
            <a:spLocks noGrp="1"/>
          </p:cNvSpPr>
          <p:nvPr>
            <p:ph type="body" sz="quarter" idx="13"/>
          </p:nvPr>
        </p:nvSpPr>
        <p:spPr/>
        <p:txBody>
          <a:bodyPr/>
          <a:lstStyle/>
          <a:p>
            <a:r>
              <a:rPr lang="en-US" dirty="0"/>
              <a:t>ISS reform</a:t>
            </a:r>
          </a:p>
        </p:txBody>
      </p:sp>
    </p:spTree>
    <p:extLst>
      <p:ext uri="{BB962C8B-B14F-4D97-AF65-F5344CB8AC3E}">
        <p14:creationId xmlns:p14="http://schemas.microsoft.com/office/powerpoint/2010/main" val="280938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itle 3"/>
          <p:cNvSpPr txBox="1">
            <a:spLocks/>
          </p:cNvSpPr>
          <p:nvPr/>
        </p:nvSpPr>
        <p:spPr>
          <a:xfrm>
            <a:off x="71846" y="93848"/>
            <a:ext cx="6886303" cy="701675"/>
          </a:xfrm>
          <a:prstGeom prst="rect">
            <a:avLst/>
          </a:prstGeom>
          <a:solidFill>
            <a:srgbClr val="1B587C">
              <a:alpha val="50000"/>
            </a:srgbClr>
          </a:solidFill>
          <a:ln>
            <a:noFill/>
          </a:ln>
          <a:effectLst/>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Today’s Session:</a:t>
            </a:r>
            <a:r>
              <a:rPr kumimoji="0" lang="en-US" sz="4400" b="0" i="0" u="none" strike="noStrike" kern="1200" cap="none" spc="0" normalizeH="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 </a:t>
            </a: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Banking</a:t>
            </a:r>
          </a:p>
        </p:txBody>
      </p:sp>
      <p:graphicFrame>
        <p:nvGraphicFramePr>
          <p:cNvPr id="5" name="Content Placeholder 5"/>
          <p:cNvGraphicFramePr>
            <a:graphicFrameLocks/>
          </p:cNvGraphicFramePr>
          <p:nvPr>
            <p:extLst/>
          </p:nvPr>
        </p:nvGraphicFramePr>
        <p:xfrm>
          <a:off x="71438" y="958850"/>
          <a:ext cx="6886575"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a:off x="8683869" y="5986223"/>
            <a:ext cx="3508131" cy="764930"/>
          </a:xfrm>
          <a:prstGeom prst="roundRect">
            <a:avLst/>
          </a:prstGeom>
          <a:solidFill>
            <a:schemeClr val="tx1">
              <a:lumMod val="95000"/>
              <a:lumOff val="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Franklin Gothic Medium Cond" panose="020B0606030402020204" pitchFamily="34" charset="0"/>
              </a:rPr>
              <a:t>Watch </a:t>
            </a:r>
            <a:r>
              <a:rPr lang="en-US" dirty="0">
                <a:latin typeface="Franklin Gothic Medium Cond" panose="020B0606030402020204" pitchFamily="34" charset="0"/>
                <a:hlinkClick r:id="rId8"/>
              </a:rPr>
              <a:t>L1/P2 to P9 </a:t>
            </a:r>
            <a:endParaRPr lang="en-US" dirty="0">
              <a:latin typeface="Franklin Gothic Medium Cond" panose="020B0606030402020204" pitchFamily="34" charset="0"/>
            </a:endParaRPr>
          </a:p>
          <a:p>
            <a:pPr algn="ctr"/>
            <a:r>
              <a:rPr lang="en-US" dirty="0">
                <a:latin typeface="Franklin Gothic Medium Cond" panose="020B0606030402020204" pitchFamily="34" charset="0"/>
              </a:rPr>
              <a:t>before going further</a:t>
            </a:r>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47055" y="5882723"/>
            <a:ext cx="975277" cy="975277"/>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600" y="647700"/>
            <a:ext cx="1620373" cy="1574800"/>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8973" y="795523"/>
            <a:ext cx="1620373" cy="1574800"/>
          </a:xfrm>
          <a:prstGeom prst="rect">
            <a:avLst/>
          </a:prstGeom>
        </p:spPr>
      </p:pic>
      <p:pic>
        <p:nvPicPr>
          <p:cNvPr id="10" name="Picture 9"/>
          <p:cNvPicPr>
            <a:picLocks noChangeAspect="1"/>
          </p:cNvPicPr>
          <p:nvPr/>
        </p:nvPicPr>
        <p:blipFill>
          <a:blip r:embed="rId11"/>
          <a:stretch>
            <a:fillRect/>
          </a:stretch>
        </p:blipFill>
        <p:spPr>
          <a:xfrm>
            <a:off x="3579900" y="3367340"/>
            <a:ext cx="3788887" cy="626429"/>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6518" y="3398085"/>
            <a:ext cx="3183043" cy="551052"/>
          </a:xfrm>
          <a:prstGeom prst="rect">
            <a:avLst/>
          </a:prstGeom>
        </p:spPr>
      </p:pic>
      <p:pic>
        <p:nvPicPr>
          <p:cNvPr id="12" name="Picture 11"/>
          <p:cNvPicPr>
            <a:picLocks noChangeAspect="1"/>
          </p:cNvPicPr>
          <p:nvPr/>
        </p:nvPicPr>
        <p:blipFill>
          <a:blip r:embed="rId13"/>
          <a:stretch>
            <a:fillRect/>
          </a:stretch>
        </p:blipFill>
        <p:spPr>
          <a:xfrm>
            <a:off x="413282" y="6109414"/>
            <a:ext cx="3455333" cy="550651"/>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1373" y="3818373"/>
            <a:ext cx="1385525" cy="1346557"/>
          </a:xfrm>
          <a:prstGeom prst="rect">
            <a:avLst/>
          </a:prstGeom>
        </p:spPr>
      </p:pic>
    </p:spTree>
    <p:extLst>
      <p:ext uri="{BB962C8B-B14F-4D97-AF65-F5344CB8AC3E}">
        <p14:creationId xmlns:p14="http://schemas.microsoft.com/office/powerpoint/2010/main" val="3384708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itle 3"/>
          <p:cNvSpPr txBox="1">
            <a:spLocks/>
          </p:cNvSpPr>
          <p:nvPr/>
        </p:nvSpPr>
        <p:spPr>
          <a:xfrm>
            <a:off x="71846" y="93848"/>
            <a:ext cx="6886303" cy="701675"/>
          </a:xfrm>
          <a:prstGeom prst="rect">
            <a:avLst/>
          </a:prstGeom>
          <a:solidFill>
            <a:srgbClr val="1B587C">
              <a:alpha val="50000"/>
            </a:srgbClr>
          </a:solidFill>
          <a:ln>
            <a:noFill/>
          </a:ln>
          <a:effectLst/>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Monetary Policy: Dual Objectives</a:t>
            </a:r>
          </a:p>
        </p:txBody>
      </p:sp>
      <p:graphicFrame>
        <p:nvGraphicFramePr>
          <p:cNvPr id="5" name="Content Placeholder 5"/>
          <p:cNvGraphicFramePr>
            <a:graphicFrameLocks/>
          </p:cNvGraphicFramePr>
          <p:nvPr>
            <p:extLst>
              <p:ext uri="{D42A27DB-BD31-4B8C-83A1-F6EECF244321}">
                <p14:modId xmlns:p14="http://schemas.microsoft.com/office/powerpoint/2010/main" val="1353878908"/>
              </p:ext>
            </p:extLst>
          </p:nvPr>
        </p:nvGraphicFramePr>
        <p:xfrm>
          <a:off x="71438" y="958850"/>
          <a:ext cx="6886575"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p:cNvGrpSpPr/>
          <p:nvPr/>
        </p:nvGrpSpPr>
        <p:grpSpPr>
          <a:xfrm>
            <a:off x="7903154" y="5820841"/>
            <a:ext cx="4142308" cy="975277"/>
            <a:chOff x="7903154" y="5820841"/>
            <a:chExt cx="4142308" cy="975277"/>
          </a:xfrm>
        </p:grpSpPr>
        <p:sp>
          <p:nvSpPr>
            <p:cNvPr id="8" name="Rounded Rectangle 7"/>
            <p:cNvSpPr/>
            <p:nvPr/>
          </p:nvSpPr>
          <p:spPr>
            <a:xfrm>
              <a:off x="8537331" y="5926015"/>
              <a:ext cx="3508131" cy="764930"/>
            </a:xfrm>
            <a:prstGeom prst="roundRect">
              <a:avLst/>
            </a:prstGeom>
            <a:solidFill>
              <a:schemeClr val="tx1">
                <a:lumMod val="85000"/>
                <a:lumOff val="1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latin typeface="Franklin Gothic Medium Cond" panose="020B0606030402020204" pitchFamily="34" charset="0"/>
                </a:rPr>
                <a:t>This is just Recap</a:t>
              </a:r>
            </a:p>
            <a:p>
              <a:pPr algn="ctr"/>
              <a:r>
                <a:rPr lang="en-US" sz="2000" dirty="0">
                  <a:latin typeface="Franklin Gothic Medium Cond" panose="020B0606030402020204" pitchFamily="34" charset="0"/>
                </a:rPr>
                <a:t>Watch L1/P2 to P9 for more</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3154" y="5820841"/>
              <a:ext cx="975277" cy="975277"/>
            </a:xfrm>
            <a:prstGeom prst="rect">
              <a:avLst/>
            </a:prstGeom>
          </p:spPr>
        </p:pic>
      </p:grpSp>
      <p:pic>
        <p:nvPicPr>
          <p:cNvPr id="6" name="Picture 5"/>
          <p:cNvPicPr>
            <a:picLocks noChangeAspect="1"/>
          </p:cNvPicPr>
          <p:nvPr/>
        </p:nvPicPr>
        <p:blipFill>
          <a:blip r:embed="rId9"/>
          <a:stretch>
            <a:fillRect/>
          </a:stretch>
        </p:blipFill>
        <p:spPr>
          <a:xfrm>
            <a:off x="6958013" y="88280"/>
            <a:ext cx="2589050" cy="759829"/>
          </a:xfrm>
          <a:prstGeom prst="rect">
            <a:avLst/>
          </a:prstGeom>
        </p:spPr>
      </p:pic>
      <p:pic>
        <p:nvPicPr>
          <p:cNvPr id="9" name="Picture 8"/>
          <p:cNvPicPr>
            <a:picLocks noChangeAspect="1"/>
          </p:cNvPicPr>
          <p:nvPr/>
        </p:nvPicPr>
        <p:blipFill>
          <a:blip r:embed="rId10"/>
          <a:stretch>
            <a:fillRect/>
          </a:stretch>
        </p:blipFill>
        <p:spPr>
          <a:xfrm>
            <a:off x="1789420" y="2797375"/>
            <a:ext cx="2607420" cy="398001"/>
          </a:xfrm>
          <a:prstGeom prst="rect">
            <a:avLst/>
          </a:prstGeom>
        </p:spPr>
      </p:pic>
    </p:spTree>
    <p:extLst>
      <p:ext uri="{BB962C8B-B14F-4D97-AF65-F5344CB8AC3E}">
        <p14:creationId xmlns:p14="http://schemas.microsoft.com/office/powerpoint/2010/main" val="239638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1788DC5B-7106-4C6E-91A9-17F5C999B125}"/>
                                            </p:graphicEl>
                                          </p:spTgt>
                                        </p:tgtEl>
                                        <p:attrNameLst>
                                          <p:attrName>style.visibility</p:attrName>
                                        </p:attrNameLst>
                                      </p:cBhvr>
                                      <p:to>
                                        <p:strVal val="visible"/>
                                      </p:to>
                                    </p:set>
                                    <p:animEffect transition="in" filter="fade">
                                      <p:cBhvr>
                                        <p:cTn id="7" dur="500"/>
                                        <p:tgtEl>
                                          <p:spTgt spid="5">
                                            <p:graphicEl>
                                              <a:dgm id="{1788DC5B-7106-4C6E-91A9-17F5C999B12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7010B559-FB08-4893-B1DA-5F8BF00CF383}"/>
                                            </p:graphicEl>
                                          </p:spTgt>
                                        </p:tgtEl>
                                        <p:attrNameLst>
                                          <p:attrName>style.visibility</p:attrName>
                                        </p:attrNameLst>
                                      </p:cBhvr>
                                      <p:to>
                                        <p:strVal val="visible"/>
                                      </p:to>
                                    </p:set>
                                    <p:animEffect transition="in" filter="fade">
                                      <p:cBhvr>
                                        <p:cTn id="10" dur="500"/>
                                        <p:tgtEl>
                                          <p:spTgt spid="5">
                                            <p:graphicEl>
                                              <a:dgm id="{7010B559-FB08-4893-B1DA-5F8BF00CF3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55FBA92E-695A-4E78-8A27-91CDB986D796}"/>
                                            </p:graphicEl>
                                          </p:spTgt>
                                        </p:tgtEl>
                                        <p:attrNameLst>
                                          <p:attrName>style.visibility</p:attrName>
                                        </p:attrNameLst>
                                      </p:cBhvr>
                                      <p:to>
                                        <p:strVal val="visible"/>
                                      </p:to>
                                    </p:set>
                                    <p:animEffect transition="in" filter="fade">
                                      <p:cBhvr>
                                        <p:cTn id="15" dur="500"/>
                                        <p:tgtEl>
                                          <p:spTgt spid="5">
                                            <p:graphicEl>
                                              <a:dgm id="{55FBA92E-695A-4E78-8A27-91CDB986D79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46EFA173-A83B-431A-ABBA-6450EE3408E7}"/>
                                            </p:graphicEl>
                                          </p:spTgt>
                                        </p:tgtEl>
                                        <p:attrNameLst>
                                          <p:attrName>style.visibility</p:attrName>
                                        </p:attrNameLst>
                                      </p:cBhvr>
                                      <p:to>
                                        <p:strVal val="visible"/>
                                      </p:to>
                                    </p:set>
                                    <p:animEffect transition="in" filter="fade">
                                      <p:cBhvr>
                                        <p:cTn id="18" dur="500"/>
                                        <p:tgtEl>
                                          <p:spTgt spid="5">
                                            <p:graphicEl>
                                              <a:dgm id="{46EFA173-A83B-431A-ABBA-6450EE3408E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Find correct statement</a:t>
            </a:r>
          </a:p>
        </p:txBody>
      </p:sp>
      <p:sp>
        <p:nvSpPr>
          <p:cNvPr id="6" name="Text Placeholder 5"/>
          <p:cNvSpPr>
            <a:spLocks noGrp="1"/>
          </p:cNvSpPr>
          <p:nvPr>
            <p:ph type="body" sz="quarter" idx="13"/>
          </p:nvPr>
        </p:nvSpPr>
        <p:spPr/>
        <p:txBody>
          <a:bodyPr/>
          <a:lstStyle/>
          <a:p>
            <a:r>
              <a:rPr lang="en-US" sz="5400" dirty="0"/>
              <a:t>UPSC Prelim 2015</a:t>
            </a:r>
          </a:p>
        </p:txBody>
      </p:sp>
      <p:sp>
        <p:nvSpPr>
          <p:cNvPr id="5" name="Content Placeholder 4"/>
          <p:cNvSpPr>
            <a:spLocks noGrp="1"/>
          </p:cNvSpPr>
          <p:nvPr>
            <p:ph idx="1"/>
          </p:nvPr>
        </p:nvSpPr>
        <p:spPr/>
        <p:txBody>
          <a:bodyPr>
            <a:normAutofit fontScale="92500" lnSpcReduction="10000"/>
          </a:bodyPr>
          <a:lstStyle/>
          <a:p>
            <a:pPr marL="742950" indent="-742950">
              <a:buFont typeface="+mj-lt"/>
              <a:buAutoNum type="alphaUcPeriod"/>
            </a:pPr>
            <a:r>
              <a:rPr lang="en-US" dirty="0"/>
              <a:t>Controlling the inflation in India is the responsibility of the Govt. </a:t>
            </a:r>
            <a:r>
              <a:rPr lang="en-US" dirty="0">
                <a:solidFill>
                  <a:srgbClr val="FF0000"/>
                </a:solidFill>
              </a:rPr>
              <a:t>only.</a:t>
            </a:r>
            <a:r>
              <a:rPr lang="en-US" dirty="0"/>
              <a:t> [absolute term]</a:t>
            </a:r>
          </a:p>
          <a:p>
            <a:pPr marL="742950" indent="-742950">
              <a:buFont typeface="+mj-lt"/>
              <a:buAutoNum type="alphaUcPeriod"/>
            </a:pPr>
            <a:r>
              <a:rPr lang="en-US" dirty="0"/>
              <a:t>The Reserve Bank of India has no role in controlling the inflation [</a:t>
            </a:r>
            <a:r>
              <a:rPr lang="en-US" dirty="0">
                <a:solidFill>
                  <a:srgbClr val="FF0000"/>
                </a:solidFill>
              </a:rPr>
              <a:t>then </a:t>
            </a:r>
            <a:r>
              <a:rPr lang="en-US" dirty="0" err="1">
                <a:solidFill>
                  <a:srgbClr val="FF0000"/>
                </a:solidFill>
              </a:rPr>
              <a:t>M.Policy</a:t>
            </a:r>
            <a:r>
              <a:rPr lang="en-US" dirty="0">
                <a:solidFill>
                  <a:srgbClr val="FF0000"/>
                </a:solidFill>
              </a:rPr>
              <a:t> for </a:t>
            </a:r>
            <a:r>
              <a:rPr lang="en-US" dirty="0" err="1">
                <a:solidFill>
                  <a:srgbClr val="FF0000"/>
                </a:solidFill>
              </a:rPr>
              <a:t>Timepass</a:t>
            </a:r>
            <a:r>
              <a:rPr lang="en-US" dirty="0">
                <a:solidFill>
                  <a:srgbClr val="FF0000"/>
                </a:solidFill>
              </a:rPr>
              <a:t>?</a:t>
            </a:r>
            <a:r>
              <a:rPr lang="en-US" dirty="0"/>
              <a:t>]</a:t>
            </a:r>
          </a:p>
          <a:p>
            <a:pPr marL="742950" indent="-742950">
              <a:buFont typeface="+mj-lt"/>
              <a:buAutoNum type="alphaUcPeriod"/>
            </a:pPr>
            <a:r>
              <a:rPr lang="en-US" dirty="0"/>
              <a:t>Increased money circulation helps in controlling the inflation </a:t>
            </a:r>
            <a:r>
              <a:rPr lang="en-US" dirty="0">
                <a:solidFill>
                  <a:schemeClr val="accent2">
                    <a:lumMod val="40000"/>
                    <a:lumOff val="60000"/>
                  </a:schemeClr>
                </a:solidFill>
              </a:rPr>
              <a:t>[DDSLLY / RGSLLY=Onion 2000/kg]</a:t>
            </a:r>
          </a:p>
          <a:p>
            <a:pPr marL="742950" indent="-742950">
              <a:buFont typeface="+mj-lt"/>
              <a:buAutoNum type="alphaUcPeriod"/>
            </a:pPr>
            <a:r>
              <a:rPr lang="en-US" dirty="0">
                <a:solidFill>
                  <a:srgbClr val="00B050"/>
                </a:solidFill>
              </a:rPr>
              <a:t>Decreased money circulation helps in controlling the inflation </a:t>
            </a:r>
            <a:endParaRPr lang="en-US" dirty="0"/>
          </a:p>
        </p:txBody>
      </p:sp>
    </p:spTree>
    <p:extLst>
      <p:ext uri="{BB962C8B-B14F-4D97-AF65-F5344CB8AC3E}">
        <p14:creationId xmlns:p14="http://schemas.microsoft.com/office/powerpoint/2010/main" val="1560729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itle 3"/>
          <p:cNvSpPr txBox="1">
            <a:spLocks/>
          </p:cNvSpPr>
          <p:nvPr/>
        </p:nvSpPr>
        <p:spPr>
          <a:xfrm>
            <a:off x="71846" y="93848"/>
            <a:ext cx="6886303" cy="701675"/>
          </a:xfrm>
          <a:prstGeom prst="rect">
            <a:avLst/>
          </a:prstGeom>
          <a:solidFill>
            <a:srgbClr val="1B587C">
              <a:alpha val="50000"/>
            </a:srgbClr>
          </a:solidFill>
          <a:ln>
            <a:noFill/>
          </a:ln>
          <a:effectLst/>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1751755032"/>
              </p:ext>
            </p:extLst>
          </p:nvPr>
        </p:nvGraphicFramePr>
        <p:xfrm>
          <a:off x="71438" y="958850"/>
          <a:ext cx="6886575"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p:cNvGrpSpPr/>
          <p:nvPr/>
        </p:nvGrpSpPr>
        <p:grpSpPr>
          <a:xfrm>
            <a:off x="7903154" y="5820841"/>
            <a:ext cx="4142308" cy="975277"/>
            <a:chOff x="7903154" y="5820841"/>
            <a:chExt cx="4142308" cy="975277"/>
          </a:xfrm>
        </p:grpSpPr>
        <p:sp>
          <p:nvSpPr>
            <p:cNvPr id="6" name="Rounded Rectangle 5"/>
            <p:cNvSpPr/>
            <p:nvPr/>
          </p:nvSpPr>
          <p:spPr>
            <a:xfrm>
              <a:off x="8537331" y="5926015"/>
              <a:ext cx="3508131" cy="76493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latin typeface="Franklin Gothic Medium Cond" panose="020B0606030402020204" pitchFamily="34" charset="0"/>
                </a:rPr>
                <a:t>This is just Recap</a:t>
              </a:r>
            </a:p>
            <a:p>
              <a:pPr algn="ctr"/>
              <a:r>
                <a:rPr lang="en-US" sz="2000" dirty="0">
                  <a:latin typeface="Franklin Gothic Medium Cond" panose="020B0606030402020204" pitchFamily="34" charset="0"/>
                </a:rPr>
                <a:t>Watch L1/P2 to P9 for more</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3154" y="5820841"/>
              <a:ext cx="975277" cy="975277"/>
            </a:xfrm>
            <a:prstGeom prst="rect">
              <a:avLst/>
            </a:prstGeom>
          </p:spPr>
        </p:pic>
      </p:grpSp>
    </p:spTree>
    <p:extLst>
      <p:ext uri="{BB962C8B-B14F-4D97-AF65-F5344CB8AC3E}">
        <p14:creationId xmlns:p14="http://schemas.microsoft.com/office/powerpoint/2010/main" val="21067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1788DC5B-7106-4C6E-91A9-17F5C999B125}"/>
                                            </p:graphicEl>
                                          </p:spTgt>
                                        </p:tgtEl>
                                        <p:attrNameLst>
                                          <p:attrName>style.visibility</p:attrName>
                                        </p:attrNameLst>
                                      </p:cBhvr>
                                      <p:to>
                                        <p:strVal val="visible"/>
                                      </p:to>
                                    </p:set>
                                    <p:animEffect transition="in" filter="fade">
                                      <p:cBhvr>
                                        <p:cTn id="7" dur="500"/>
                                        <p:tgtEl>
                                          <p:spTgt spid="5">
                                            <p:graphicEl>
                                              <a:dgm id="{1788DC5B-7106-4C6E-91A9-17F5C999B12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7010B559-FB08-4893-B1DA-5F8BF00CF383}"/>
                                            </p:graphicEl>
                                          </p:spTgt>
                                        </p:tgtEl>
                                        <p:attrNameLst>
                                          <p:attrName>style.visibility</p:attrName>
                                        </p:attrNameLst>
                                      </p:cBhvr>
                                      <p:to>
                                        <p:strVal val="visible"/>
                                      </p:to>
                                    </p:set>
                                    <p:animEffect transition="in" filter="fade">
                                      <p:cBhvr>
                                        <p:cTn id="10" dur="500"/>
                                        <p:tgtEl>
                                          <p:spTgt spid="5">
                                            <p:graphicEl>
                                              <a:dgm id="{7010B559-FB08-4893-B1DA-5F8BF00CF3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0699BE69-639C-4ECE-B3BF-B56477592864}"/>
                                            </p:graphicEl>
                                          </p:spTgt>
                                        </p:tgtEl>
                                        <p:attrNameLst>
                                          <p:attrName>style.visibility</p:attrName>
                                        </p:attrNameLst>
                                      </p:cBhvr>
                                      <p:to>
                                        <p:strVal val="visible"/>
                                      </p:to>
                                    </p:set>
                                    <p:animEffect transition="in" filter="fade">
                                      <p:cBhvr>
                                        <p:cTn id="15" dur="500"/>
                                        <p:tgtEl>
                                          <p:spTgt spid="5">
                                            <p:graphicEl>
                                              <a:dgm id="{0699BE69-639C-4ECE-B3BF-B5647759286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839B7839-990A-43CC-A7E1-6883DC84DFE5}"/>
                                            </p:graphicEl>
                                          </p:spTgt>
                                        </p:tgtEl>
                                        <p:attrNameLst>
                                          <p:attrName>style.visibility</p:attrName>
                                        </p:attrNameLst>
                                      </p:cBhvr>
                                      <p:to>
                                        <p:strVal val="visible"/>
                                      </p:to>
                                    </p:set>
                                    <p:animEffect transition="in" filter="fade">
                                      <p:cBhvr>
                                        <p:cTn id="18" dur="500"/>
                                        <p:tgtEl>
                                          <p:spTgt spid="5">
                                            <p:graphicEl>
                                              <a:dgm id="{839B7839-990A-43CC-A7E1-6883DC84DF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sz="5400" dirty="0"/>
              <a:t>UPSC Prelim 2015</a:t>
            </a:r>
          </a:p>
        </p:txBody>
      </p:sp>
      <p:sp>
        <p:nvSpPr>
          <p:cNvPr id="3" name="Content Placeholder 2"/>
          <p:cNvSpPr>
            <a:spLocks noGrp="1"/>
          </p:cNvSpPr>
          <p:nvPr>
            <p:ph idx="1"/>
          </p:nvPr>
        </p:nvSpPr>
        <p:spPr>
          <a:xfrm>
            <a:off x="838200" y="238126"/>
            <a:ext cx="10515600" cy="5938838"/>
          </a:xfrm>
        </p:spPr>
        <p:txBody>
          <a:bodyPr>
            <a:normAutofit fontScale="92500" lnSpcReduction="10000"/>
          </a:bodyPr>
          <a:lstStyle/>
          <a:p>
            <a:pPr marL="0" indent="0">
              <a:buNone/>
            </a:pPr>
            <a:r>
              <a:rPr lang="en-US" dirty="0"/>
              <a:t>36. With reference to Indian economy, consider the following</a:t>
            </a:r>
          </a:p>
          <a:p>
            <a:r>
              <a:rPr lang="en-US" dirty="0">
                <a:solidFill>
                  <a:srgbClr val="00B050"/>
                </a:solidFill>
                <a:effectLst>
                  <a:outerShdw blurRad="38100" dist="38100" dir="2700000" algn="tl">
                    <a:srgbClr val="000000">
                      <a:alpha val="43137"/>
                    </a:srgbClr>
                  </a:outerShdw>
                </a:effectLst>
              </a:rPr>
              <a:t>1. Bank rate </a:t>
            </a:r>
          </a:p>
          <a:p>
            <a:r>
              <a:rPr lang="en-US" dirty="0">
                <a:solidFill>
                  <a:srgbClr val="00B050"/>
                </a:solidFill>
                <a:effectLst>
                  <a:outerShdw blurRad="38100" dist="38100" dir="2700000" algn="tl">
                    <a:srgbClr val="000000">
                      <a:alpha val="43137"/>
                    </a:srgbClr>
                  </a:outerShdw>
                </a:effectLst>
              </a:rPr>
              <a:t>2. Open market operations </a:t>
            </a:r>
          </a:p>
          <a:p>
            <a:r>
              <a:rPr lang="en-US" dirty="0"/>
              <a:t>3. Public debt </a:t>
            </a:r>
          </a:p>
          <a:p>
            <a:r>
              <a:rPr lang="en-US" dirty="0"/>
              <a:t>4. Public revenue</a:t>
            </a:r>
          </a:p>
          <a:p>
            <a:pPr marL="0" indent="0">
              <a:buNone/>
            </a:pPr>
            <a:endParaRPr lang="en-US" dirty="0"/>
          </a:p>
          <a:p>
            <a:pPr marL="0" indent="0">
              <a:buNone/>
            </a:pPr>
            <a:r>
              <a:rPr lang="en-US" dirty="0"/>
              <a:t>Which of them are monetary policy components?</a:t>
            </a:r>
          </a:p>
          <a:p>
            <a:r>
              <a:rPr lang="en-US" dirty="0"/>
              <a:t>(a) 1 only  (b) 2, 3 and 4  </a:t>
            </a:r>
            <a:r>
              <a:rPr lang="en-US" b="1" dirty="0">
                <a:solidFill>
                  <a:srgbClr val="00B050"/>
                </a:solidFill>
              </a:rPr>
              <a:t>(c) 1 and 2  </a:t>
            </a:r>
            <a:r>
              <a:rPr lang="en-US" dirty="0"/>
              <a:t>(d) 1, 3 &amp; 4</a:t>
            </a:r>
          </a:p>
          <a:p>
            <a:endParaRPr lang="en-US" dirty="0"/>
          </a:p>
        </p:txBody>
      </p:sp>
    </p:spTree>
    <p:extLst>
      <p:ext uri="{BB962C8B-B14F-4D97-AF65-F5344CB8AC3E}">
        <p14:creationId xmlns:p14="http://schemas.microsoft.com/office/powerpoint/2010/main" val="85022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sz="5400" dirty="0"/>
              <a:t>Mock question</a:t>
            </a:r>
          </a:p>
        </p:txBody>
      </p:sp>
      <p:sp>
        <p:nvSpPr>
          <p:cNvPr id="3" name="Content Placeholder 2"/>
          <p:cNvSpPr>
            <a:spLocks noGrp="1"/>
          </p:cNvSpPr>
          <p:nvPr>
            <p:ph idx="1"/>
          </p:nvPr>
        </p:nvSpPr>
        <p:spPr>
          <a:xfrm>
            <a:off x="838200" y="238126"/>
            <a:ext cx="10515600" cy="5938838"/>
          </a:xfrm>
        </p:spPr>
        <p:txBody>
          <a:bodyPr>
            <a:normAutofit fontScale="92500" lnSpcReduction="20000"/>
          </a:bodyPr>
          <a:lstStyle/>
          <a:p>
            <a:pPr marL="0" indent="0">
              <a:buNone/>
            </a:pPr>
            <a:r>
              <a:rPr lang="en-US" dirty="0"/>
              <a:t>36. With reference to Indian economy, consider the following</a:t>
            </a:r>
          </a:p>
          <a:p>
            <a:r>
              <a:rPr lang="en-US" dirty="0">
                <a:effectLst>
                  <a:outerShdw blurRad="38100" dist="38100" dir="2700000" algn="tl">
                    <a:srgbClr val="000000">
                      <a:alpha val="43137"/>
                    </a:srgbClr>
                  </a:outerShdw>
                </a:effectLst>
              </a:rPr>
              <a:t>1. Bank rate </a:t>
            </a:r>
          </a:p>
          <a:p>
            <a:r>
              <a:rPr lang="en-US" dirty="0">
                <a:effectLst>
                  <a:outerShdw blurRad="38100" dist="38100" dir="2700000" algn="tl">
                    <a:srgbClr val="000000">
                      <a:alpha val="43137"/>
                    </a:srgbClr>
                  </a:outerShdw>
                </a:effectLst>
              </a:rPr>
              <a:t>2. Open market operations </a:t>
            </a:r>
          </a:p>
          <a:p>
            <a:r>
              <a:rPr lang="en-US" dirty="0"/>
              <a:t>3. Public debt </a:t>
            </a:r>
          </a:p>
          <a:p>
            <a:r>
              <a:rPr lang="en-US" dirty="0"/>
              <a:t>4. Public revenue</a:t>
            </a:r>
          </a:p>
          <a:p>
            <a:pPr marL="0" indent="0">
              <a:buNone/>
            </a:pPr>
            <a:endParaRPr lang="en-US" dirty="0"/>
          </a:p>
          <a:p>
            <a:pPr marL="0" indent="0">
              <a:buNone/>
            </a:pPr>
            <a:r>
              <a:rPr lang="en-US" dirty="0"/>
              <a:t>Which of them are </a:t>
            </a:r>
            <a:r>
              <a:rPr lang="en-US" dirty="0">
                <a:solidFill>
                  <a:srgbClr val="FF0000"/>
                </a:solidFill>
              </a:rPr>
              <a:t>qualitative / indirect / selective </a:t>
            </a:r>
            <a:r>
              <a:rPr lang="en-US" dirty="0"/>
              <a:t>tools of monetary policy?</a:t>
            </a:r>
          </a:p>
          <a:p>
            <a:r>
              <a:rPr lang="en-US" dirty="0"/>
              <a:t>(a) 1 only  (b) 2, 3 and 4  </a:t>
            </a:r>
            <a:r>
              <a:rPr lang="en-US" b="1" dirty="0"/>
              <a:t>(c) 1 and 2  </a:t>
            </a:r>
            <a:r>
              <a:rPr lang="en-US" dirty="0"/>
              <a:t>(d) </a:t>
            </a:r>
            <a:r>
              <a:rPr lang="en-US" dirty="0">
                <a:solidFill>
                  <a:srgbClr val="FF0000"/>
                </a:solidFill>
              </a:rPr>
              <a:t>None</a:t>
            </a:r>
          </a:p>
          <a:p>
            <a:endParaRPr lang="en-US" dirty="0"/>
          </a:p>
        </p:txBody>
      </p:sp>
    </p:spTree>
    <p:extLst>
      <p:ext uri="{BB962C8B-B14F-4D97-AF65-F5344CB8AC3E}">
        <p14:creationId xmlns:p14="http://schemas.microsoft.com/office/powerpoint/2010/main" val="2521130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71" y="1169532"/>
            <a:ext cx="3550920" cy="2663190"/>
          </a:xfrm>
          <a:prstGeom prst="rect">
            <a:avLst/>
          </a:prstGeom>
        </p:spPr>
      </p:pic>
      <p:sp>
        <p:nvSpPr>
          <p:cNvPr id="3" name="Title 2"/>
          <p:cNvSpPr>
            <a:spLocks noGrp="1"/>
          </p:cNvSpPr>
          <p:nvPr>
            <p:ph type="title"/>
          </p:nvPr>
        </p:nvSpPr>
        <p:spPr/>
        <p:txBody>
          <a:bodyPr>
            <a:normAutofit fontScale="90000"/>
          </a:bodyPr>
          <a:lstStyle/>
          <a:p>
            <a:r>
              <a:rPr lang="en-US" dirty="0"/>
              <a:t>Repo Rate: Meaning?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71" y="1134808"/>
            <a:ext cx="3550920" cy="26631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1007935"/>
            <a:ext cx="2916936" cy="29169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6004" y="4309784"/>
            <a:ext cx="1563624" cy="1172718"/>
          </a:xfrm>
          <a:prstGeom prst="rect">
            <a:avLst/>
          </a:prstGeom>
        </p:spPr>
      </p:pic>
      <p:sp>
        <p:nvSpPr>
          <p:cNvPr id="8" name="TextBox 7"/>
          <p:cNvSpPr txBox="1"/>
          <p:nvPr/>
        </p:nvSpPr>
        <p:spPr>
          <a:xfrm>
            <a:off x="4350691" y="2262925"/>
            <a:ext cx="3739238" cy="707886"/>
          </a:xfrm>
          <a:prstGeom prst="homePlate">
            <a:avLst/>
          </a:prstGeom>
          <a:solidFill>
            <a:srgbClr val="C0000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4000" dirty="0">
                <a:latin typeface="Franklin Gothic Demi Cond" panose="020B0706030402020204" pitchFamily="34" charset="0"/>
                <a:ea typeface="Kozuka Gothic Pro B" panose="020B0800000000000000" pitchFamily="34" charset="-128"/>
              </a:rPr>
              <a:t>100 crore</a:t>
            </a:r>
          </a:p>
        </p:txBody>
      </p:sp>
      <p:sp>
        <p:nvSpPr>
          <p:cNvPr id="11" name="TextBox 10"/>
          <p:cNvSpPr txBox="1"/>
          <p:nvPr/>
        </p:nvSpPr>
        <p:spPr>
          <a:xfrm>
            <a:off x="3366183" y="4021390"/>
            <a:ext cx="5219616" cy="1938992"/>
          </a:xfrm>
          <a:prstGeom prst="homePlate">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4000" dirty="0">
                <a:latin typeface="Franklin Gothic Demi Cond" panose="020B0706030402020204" pitchFamily="34" charset="0"/>
                <a:ea typeface="Kozuka Gothic Pro B" panose="020B0800000000000000" pitchFamily="34" charset="-128"/>
              </a:rPr>
              <a:t>SBI to Repurchase</a:t>
            </a:r>
          </a:p>
          <a:p>
            <a:pPr marL="0" lvl="1" algn="ctr"/>
            <a:r>
              <a:rPr lang="en-US" sz="4000" dirty="0">
                <a:latin typeface="Franklin Gothic Demi Cond" panose="020B0706030402020204" pitchFamily="34" charset="0"/>
                <a:ea typeface="Kozuka Gothic Pro B" panose="020B0800000000000000" pitchFamily="34" charset="-128"/>
              </a:rPr>
              <a:t>@108 Cr.</a:t>
            </a:r>
          </a:p>
          <a:p>
            <a:pPr marL="0" lvl="1" algn="ctr"/>
            <a:r>
              <a:rPr lang="en-US" sz="4000" dirty="0">
                <a:latin typeface="Franklin Gothic Demi Cond" panose="020B0706030402020204" pitchFamily="34" charset="0"/>
                <a:ea typeface="Kozuka Gothic Pro B" panose="020B0800000000000000" pitchFamily="34" charset="-128"/>
              </a:rPr>
              <a:t>After 7 days</a:t>
            </a:r>
          </a:p>
        </p:txBody>
      </p:sp>
      <p:sp>
        <p:nvSpPr>
          <p:cNvPr id="12" name="TextBox 11"/>
          <p:cNvSpPr txBox="1"/>
          <p:nvPr/>
        </p:nvSpPr>
        <p:spPr>
          <a:xfrm>
            <a:off x="7950229" y="4971552"/>
            <a:ext cx="3928761" cy="1569660"/>
          </a:xfrm>
          <a:prstGeom prst="rect">
            <a:avLst/>
          </a:prstGeom>
          <a:solidFill>
            <a:srgbClr val="7030A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3200" dirty="0">
                <a:latin typeface="Franklin Gothic Demi Cond" panose="020B0706030402020204" pitchFamily="34" charset="0"/>
                <a:ea typeface="Kozuka Gothic Pro B" panose="020B0800000000000000" pitchFamily="34" charset="-128"/>
              </a:rPr>
              <a:t>Collateral: G-Sec</a:t>
            </a:r>
          </a:p>
          <a:p>
            <a:pPr marL="0" lvl="1" algn="ctr"/>
            <a:r>
              <a:rPr lang="en-US" sz="3200" dirty="0">
                <a:latin typeface="Franklin Gothic Demi Cond" panose="020B0706030402020204" pitchFamily="34" charset="0"/>
                <a:ea typeface="Kozuka Gothic Pro B" panose="020B0800000000000000" pitchFamily="34" charset="-128"/>
              </a:rPr>
              <a:t>But not from SLR</a:t>
            </a:r>
          </a:p>
          <a:p>
            <a:pPr marL="0" lvl="1" algn="ctr"/>
            <a:r>
              <a:rPr lang="en-US" sz="3200" dirty="0">
                <a:latin typeface="Franklin Gothic Demi Cond" panose="020B0706030402020204" pitchFamily="34" charset="0"/>
                <a:ea typeface="Kozuka Gothic Pro B" panose="020B0800000000000000" pitchFamily="34" charset="-128"/>
              </a:rPr>
              <a:t>All clients eligible</a:t>
            </a:r>
          </a:p>
        </p:txBody>
      </p:sp>
      <p:sp>
        <p:nvSpPr>
          <p:cNvPr id="19" name="TextBox 18"/>
          <p:cNvSpPr txBox="1"/>
          <p:nvPr/>
        </p:nvSpPr>
        <p:spPr>
          <a:xfrm>
            <a:off x="799772" y="827790"/>
            <a:ext cx="3550920" cy="707886"/>
          </a:xfrm>
          <a:prstGeom prst="rect">
            <a:avLst/>
          </a:prstGeom>
          <a:solidFill>
            <a:srgbClr val="7030A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4000" dirty="0">
                <a:latin typeface="Franklin Gothic Demi Cond" panose="020B0706030402020204" pitchFamily="34" charset="0"/>
                <a:ea typeface="Kozuka Gothic Pro B" panose="020B0800000000000000" pitchFamily="34" charset="-128"/>
              </a:rPr>
              <a:t>Repo Rate 8%</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6821" y="4183229"/>
            <a:ext cx="1685544" cy="1615313"/>
          </a:xfrm>
          <a:prstGeom prst="rect">
            <a:avLst/>
          </a:prstGeom>
        </p:spPr>
      </p:pic>
      <p:sp>
        <p:nvSpPr>
          <p:cNvPr id="13" name="TextBox 12"/>
          <p:cNvSpPr txBox="1"/>
          <p:nvPr/>
        </p:nvSpPr>
        <p:spPr>
          <a:xfrm>
            <a:off x="88694" y="5895390"/>
            <a:ext cx="6762467" cy="830997"/>
          </a:xfrm>
          <a:prstGeom prst="rect">
            <a:avLst/>
          </a:prstGeom>
          <a:solidFill>
            <a:srgbClr val="7030A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2400" dirty="0">
                <a:latin typeface="Franklin Gothic Demi Cond" panose="020B0706030402020204" pitchFamily="34" charset="0"/>
                <a:ea typeface="Kozuka Gothic Pro B" panose="020B0800000000000000" pitchFamily="34" charset="-128"/>
              </a:rPr>
              <a:t>Reverse Repo rate: when RBI “borrows” from clients</a:t>
            </a:r>
          </a:p>
          <a:p>
            <a:pPr marL="0" lvl="1" algn="ctr"/>
            <a:r>
              <a:rPr lang="en-US" sz="2400" dirty="0">
                <a:latin typeface="Franklin Gothic Demi Cond" panose="020B0706030402020204" pitchFamily="34" charset="0"/>
                <a:ea typeface="Kozuka Gothic Pro B" panose="020B0800000000000000" pitchFamily="34" charset="-128"/>
              </a:rPr>
              <a:t>RR= Repo </a:t>
            </a:r>
            <a:r>
              <a:rPr lang="en-US" sz="2400" strike="sngStrike" dirty="0">
                <a:latin typeface="Franklin Gothic Demi Cond" panose="020B0706030402020204" pitchFamily="34" charset="0"/>
                <a:ea typeface="Kozuka Gothic Pro B" panose="020B0800000000000000" pitchFamily="34" charset="-128"/>
              </a:rPr>
              <a:t>-1%</a:t>
            </a:r>
            <a:r>
              <a:rPr lang="en-US" sz="2400" dirty="0">
                <a:latin typeface="Franklin Gothic Demi Cond" panose="020B0706030402020204" pitchFamily="34" charset="0"/>
                <a:ea typeface="Kozuka Gothic Pro B" panose="020B0800000000000000" pitchFamily="34" charset="-128"/>
              </a:rPr>
              <a:t> -0.5% (WEF Apr.2016)</a:t>
            </a:r>
          </a:p>
        </p:txBody>
      </p:sp>
    </p:spTree>
    <p:extLst>
      <p:ext uri="{BB962C8B-B14F-4D97-AF65-F5344CB8AC3E}">
        <p14:creationId xmlns:p14="http://schemas.microsoft.com/office/powerpoint/2010/main" val="95421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71" y="1169532"/>
            <a:ext cx="3550920" cy="2663190"/>
          </a:xfrm>
          <a:prstGeom prst="rect">
            <a:avLst/>
          </a:prstGeom>
        </p:spPr>
      </p:pic>
      <p:sp>
        <p:nvSpPr>
          <p:cNvPr id="3" name="Title 2"/>
          <p:cNvSpPr>
            <a:spLocks noGrp="1"/>
          </p:cNvSpPr>
          <p:nvPr>
            <p:ph type="title"/>
          </p:nvPr>
        </p:nvSpPr>
        <p:spPr/>
        <p:txBody>
          <a:bodyPr>
            <a:normAutofit fontScale="90000"/>
          </a:bodyPr>
          <a:lstStyle/>
          <a:p>
            <a:r>
              <a:rPr lang="en-US" dirty="0"/>
              <a:t>Marginal Standing Facility: Meaning?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71" y="1134808"/>
            <a:ext cx="3550920" cy="26631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1007935"/>
            <a:ext cx="2916936" cy="29169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6804" y="3592726"/>
            <a:ext cx="1563624" cy="117271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592726"/>
            <a:ext cx="1685544" cy="1615313"/>
          </a:xfrm>
          <a:prstGeom prst="rect">
            <a:avLst/>
          </a:prstGeom>
        </p:spPr>
      </p:pic>
      <p:sp>
        <p:nvSpPr>
          <p:cNvPr id="8" name="TextBox 7"/>
          <p:cNvSpPr txBox="1"/>
          <p:nvPr/>
        </p:nvSpPr>
        <p:spPr>
          <a:xfrm>
            <a:off x="4350691" y="2262925"/>
            <a:ext cx="3739238" cy="707886"/>
          </a:xfrm>
          <a:prstGeom prst="homePlate">
            <a:avLst/>
          </a:prstGeom>
          <a:solidFill>
            <a:srgbClr val="C0000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4000" dirty="0">
                <a:latin typeface="Franklin Gothic Demi Cond" panose="020B0706030402020204" pitchFamily="34" charset="0"/>
                <a:ea typeface="Kozuka Gothic Pro B" panose="020B0800000000000000" pitchFamily="34" charset="-128"/>
              </a:rPr>
              <a:t>100 crore</a:t>
            </a:r>
          </a:p>
        </p:txBody>
      </p:sp>
      <p:sp>
        <p:nvSpPr>
          <p:cNvPr id="11" name="TextBox 10"/>
          <p:cNvSpPr txBox="1"/>
          <p:nvPr/>
        </p:nvSpPr>
        <p:spPr>
          <a:xfrm>
            <a:off x="3366183" y="4021390"/>
            <a:ext cx="5219616" cy="1938992"/>
          </a:xfrm>
          <a:prstGeom prst="homePlate">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4000" dirty="0">
                <a:latin typeface="Franklin Gothic Demi Cond" panose="020B0706030402020204" pitchFamily="34" charset="0"/>
                <a:ea typeface="Kozuka Gothic Pro B" panose="020B0800000000000000" pitchFamily="34" charset="-128"/>
              </a:rPr>
              <a:t>SBI to Repurchase</a:t>
            </a:r>
          </a:p>
          <a:p>
            <a:pPr marL="0" lvl="1" algn="ctr"/>
            <a:r>
              <a:rPr lang="en-US" sz="4000" dirty="0">
                <a:latin typeface="Franklin Gothic Demi Cond" panose="020B0706030402020204" pitchFamily="34" charset="0"/>
                <a:ea typeface="Kozuka Gothic Pro B" panose="020B0800000000000000" pitchFamily="34" charset="-128"/>
              </a:rPr>
              <a:t>@109 Cr.</a:t>
            </a:r>
          </a:p>
          <a:p>
            <a:pPr marL="0" lvl="1" algn="ctr"/>
            <a:r>
              <a:rPr lang="en-US" sz="4000" dirty="0">
                <a:latin typeface="Franklin Gothic Demi Cond" panose="020B0706030402020204" pitchFamily="34" charset="0"/>
                <a:ea typeface="Kozuka Gothic Pro B" panose="020B0800000000000000" pitchFamily="34" charset="-128"/>
              </a:rPr>
              <a:t>After 7 days</a:t>
            </a:r>
          </a:p>
        </p:txBody>
      </p:sp>
      <p:sp>
        <p:nvSpPr>
          <p:cNvPr id="12" name="TextBox 11"/>
          <p:cNvSpPr txBox="1"/>
          <p:nvPr/>
        </p:nvSpPr>
        <p:spPr>
          <a:xfrm>
            <a:off x="8089929" y="4861963"/>
            <a:ext cx="3928761" cy="193899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4000" dirty="0">
                <a:latin typeface="Franklin Gothic Demi Cond" panose="020B0706030402020204" pitchFamily="34" charset="0"/>
                <a:ea typeface="Kozuka Gothic Pro B" panose="020B0800000000000000" pitchFamily="34" charset="-128"/>
              </a:rPr>
              <a:t>Collateral: G-Sec</a:t>
            </a:r>
          </a:p>
          <a:p>
            <a:pPr marL="0" lvl="1" algn="ctr"/>
            <a:r>
              <a:rPr lang="en-US" sz="4000" dirty="0">
                <a:latin typeface="Franklin Gothic Demi Cond" panose="020B0706030402020204" pitchFamily="34" charset="0"/>
                <a:ea typeface="Kozuka Gothic Pro B" panose="020B0800000000000000" pitchFamily="34" charset="-128"/>
              </a:rPr>
              <a:t>Even from SLR</a:t>
            </a:r>
          </a:p>
          <a:p>
            <a:pPr marL="0" lvl="1" algn="ctr"/>
            <a:r>
              <a:rPr lang="en-US" sz="4000" dirty="0">
                <a:latin typeface="Franklin Gothic Demi Cond" panose="020B0706030402020204" pitchFamily="34" charset="0"/>
                <a:ea typeface="Kozuka Gothic Pro B" panose="020B0800000000000000" pitchFamily="34" charset="-128"/>
              </a:rPr>
              <a:t>Only SCB eligible</a:t>
            </a:r>
          </a:p>
        </p:txBody>
      </p:sp>
      <p:sp>
        <p:nvSpPr>
          <p:cNvPr id="19" name="TextBox 18"/>
          <p:cNvSpPr txBox="1"/>
          <p:nvPr/>
        </p:nvSpPr>
        <p:spPr>
          <a:xfrm>
            <a:off x="838200" y="827790"/>
            <a:ext cx="3512491" cy="707886"/>
          </a:xfrm>
          <a:prstGeom prst="rect">
            <a:avLst/>
          </a:prstGeom>
          <a:solidFill>
            <a:srgbClr val="7030A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4000" dirty="0">
                <a:latin typeface="Franklin Gothic Demi Cond" panose="020B0706030402020204" pitchFamily="34" charset="0"/>
                <a:ea typeface="Kozuka Gothic Pro B" panose="020B0800000000000000" pitchFamily="34" charset="-128"/>
              </a:rPr>
              <a:t>MSF: 9%</a:t>
            </a:r>
          </a:p>
        </p:txBody>
      </p:sp>
      <p:sp>
        <p:nvSpPr>
          <p:cNvPr id="13" name="TextBox 12"/>
          <p:cNvSpPr txBox="1"/>
          <p:nvPr/>
        </p:nvSpPr>
        <p:spPr>
          <a:xfrm>
            <a:off x="88694" y="5895390"/>
            <a:ext cx="6762467" cy="830997"/>
          </a:xfrm>
          <a:prstGeom prst="rect">
            <a:avLst/>
          </a:prstGeom>
          <a:solidFill>
            <a:srgbClr val="7030A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2400" dirty="0">
                <a:latin typeface="Franklin Gothic Demi Cond" panose="020B0706030402020204" pitchFamily="34" charset="0"/>
                <a:ea typeface="Kozuka Gothic Pro B" panose="020B0800000000000000" pitchFamily="34" charset="-128"/>
              </a:rPr>
              <a:t>Reverse Repo rate: when RBI “borrows” from clients</a:t>
            </a:r>
          </a:p>
          <a:p>
            <a:pPr marL="0" lvl="1" algn="ctr"/>
            <a:r>
              <a:rPr lang="en-US" sz="2400" dirty="0">
                <a:latin typeface="Franklin Gothic Demi Cond" panose="020B0706030402020204" pitchFamily="34" charset="0"/>
                <a:ea typeface="Kozuka Gothic Pro B" panose="020B0800000000000000" pitchFamily="34" charset="-128"/>
              </a:rPr>
              <a:t>MSF= Repo </a:t>
            </a:r>
            <a:r>
              <a:rPr lang="en-US" sz="2400" strike="sngStrike" dirty="0">
                <a:latin typeface="Franklin Gothic Demi Cond" panose="020B0706030402020204" pitchFamily="34" charset="0"/>
                <a:ea typeface="Kozuka Gothic Pro B" panose="020B0800000000000000" pitchFamily="34" charset="-128"/>
              </a:rPr>
              <a:t>+1%</a:t>
            </a:r>
            <a:r>
              <a:rPr lang="en-US" sz="2400" dirty="0">
                <a:latin typeface="Franklin Gothic Demi Cond" panose="020B0706030402020204" pitchFamily="34" charset="0"/>
                <a:ea typeface="Kozuka Gothic Pro B" panose="020B0800000000000000" pitchFamily="34" charset="-128"/>
              </a:rPr>
              <a:t> +0.5% (WEF Apr.2016)</a:t>
            </a:r>
          </a:p>
        </p:txBody>
      </p:sp>
    </p:spTree>
    <p:extLst>
      <p:ext uri="{BB962C8B-B14F-4D97-AF65-F5344CB8AC3E}">
        <p14:creationId xmlns:p14="http://schemas.microsoft.com/office/powerpoint/2010/main" val="279020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0" y="4238144"/>
            <a:ext cx="4807473" cy="1645563"/>
          </a:xfrm>
          <a:prstGeom prst="round2SameRec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a:latin typeface="Franklin Gothic Medium Cond" panose="020B0606030402020204" pitchFamily="34" charset="0"/>
              </a:rPr>
              <a:t>If CRR/SLR not maintained</a:t>
            </a:r>
          </a:p>
          <a:p>
            <a:pPr algn="ctr"/>
            <a:r>
              <a:rPr lang="en-US" sz="3200" dirty="0">
                <a:latin typeface="Franklin Gothic Medium Cond" panose="020B0606030402020204" pitchFamily="34" charset="0"/>
              </a:rPr>
              <a:t>penalty-: bank rate+3 or 5%</a:t>
            </a:r>
          </a:p>
          <a:p>
            <a:pPr algn="ctr"/>
            <a:r>
              <a:rPr lang="en-US" sz="3200" dirty="0">
                <a:latin typeface="Franklin Gothic Medium Cond" panose="020B0606030402020204" pitchFamily="34" charset="0"/>
              </a:rPr>
              <a:t>Depending on repeat offense</a:t>
            </a:r>
          </a:p>
        </p:txBody>
      </p:sp>
      <p:sp>
        <p:nvSpPr>
          <p:cNvPr id="3" name="Title 2"/>
          <p:cNvSpPr>
            <a:spLocks noGrp="1"/>
          </p:cNvSpPr>
          <p:nvPr>
            <p:ph type="title"/>
          </p:nvPr>
        </p:nvSpPr>
        <p:spPr/>
        <p:txBody>
          <a:bodyPr>
            <a:normAutofit fontScale="90000"/>
          </a:bodyPr>
          <a:lstStyle/>
          <a:p>
            <a:r>
              <a:rPr lang="en-US" dirty="0"/>
              <a:t>Bank Rate: Meaning?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71" y="1134808"/>
            <a:ext cx="3550920" cy="26631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1007935"/>
            <a:ext cx="2916936" cy="29169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8683" y="1930403"/>
            <a:ext cx="1563624" cy="117271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33278" y="4183230"/>
            <a:ext cx="1685544" cy="1615313"/>
          </a:xfrm>
          <a:prstGeom prst="rect">
            <a:avLst/>
          </a:prstGeom>
        </p:spPr>
      </p:pic>
      <p:sp>
        <p:nvSpPr>
          <p:cNvPr id="8" name="TextBox 7"/>
          <p:cNvSpPr txBox="1"/>
          <p:nvPr/>
        </p:nvSpPr>
        <p:spPr>
          <a:xfrm>
            <a:off x="4226381" y="1222517"/>
            <a:ext cx="3739238" cy="707886"/>
          </a:xfrm>
          <a:prstGeom prst="homePlate">
            <a:avLst/>
          </a:prstGeom>
          <a:solidFill>
            <a:srgbClr val="C0000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4000" dirty="0">
                <a:latin typeface="Franklin Gothic Demi Cond" panose="020B0706030402020204" pitchFamily="34" charset="0"/>
                <a:ea typeface="Kozuka Gothic Pro B" panose="020B0800000000000000" pitchFamily="34" charset="-128"/>
              </a:rPr>
              <a:t>Long term Loan</a:t>
            </a:r>
          </a:p>
        </p:txBody>
      </p:sp>
      <p:sp>
        <p:nvSpPr>
          <p:cNvPr id="11" name="TextBox 10"/>
          <p:cNvSpPr txBox="1"/>
          <p:nvPr/>
        </p:nvSpPr>
        <p:spPr>
          <a:xfrm>
            <a:off x="3453116" y="3092941"/>
            <a:ext cx="3739238" cy="1938992"/>
          </a:xfrm>
          <a:prstGeom prst="leftArrowCallout">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4000" dirty="0">
                <a:latin typeface="Franklin Gothic Demi Cond" panose="020B0706030402020204" pitchFamily="34" charset="0"/>
                <a:ea typeface="Kozuka Gothic Pro B" panose="020B0800000000000000" pitchFamily="34" charset="-128"/>
              </a:rPr>
              <a:t>Interest rate: 9%</a:t>
            </a:r>
          </a:p>
          <a:p>
            <a:pPr marL="0" lvl="1" algn="ctr"/>
            <a:r>
              <a:rPr lang="en-US" sz="4000" dirty="0">
                <a:latin typeface="Franklin Gothic Demi Cond" panose="020B0706030402020204" pitchFamily="34" charset="0"/>
                <a:ea typeface="Kozuka Gothic Pro B" panose="020B0800000000000000" pitchFamily="34" charset="-128"/>
              </a:rPr>
              <a:t>BANK RATE</a:t>
            </a:r>
          </a:p>
        </p:txBody>
      </p:sp>
      <p:sp>
        <p:nvSpPr>
          <p:cNvPr id="12" name="TextBox 11"/>
          <p:cNvSpPr txBox="1"/>
          <p:nvPr/>
        </p:nvSpPr>
        <p:spPr>
          <a:xfrm>
            <a:off x="7192354" y="5677750"/>
            <a:ext cx="4780037" cy="707886"/>
          </a:xfrm>
          <a:prstGeom prst="rect">
            <a:avLst/>
          </a:prstGeom>
          <a:solidFill>
            <a:srgbClr val="C0000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lgn="ctr"/>
            <a:r>
              <a:rPr lang="en-US" sz="4000" dirty="0">
                <a:latin typeface="Franklin Gothic Demi Cond" panose="020B0706030402020204" pitchFamily="34" charset="0"/>
                <a:ea typeface="Kozuka Gothic Pro B" panose="020B0800000000000000" pitchFamily="34" charset="-128"/>
              </a:rPr>
              <a:t>Collateral: Nothing</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3925" y="4183230"/>
            <a:ext cx="1517782" cy="1517782"/>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0393" y="4159014"/>
            <a:ext cx="1541998" cy="1541998"/>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51770" y="4137283"/>
            <a:ext cx="1637597" cy="1512048"/>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7010" y="4137283"/>
            <a:ext cx="1637597" cy="1512048"/>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41616" y="4137283"/>
            <a:ext cx="1637597" cy="1512048"/>
          </a:xfrm>
          <a:prstGeom prst="rect">
            <a:avLst/>
          </a:prstGeom>
        </p:spPr>
      </p:pic>
    </p:spTree>
    <p:extLst>
      <p:ext uri="{BB962C8B-B14F-4D97-AF65-F5344CB8AC3E}">
        <p14:creationId xmlns:p14="http://schemas.microsoft.com/office/powerpoint/2010/main" val="130865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1000"/>
                                        <p:tgtEl>
                                          <p:spTgt spid="19"/>
                                        </p:tgtEl>
                                      </p:cBhvr>
                                    </p:animEffect>
                                    <p:anim calcmode="lin" valueType="num">
                                      <p:cBhvr>
                                        <p:cTn id="46" dur="1000" fill="hold"/>
                                        <p:tgtEl>
                                          <p:spTgt spid="19"/>
                                        </p:tgtEl>
                                        <p:attrNameLst>
                                          <p:attrName>ppt_x</p:attrName>
                                        </p:attrNameLst>
                                      </p:cBhvr>
                                      <p:tavLst>
                                        <p:tav tm="0">
                                          <p:val>
                                            <p:strVal val="#ppt_x"/>
                                          </p:val>
                                        </p:tav>
                                        <p:tav tm="100000">
                                          <p:val>
                                            <p:strVal val="#ppt_x"/>
                                          </p:val>
                                        </p:tav>
                                      </p:tavLst>
                                    </p:anim>
                                    <p:anim calcmode="lin" valueType="num">
                                      <p:cBhvr>
                                        <p:cTn id="4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8"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25005689"/>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Repo rate = Policy rate or Benchmark Rate</a:t>
            </a:r>
          </a:p>
        </p:txBody>
      </p:sp>
      <p:sp>
        <p:nvSpPr>
          <p:cNvPr id="5" name="Down Arrow Callout 4"/>
          <p:cNvSpPr/>
          <p:nvPr/>
        </p:nvSpPr>
        <p:spPr>
          <a:xfrm>
            <a:off x="4376057" y="3157205"/>
            <a:ext cx="3294193" cy="1135025"/>
          </a:xfrm>
          <a:prstGeom prst="down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Franklin Gothic Medium Cond" panose="020B0606030402020204" pitchFamily="34" charset="0"/>
              </a:rPr>
              <a:t>Repo cut by 25 basis points</a:t>
            </a:r>
          </a:p>
        </p:txBody>
      </p:sp>
      <p:sp>
        <p:nvSpPr>
          <p:cNvPr id="6" name="Down Arrow Callout 5"/>
          <p:cNvSpPr/>
          <p:nvPr/>
        </p:nvSpPr>
        <p:spPr>
          <a:xfrm>
            <a:off x="9777620" y="4049486"/>
            <a:ext cx="2414380" cy="1383865"/>
          </a:xfrm>
          <a:prstGeom prst="downArrowCallout">
            <a:avLst>
              <a:gd name="adj1" fmla="val 25000"/>
              <a:gd name="adj2" fmla="val 25000"/>
              <a:gd name="adj3" fmla="val 25000"/>
              <a:gd name="adj4" fmla="val 7500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latin typeface="Franklin Gothic Medium Cond" panose="020B0606030402020204" pitchFamily="34" charset="0"/>
              </a:rPr>
              <a:t>Policy rate corridor ▼ 0.5%</a:t>
            </a:r>
          </a:p>
        </p:txBody>
      </p:sp>
      <p:sp>
        <p:nvSpPr>
          <p:cNvPr id="7" name="Down Arrow Callout 6"/>
          <p:cNvSpPr/>
          <p:nvPr/>
        </p:nvSpPr>
        <p:spPr>
          <a:xfrm>
            <a:off x="838200" y="3334486"/>
            <a:ext cx="3294193" cy="1135025"/>
          </a:xfrm>
          <a:prstGeom prst="down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3600" dirty="0">
                <a:latin typeface="Franklin Gothic Medium Cond" panose="020B0606030402020204" pitchFamily="34" charset="0"/>
              </a:rPr>
              <a:t>Bank Rate = MSF</a:t>
            </a:r>
          </a:p>
        </p:txBody>
      </p:sp>
      <p:sp>
        <p:nvSpPr>
          <p:cNvPr id="8" name="Down Arrow Callout 7"/>
          <p:cNvSpPr/>
          <p:nvPr/>
        </p:nvSpPr>
        <p:spPr>
          <a:xfrm>
            <a:off x="838200" y="1309743"/>
            <a:ext cx="3294193" cy="1135025"/>
          </a:xfrm>
          <a:prstGeom prst="down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3600" dirty="0">
                <a:latin typeface="Franklin Gothic Medium Cond" panose="020B0606030402020204" pitchFamily="34" charset="0"/>
              </a:rPr>
              <a:t>Bank Rate = MSF</a:t>
            </a:r>
          </a:p>
        </p:txBody>
      </p:sp>
      <p:sp>
        <p:nvSpPr>
          <p:cNvPr id="11" name="Down Arrow Callout 10"/>
          <p:cNvSpPr/>
          <p:nvPr/>
        </p:nvSpPr>
        <p:spPr>
          <a:xfrm>
            <a:off x="0" y="3975364"/>
            <a:ext cx="2414380" cy="1383865"/>
          </a:xfrm>
          <a:prstGeom prst="downArrowCallout">
            <a:avLst>
              <a:gd name="adj1" fmla="val 25000"/>
              <a:gd name="adj2" fmla="val 25000"/>
              <a:gd name="adj3" fmla="val 25000"/>
              <a:gd name="adj4" fmla="val 7500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latin typeface="Franklin Gothic Medium Cond" panose="020B0606030402020204" pitchFamily="34" charset="0"/>
              </a:rPr>
              <a:t>Policy rate corridor ▼ 0.5%</a:t>
            </a:r>
          </a:p>
        </p:txBody>
      </p:sp>
      <p:sp>
        <p:nvSpPr>
          <p:cNvPr id="12" name="Left-Right Arrow Callout 11"/>
          <p:cNvSpPr/>
          <p:nvPr/>
        </p:nvSpPr>
        <p:spPr>
          <a:xfrm>
            <a:off x="4970593" y="1497493"/>
            <a:ext cx="5675636" cy="947276"/>
          </a:xfrm>
          <a:prstGeom prst="leftRightArrowCallout">
            <a:avLst>
              <a:gd name="adj1" fmla="val 25000"/>
              <a:gd name="adj2" fmla="val 25000"/>
              <a:gd name="adj3" fmla="val 25000"/>
              <a:gd name="adj4" fmla="val 15625"/>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3600" dirty="0">
                <a:latin typeface="Franklin Gothic Medium Cond" panose="020B0606030402020204" pitchFamily="34" charset="0"/>
              </a:rPr>
              <a:t>LAF</a:t>
            </a:r>
          </a:p>
        </p:txBody>
      </p:sp>
      <p:grpSp>
        <p:nvGrpSpPr>
          <p:cNvPr id="13" name="Group 12"/>
          <p:cNvGrpSpPr/>
          <p:nvPr/>
        </p:nvGrpSpPr>
        <p:grpSpPr>
          <a:xfrm>
            <a:off x="4155931" y="5914122"/>
            <a:ext cx="3882750" cy="975277"/>
            <a:chOff x="6144692" y="5428955"/>
            <a:chExt cx="4142308" cy="975277"/>
          </a:xfrm>
        </p:grpSpPr>
        <p:sp>
          <p:nvSpPr>
            <p:cNvPr id="14" name="Rounded Rectangle 13"/>
            <p:cNvSpPr/>
            <p:nvPr/>
          </p:nvSpPr>
          <p:spPr>
            <a:xfrm>
              <a:off x="7048329" y="5534129"/>
              <a:ext cx="3238671" cy="764930"/>
            </a:xfrm>
            <a:prstGeom prst="roundRect">
              <a:avLst/>
            </a:prstGeom>
            <a:solidFill>
              <a:schemeClr val="bg1"/>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latin typeface="Franklin Gothic Medium Cond" panose="020B0606030402020204" pitchFamily="34" charset="0"/>
                </a:rPr>
                <a:t>See </a:t>
              </a:r>
              <a:r>
                <a:rPr lang="en-US" sz="2000" dirty="0">
                  <a:latin typeface="Franklin Gothic Medium Cond" panose="020B0606030402020204" pitchFamily="34" charset="0"/>
                  <a:hlinkClick r:id="rId7"/>
                </a:rPr>
                <a:t>L1 </a:t>
              </a:r>
              <a:r>
                <a:rPr lang="en-US" sz="2000" dirty="0">
                  <a:latin typeface="Franklin Gothic Medium Cond" panose="020B0606030402020204" pitchFamily="34" charset="0"/>
                </a:rPr>
                <a:t>Video series </a:t>
              </a:r>
              <a:r>
                <a:rPr lang="en-US" dirty="0">
                  <a:latin typeface="Franklin Gothic Medium Cond" panose="020B0606030402020204" pitchFamily="34" charset="0"/>
                </a:rPr>
                <a:t>for more LAF vs MSF difference</a:t>
              </a: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4692" y="5428955"/>
              <a:ext cx="975277" cy="975277"/>
            </a:xfrm>
            <a:prstGeom prst="rect">
              <a:avLst/>
            </a:prstGeom>
          </p:spPr>
        </p:pic>
      </p:grpSp>
    </p:spTree>
    <p:extLst>
      <p:ext uri="{BB962C8B-B14F-4D97-AF65-F5344CB8AC3E}">
        <p14:creationId xmlns:p14="http://schemas.microsoft.com/office/powerpoint/2010/main" val="277180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6A4AB83-FAAC-4762-8812-1E5763D58D2E}"/>
                                            </p:graphicEl>
                                          </p:spTgt>
                                        </p:tgtEl>
                                        <p:attrNameLst>
                                          <p:attrName>style.visibility</p:attrName>
                                        </p:attrNameLst>
                                      </p:cBhvr>
                                      <p:to>
                                        <p:strVal val="visible"/>
                                      </p:to>
                                    </p:set>
                                    <p:animEffect transition="in" filter="fade">
                                      <p:cBhvr>
                                        <p:cTn id="7" dur="500"/>
                                        <p:tgtEl>
                                          <p:spTgt spid="4">
                                            <p:graphicEl>
                                              <a:dgm id="{86A4AB83-FAAC-4762-8812-1E5763D58D2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2F85E04-D0FD-40CA-9E5A-BD12C4EB0563}"/>
                                            </p:graphicEl>
                                          </p:spTgt>
                                        </p:tgtEl>
                                        <p:attrNameLst>
                                          <p:attrName>style.visibility</p:attrName>
                                        </p:attrNameLst>
                                      </p:cBhvr>
                                      <p:to>
                                        <p:strVal val="visible"/>
                                      </p:to>
                                    </p:set>
                                    <p:animEffect transition="in" filter="fade">
                                      <p:cBhvr>
                                        <p:cTn id="12" dur="500"/>
                                        <p:tgtEl>
                                          <p:spTgt spid="4">
                                            <p:graphicEl>
                                              <a:dgm id="{D2F85E04-D0FD-40CA-9E5A-BD12C4EB056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7AE6F383-2C0D-4DB9-A0AB-487A226258FB}"/>
                                            </p:graphicEl>
                                          </p:spTgt>
                                        </p:tgtEl>
                                        <p:attrNameLst>
                                          <p:attrName>style.visibility</p:attrName>
                                        </p:attrNameLst>
                                      </p:cBhvr>
                                      <p:to>
                                        <p:strVal val="visible"/>
                                      </p:to>
                                    </p:set>
                                    <p:animEffect transition="in" filter="fade">
                                      <p:cBhvr>
                                        <p:cTn id="17" dur="500"/>
                                        <p:tgtEl>
                                          <p:spTgt spid="4">
                                            <p:graphicEl>
                                              <a:dgm id="{7AE6F383-2C0D-4DB9-A0AB-487A226258F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ED2A5B52-70AE-49AA-B02A-D00734F98CA3}"/>
                                            </p:graphicEl>
                                          </p:spTgt>
                                        </p:tgtEl>
                                        <p:attrNameLst>
                                          <p:attrName>style.visibility</p:attrName>
                                        </p:attrNameLst>
                                      </p:cBhvr>
                                      <p:to>
                                        <p:strVal val="visible"/>
                                      </p:to>
                                    </p:set>
                                    <p:animEffect transition="in" filter="fade">
                                      <p:cBhvr>
                                        <p:cTn id="22" dur="500"/>
                                        <p:tgtEl>
                                          <p:spTgt spid="4">
                                            <p:graphicEl>
                                              <a:dgm id="{ED2A5B52-70AE-49AA-B02A-D00734F98CA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79022B13-4B7F-4B0F-87ED-CE0307D8327F}"/>
                                            </p:graphicEl>
                                          </p:spTgt>
                                        </p:tgtEl>
                                        <p:attrNameLst>
                                          <p:attrName>style.visibility</p:attrName>
                                        </p:attrNameLst>
                                      </p:cBhvr>
                                      <p:to>
                                        <p:strVal val="visible"/>
                                      </p:to>
                                    </p:set>
                                    <p:animEffect transition="in" filter="fade">
                                      <p:cBhvr>
                                        <p:cTn id="27" dur="500"/>
                                        <p:tgtEl>
                                          <p:spTgt spid="4">
                                            <p:graphicEl>
                                              <a:dgm id="{79022B13-4B7F-4B0F-87ED-CE0307D8327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up)">
                                      <p:cBhvr>
                                        <p:cTn id="5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5" grpId="0" animBg="1"/>
      <p:bldP spid="6" grpId="0" animBg="1"/>
      <p:bldP spid="7" grpId="0" animBg="1"/>
      <p:bldP spid="8"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7AAB9"/>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566245" y="956388"/>
            <a:ext cx="3625755" cy="5495730"/>
          </a:xfrm>
          <a:prstGeom prst="rect">
            <a:avLst/>
          </a:prstGeom>
        </p:spPr>
      </p:pic>
      <p:graphicFrame>
        <p:nvGraphicFramePr>
          <p:cNvPr id="7" name="Content Placeholder 6"/>
          <p:cNvGraphicFramePr>
            <a:graphicFrameLocks noGrp="1"/>
          </p:cNvGraphicFramePr>
          <p:nvPr>
            <p:ph idx="1"/>
            <p:extLst/>
          </p:nvPr>
        </p:nvGraphicFramePr>
        <p:xfrm>
          <a:off x="206375" y="677008"/>
          <a:ext cx="9122263" cy="5873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strike="sngStrike" dirty="0"/>
              <a:t>Theory</a:t>
            </a:r>
            <a:r>
              <a:rPr lang="en-US" dirty="0"/>
              <a:t> +Economic Survey Vol.2 + Vol.1 + Budget 2016</a:t>
            </a:r>
          </a:p>
        </p:txBody>
      </p:sp>
      <p:sp>
        <p:nvSpPr>
          <p:cNvPr id="6" name="Rectangle 5"/>
          <p:cNvSpPr/>
          <p:nvPr/>
        </p:nvSpPr>
        <p:spPr>
          <a:xfrm>
            <a:off x="0" y="6365722"/>
            <a:ext cx="12192000" cy="494522"/>
          </a:xfrm>
          <a:prstGeom prst="rect">
            <a:avLst/>
          </a:prstGeom>
          <a:solidFill>
            <a:srgbClr val="0070C0"/>
          </a:solidFill>
          <a:ln>
            <a:solidFill>
              <a:srgbClr val="002060"/>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latin typeface="Franklin Gothic Medium Cond" panose="020B0606030402020204" pitchFamily="34" charset="0"/>
              </a:rPr>
              <a:t>+Survey Ch.1s Spread throughout; SDG-Goal esp. @#4,5,6; HDI Report@6</a:t>
            </a:r>
          </a:p>
        </p:txBody>
      </p:sp>
    </p:spTree>
    <p:extLst>
      <p:ext uri="{BB962C8B-B14F-4D97-AF65-F5344CB8AC3E}">
        <p14:creationId xmlns:p14="http://schemas.microsoft.com/office/powerpoint/2010/main" val="84492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F311B42-FA3B-4DB5-88D3-35CE54F86170}"/>
                                            </p:graphicEl>
                                          </p:spTgt>
                                        </p:tgtEl>
                                        <p:attrNameLst>
                                          <p:attrName>style.visibility</p:attrName>
                                        </p:attrNameLst>
                                      </p:cBhvr>
                                      <p:to>
                                        <p:strVal val="visible"/>
                                      </p:to>
                                    </p:set>
                                    <p:animEffect transition="in" filter="fade">
                                      <p:cBhvr>
                                        <p:cTn id="7" dur="500"/>
                                        <p:tgtEl>
                                          <p:spTgt spid="7">
                                            <p:graphicEl>
                                              <a:dgm id="{DF311B42-FA3B-4DB5-88D3-35CE54F8617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7B899415-82AB-4523-934F-637CC30EA05B}"/>
                                            </p:graphicEl>
                                          </p:spTgt>
                                        </p:tgtEl>
                                        <p:attrNameLst>
                                          <p:attrName>style.visibility</p:attrName>
                                        </p:attrNameLst>
                                      </p:cBhvr>
                                      <p:to>
                                        <p:strVal val="visible"/>
                                      </p:to>
                                    </p:set>
                                    <p:animEffect transition="in" filter="fade">
                                      <p:cBhvr>
                                        <p:cTn id="10" dur="500"/>
                                        <p:tgtEl>
                                          <p:spTgt spid="7">
                                            <p:graphicEl>
                                              <a:dgm id="{7B899415-82AB-4523-934F-637CC30EA05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F97BFED6-0DD6-4477-860D-631B2A1B00E4}"/>
                                            </p:graphicEl>
                                          </p:spTgt>
                                        </p:tgtEl>
                                        <p:attrNameLst>
                                          <p:attrName>style.visibility</p:attrName>
                                        </p:attrNameLst>
                                      </p:cBhvr>
                                      <p:to>
                                        <p:strVal val="visible"/>
                                      </p:to>
                                    </p:set>
                                    <p:animEffect transition="in" filter="fade">
                                      <p:cBhvr>
                                        <p:cTn id="15" dur="500"/>
                                        <p:tgtEl>
                                          <p:spTgt spid="7">
                                            <p:graphicEl>
                                              <a:dgm id="{F97BFED6-0DD6-4477-860D-631B2A1B00E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D30A6708-E747-4D6B-A834-05BEEE843CAD}"/>
                                            </p:graphicEl>
                                          </p:spTgt>
                                        </p:tgtEl>
                                        <p:attrNameLst>
                                          <p:attrName>style.visibility</p:attrName>
                                        </p:attrNameLst>
                                      </p:cBhvr>
                                      <p:to>
                                        <p:strVal val="visible"/>
                                      </p:to>
                                    </p:set>
                                    <p:animEffect transition="in" filter="fade">
                                      <p:cBhvr>
                                        <p:cTn id="18" dur="500"/>
                                        <p:tgtEl>
                                          <p:spTgt spid="7">
                                            <p:graphicEl>
                                              <a:dgm id="{D30A6708-E747-4D6B-A834-05BEEE843CA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AE292A58-4FC2-4EF5-8205-827A3067DD26}"/>
                                            </p:graphicEl>
                                          </p:spTgt>
                                        </p:tgtEl>
                                        <p:attrNameLst>
                                          <p:attrName>style.visibility</p:attrName>
                                        </p:attrNameLst>
                                      </p:cBhvr>
                                      <p:to>
                                        <p:strVal val="visible"/>
                                      </p:to>
                                    </p:set>
                                    <p:animEffect transition="in" filter="fade">
                                      <p:cBhvr>
                                        <p:cTn id="23" dur="500"/>
                                        <p:tgtEl>
                                          <p:spTgt spid="7">
                                            <p:graphicEl>
                                              <a:dgm id="{AE292A58-4FC2-4EF5-8205-827A3067DD26}"/>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4C82949F-ACB9-4CB0-8B82-11470D469081}"/>
                                            </p:graphicEl>
                                          </p:spTgt>
                                        </p:tgtEl>
                                        <p:attrNameLst>
                                          <p:attrName>style.visibility</p:attrName>
                                        </p:attrNameLst>
                                      </p:cBhvr>
                                      <p:to>
                                        <p:strVal val="visible"/>
                                      </p:to>
                                    </p:set>
                                    <p:animEffect transition="in" filter="fade">
                                      <p:cBhvr>
                                        <p:cTn id="26" dur="500"/>
                                        <p:tgtEl>
                                          <p:spTgt spid="7">
                                            <p:graphicEl>
                                              <a:dgm id="{4C82949F-ACB9-4CB0-8B82-11470D469081}"/>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graphicEl>
                                              <a:dgm id="{C37DAA1F-4E63-4945-8607-DB92D29AF25B}"/>
                                            </p:graphicEl>
                                          </p:spTgt>
                                        </p:tgtEl>
                                        <p:attrNameLst>
                                          <p:attrName>style.visibility</p:attrName>
                                        </p:attrNameLst>
                                      </p:cBhvr>
                                      <p:to>
                                        <p:strVal val="visible"/>
                                      </p:to>
                                    </p:set>
                                    <p:animEffect transition="in" filter="fade">
                                      <p:cBhvr>
                                        <p:cTn id="31" dur="500"/>
                                        <p:tgtEl>
                                          <p:spTgt spid="7">
                                            <p:graphicEl>
                                              <a:dgm id="{C37DAA1F-4E63-4945-8607-DB92D29AF25B}"/>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4FB2F746-532C-4309-8B4E-F312973D9749}"/>
                                            </p:graphicEl>
                                          </p:spTgt>
                                        </p:tgtEl>
                                        <p:attrNameLst>
                                          <p:attrName>style.visibility</p:attrName>
                                        </p:attrNameLst>
                                      </p:cBhvr>
                                      <p:to>
                                        <p:strVal val="visible"/>
                                      </p:to>
                                    </p:set>
                                    <p:animEffect transition="in" filter="fade">
                                      <p:cBhvr>
                                        <p:cTn id="34" dur="500"/>
                                        <p:tgtEl>
                                          <p:spTgt spid="7">
                                            <p:graphicEl>
                                              <a:dgm id="{4FB2F746-532C-4309-8B4E-F312973D974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graphicEl>
                                              <a:dgm id="{ADB7CDA4-9357-49E6-A6C1-F48379B8A211}"/>
                                            </p:graphicEl>
                                          </p:spTgt>
                                        </p:tgtEl>
                                        <p:attrNameLst>
                                          <p:attrName>style.visibility</p:attrName>
                                        </p:attrNameLst>
                                      </p:cBhvr>
                                      <p:to>
                                        <p:strVal val="visible"/>
                                      </p:to>
                                    </p:set>
                                    <p:animEffect transition="in" filter="fade">
                                      <p:cBhvr>
                                        <p:cTn id="39" dur="500"/>
                                        <p:tgtEl>
                                          <p:spTgt spid="7">
                                            <p:graphicEl>
                                              <a:dgm id="{ADB7CDA4-9357-49E6-A6C1-F48379B8A211}"/>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27DC3CCF-CB49-4639-B22A-9537C5637A0E}"/>
                                            </p:graphicEl>
                                          </p:spTgt>
                                        </p:tgtEl>
                                        <p:attrNameLst>
                                          <p:attrName>style.visibility</p:attrName>
                                        </p:attrNameLst>
                                      </p:cBhvr>
                                      <p:to>
                                        <p:strVal val="visible"/>
                                      </p:to>
                                    </p:set>
                                    <p:animEffect transition="in" filter="fade">
                                      <p:cBhvr>
                                        <p:cTn id="42" dur="500"/>
                                        <p:tgtEl>
                                          <p:spTgt spid="7">
                                            <p:graphicEl>
                                              <a:dgm id="{27DC3CCF-CB49-4639-B22A-9537C5637A0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graphicEl>
                                              <a:dgm id="{D112B479-5F85-4D5D-B3CA-53FFEE49A99A}"/>
                                            </p:graphicEl>
                                          </p:spTgt>
                                        </p:tgtEl>
                                        <p:attrNameLst>
                                          <p:attrName>style.visibility</p:attrName>
                                        </p:attrNameLst>
                                      </p:cBhvr>
                                      <p:to>
                                        <p:strVal val="visible"/>
                                      </p:to>
                                    </p:set>
                                    <p:animEffect transition="in" filter="fade">
                                      <p:cBhvr>
                                        <p:cTn id="47" dur="500"/>
                                        <p:tgtEl>
                                          <p:spTgt spid="7">
                                            <p:graphicEl>
                                              <a:dgm id="{D112B479-5F85-4D5D-B3CA-53FFEE49A99A}"/>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graphicEl>
                                              <a:dgm id="{46FDCE37-C8F8-444B-B0ED-0077A8879C03}"/>
                                            </p:graphicEl>
                                          </p:spTgt>
                                        </p:tgtEl>
                                        <p:attrNameLst>
                                          <p:attrName>style.visibility</p:attrName>
                                        </p:attrNameLst>
                                      </p:cBhvr>
                                      <p:to>
                                        <p:strVal val="visible"/>
                                      </p:to>
                                    </p:set>
                                    <p:animEffect transition="in" filter="fade">
                                      <p:cBhvr>
                                        <p:cTn id="50" dur="500"/>
                                        <p:tgtEl>
                                          <p:spTgt spid="7">
                                            <p:graphicEl>
                                              <a:dgm id="{46FDCE37-C8F8-444B-B0ED-0077A8879C0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Repo rate = Policy rate or Benchmark Rate</a:t>
            </a:r>
          </a:p>
        </p:txBody>
      </p:sp>
      <p:sp>
        <p:nvSpPr>
          <p:cNvPr id="5" name="Down Arrow Callout 4"/>
          <p:cNvSpPr/>
          <p:nvPr/>
        </p:nvSpPr>
        <p:spPr>
          <a:xfrm>
            <a:off x="4376057" y="3157205"/>
            <a:ext cx="3294193" cy="1135025"/>
          </a:xfrm>
          <a:prstGeom prst="down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Franklin Gothic Medium Cond" panose="020B0606030402020204" pitchFamily="34" charset="0"/>
              </a:rPr>
              <a:t>Repo cut by 25 basis points</a:t>
            </a:r>
          </a:p>
        </p:txBody>
      </p:sp>
      <p:sp>
        <p:nvSpPr>
          <p:cNvPr id="6" name="Down Arrow Callout 5"/>
          <p:cNvSpPr/>
          <p:nvPr/>
        </p:nvSpPr>
        <p:spPr>
          <a:xfrm>
            <a:off x="9777620" y="4049486"/>
            <a:ext cx="2414380" cy="1383865"/>
          </a:xfrm>
          <a:prstGeom prst="downArrowCallout">
            <a:avLst>
              <a:gd name="adj1" fmla="val 25000"/>
              <a:gd name="adj2" fmla="val 25000"/>
              <a:gd name="adj3" fmla="val 25000"/>
              <a:gd name="adj4" fmla="val 7500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latin typeface="Franklin Gothic Medium Cond" panose="020B0606030402020204" pitchFamily="34" charset="0"/>
              </a:rPr>
              <a:t>Policy rate corridor ▼ 0.5%</a:t>
            </a:r>
          </a:p>
        </p:txBody>
      </p:sp>
      <p:sp>
        <p:nvSpPr>
          <p:cNvPr id="7" name="Down Arrow Callout 6"/>
          <p:cNvSpPr/>
          <p:nvPr/>
        </p:nvSpPr>
        <p:spPr>
          <a:xfrm>
            <a:off x="838200" y="3334486"/>
            <a:ext cx="3294193" cy="1135025"/>
          </a:xfrm>
          <a:prstGeom prst="down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3600" dirty="0">
                <a:latin typeface="Franklin Gothic Medium Cond" panose="020B0606030402020204" pitchFamily="34" charset="0"/>
              </a:rPr>
              <a:t>Bank Rate = MSF</a:t>
            </a:r>
          </a:p>
        </p:txBody>
      </p:sp>
      <p:sp>
        <p:nvSpPr>
          <p:cNvPr id="8" name="Down Arrow Callout 7"/>
          <p:cNvSpPr/>
          <p:nvPr/>
        </p:nvSpPr>
        <p:spPr>
          <a:xfrm>
            <a:off x="838200" y="1309743"/>
            <a:ext cx="3294193" cy="1135025"/>
          </a:xfrm>
          <a:prstGeom prst="down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3600" dirty="0">
                <a:latin typeface="Franklin Gothic Medium Cond" panose="020B0606030402020204" pitchFamily="34" charset="0"/>
              </a:rPr>
              <a:t>Bank Rate = MSF</a:t>
            </a:r>
          </a:p>
        </p:txBody>
      </p:sp>
      <p:sp>
        <p:nvSpPr>
          <p:cNvPr id="9" name="Up Arrow Callout 8"/>
          <p:cNvSpPr/>
          <p:nvPr/>
        </p:nvSpPr>
        <p:spPr>
          <a:xfrm>
            <a:off x="0" y="6149591"/>
            <a:ext cx="4041495" cy="609351"/>
          </a:xfrm>
          <a:prstGeom prst="upArrow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latin typeface="Franklin Gothic Medium Cond" panose="020B0606030402020204" pitchFamily="34" charset="0"/>
              </a:rPr>
              <a:t>Even on Sundays,  sold @Mumbai</a:t>
            </a:r>
            <a:endParaRPr lang="en-US" sz="2800" dirty="0">
              <a:latin typeface="Franklin Gothic Medium Cond" panose="020B0606030402020204" pitchFamily="34" charset="0"/>
            </a:endParaRPr>
          </a:p>
        </p:txBody>
      </p:sp>
      <p:sp>
        <p:nvSpPr>
          <p:cNvPr id="10" name="Up Arrow Callout 9"/>
          <p:cNvSpPr/>
          <p:nvPr/>
        </p:nvSpPr>
        <p:spPr>
          <a:xfrm>
            <a:off x="8220270" y="6149591"/>
            <a:ext cx="4041495" cy="609351"/>
          </a:xfrm>
          <a:prstGeom prst="upArrow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latin typeface="Franklin Gothic Medium Cond" panose="020B0606030402020204" pitchFamily="34" charset="0"/>
              </a:rPr>
              <a:t>Even on Sundays,  sold @Mumbai</a:t>
            </a:r>
            <a:endParaRPr lang="en-US" sz="2800" dirty="0">
              <a:latin typeface="Franklin Gothic Medium Cond" panose="020B0606030402020204" pitchFamily="34" charset="0"/>
            </a:endParaRPr>
          </a:p>
        </p:txBody>
      </p:sp>
      <p:sp>
        <p:nvSpPr>
          <p:cNvPr id="11" name="Down Arrow Callout 10"/>
          <p:cNvSpPr/>
          <p:nvPr/>
        </p:nvSpPr>
        <p:spPr>
          <a:xfrm>
            <a:off x="0" y="3975364"/>
            <a:ext cx="2414380" cy="1383865"/>
          </a:xfrm>
          <a:prstGeom prst="downArrowCallout">
            <a:avLst>
              <a:gd name="adj1" fmla="val 25000"/>
              <a:gd name="adj2" fmla="val 25000"/>
              <a:gd name="adj3" fmla="val 25000"/>
              <a:gd name="adj4" fmla="val 7500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latin typeface="Franklin Gothic Medium Cond" panose="020B0606030402020204" pitchFamily="34" charset="0"/>
              </a:rPr>
              <a:t>Policy rate corridor ▼ 0.5%</a:t>
            </a:r>
          </a:p>
        </p:txBody>
      </p:sp>
      <p:sp>
        <p:nvSpPr>
          <p:cNvPr id="12" name="Left-Right Arrow Callout 11"/>
          <p:cNvSpPr/>
          <p:nvPr/>
        </p:nvSpPr>
        <p:spPr>
          <a:xfrm>
            <a:off x="4970593" y="1497493"/>
            <a:ext cx="5675636" cy="947276"/>
          </a:xfrm>
          <a:prstGeom prst="leftRightArrowCallout">
            <a:avLst>
              <a:gd name="adj1" fmla="val 25000"/>
              <a:gd name="adj2" fmla="val 25000"/>
              <a:gd name="adj3" fmla="val 25000"/>
              <a:gd name="adj4" fmla="val 2174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3600" dirty="0">
                <a:latin typeface="Franklin Gothic Medium Cond" panose="020B0606030402020204" pitchFamily="34" charset="0"/>
              </a:rPr>
              <a:t>LAF</a:t>
            </a:r>
          </a:p>
        </p:txBody>
      </p:sp>
      <p:grpSp>
        <p:nvGrpSpPr>
          <p:cNvPr id="13" name="Group 12"/>
          <p:cNvGrpSpPr/>
          <p:nvPr/>
        </p:nvGrpSpPr>
        <p:grpSpPr>
          <a:xfrm>
            <a:off x="4155931" y="5914122"/>
            <a:ext cx="3882750" cy="975277"/>
            <a:chOff x="6144692" y="5428955"/>
            <a:chExt cx="4142308" cy="975277"/>
          </a:xfrm>
        </p:grpSpPr>
        <p:sp>
          <p:nvSpPr>
            <p:cNvPr id="14" name="Rounded Rectangle 13"/>
            <p:cNvSpPr/>
            <p:nvPr/>
          </p:nvSpPr>
          <p:spPr>
            <a:xfrm>
              <a:off x="7048329" y="5534129"/>
              <a:ext cx="3238671" cy="764930"/>
            </a:xfrm>
            <a:prstGeom prst="roundRect">
              <a:avLst/>
            </a:prstGeom>
            <a:solidFill>
              <a:schemeClr val="bg1"/>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latin typeface="Franklin Gothic Medium Cond" panose="020B0606030402020204" pitchFamily="34" charset="0"/>
                </a:rPr>
                <a:t>See </a:t>
              </a:r>
              <a:r>
                <a:rPr lang="en-US" sz="2000" dirty="0">
                  <a:latin typeface="Franklin Gothic Medium Cond" panose="020B0606030402020204" pitchFamily="34" charset="0"/>
                  <a:hlinkClick r:id="rId7"/>
                </a:rPr>
                <a:t>L1 </a:t>
              </a:r>
              <a:r>
                <a:rPr lang="en-US" sz="2000" dirty="0">
                  <a:latin typeface="Franklin Gothic Medium Cond" panose="020B0606030402020204" pitchFamily="34" charset="0"/>
                </a:rPr>
                <a:t>Video series </a:t>
              </a:r>
              <a:r>
                <a:rPr lang="en-US" dirty="0">
                  <a:latin typeface="Franklin Gothic Medium Cond" panose="020B0606030402020204" pitchFamily="34" charset="0"/>
                </a:rPr>
                <a:t>for more LAF vs MSF difference</a:t>
              </a: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4692" y="5428955"/>
              <a:ext cx="975277" cy="975277"/>
            </a:xfrm>
            <a:prstGeom prst="rect">
              <a:avLst/>
            </a:prstGeom>
          </p:spPr>
        </p:pic>
      </p:grpSp>
    </p:spTree>
    <p:extLst>
      <p:ext uri="{BB962C8B-B14F-4D97-AF65-F5344CB8AC3E}">
        <p14:creationId xmlns:p14="http://schemas.microsoft.com/office/powerpoint/2010/main" val="129162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6A4AB83-FAAC-4762-8812-1E5763D58D2E}"/>
                                            </p:graphicEl>
                                          </p:spTgt>
                                        </p:tgtEl>
                                        <p:attrNameLst>
                                          <p:attrName>style.visibility</p:attrName>
                                        </p:attrNameLst>
                                      </p:cBhvr>
                                      <p:to>
                                        <p:strVal val="visible"/>
                                      </p:to>
                                    </p:set>
                                    <p:animEffect transition="in" filter="fade">
                                      <p:cBhvr>
                                        <p:cTn id="7" dur="500"/>
                                        <p:tgtEl>
                                          <p:spTgt spid="4">
                                            <p:graphicEl>
                                              <a:dgm id="{86A4AB83-FAAC-4762-8812-1E5763D58D2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7DFE0B6-982C-4EB7-806B-1DC7371177AD}"/>
                                            </p:graphicEl>
                                          </p:spTgt>
                                        </p:tgtEl>
                                        <p:attrNameLst>
                                          <p:attrName>style.visibility</p:attrName>
                                        </p:attrNameLst>
                                      </p:cBhvr>
                                      <p:to>
                                        <p:strVal val="visible"/>
                                      </p:to>
                                    </p:set>
                                    <p:animEffect transition="in" filter="fade">
                                      <p:cBhvr>
                                        <p:cTn id="12" dur="500"/>
                                        <p:tgtEl>
                                          <p:spTgt spid="4">
                                            <p:graphicEl>
                                              <a:dgm id="{D7DFE0B6-982C-4EB7-806B-1DC7371177A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7AE6F383-2C0D-4DB9-A0AB-487A226258FB}"/>
                                            </p:graphicEl>
                                          </p:spTgt>
                                        </p:tgtEl>
                                        <p:attrNameLst>
                                          <p:attrName>style.visibility</p:attrName>
                                        </p:attrNameLst>
                                      </p:cBhvr>
                                      <p:to>
                                        <p:strVal val="visible"/>
                                      </p:to>
                                    </p:set>
                                    <p:animEffect transition="in" filter="fade">
                                      <p:cBhvr>
                                        <p:cTn id="17" dur="500"/>
                                        <p:tgtEl>
                                          <p:spTgt spid="4">
                                            <p:graphicEl>
                                              <a:dgm id="{7AE6F383-2C0D-4DB9-A0AB-487A226258F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ED2A5B52-70AE-49AA-B02A-D00734F98CA3}"/>
                                            </p:graphicEl>
                                          </p:spTgt>
                                        </p:tgtEl>
                                        <p:attrNameLst>
                                          <p:attrName>style.visibility</p:attrName>
                                        </p:attrNameLst>
                                      </p:cBhvr>
                                      <p:to>
                                        <p:strVal val="visible"/>
                                      </p:to>
                                    </p:set>
                                    <p:animEffect transition="in" filter="fade">
                                      <p:cBhvr>
                                        <p:cTn id="22" dur="500"/>
                                        <p:tgtEl>
                                          <p:spTgt spid="4">
                                            <p:graphicEl>
                                              <a:dgm id="{ED2A5B52-70AE-49AA-B02A-D00734F98CA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79022B13-4B7F-4B0F-87ED-CE0307D8327F}"/>
                                            </p:graphicEl>
                                          </p:spTgt>
                                        </p:tgtEl>
                                        <p:attrNameLst>
                                          <p:attrName>style.visibility</p:attrName>
                                        </p:attrNameLst>
                                      </p:cBhvr>
                                      <p:to>
                                        <p:strVal val="visible"/>
                                      </p:to>
                                    </p:set>
                                    <p:animEffect transition="in" filter="fade">
                                      <p:cBhvr>
                                        <p:cTn id="27" dur="500"/>
                                        <p:tgtEl>
                                          <p:spTgt spid="4">
                                            <p:graphicEl>
                                              <a:dgm id="{79022B13-4B7F-4B0F-87ED-CE0307D8327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FA71C8A1-D0D4-4BAD-BDD7-94E65A93792E}"/>
                                            </p:graphicEl>
                                          </p:spTgt>
                                        </p:tgtEl>
                                        <p:attrNameLst>
                                          <p:attrName>style.visibility</p:attrName>
                                        </p:attrNameLst>
                                      </p:cBhvr>
                                      <p:to>
                                        <p:strVal val="visible"/>
                                      </p:to>
                                    </p:set>
                                    <p:animEffect transition="in" filter="fade">
                                      <p:cBhvr>
                                        <p:cTn id="32" dur="500"/>
                                        <p:tgtEl>
                                          <p:spTgt spid="4">
                                            <p:graphicEl>
                                              <a:dgm id="{FA71C8A1-D0D4-4BAD-BDD7-94E65A93792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91B4D280-8074-49FA-BB20-262505ED4426}"/>
                                            </p:graphicEl>
                                          </p:spTgt>
                                        </p:tgtEl>
                                        <p:attrNameLst>
                                          <p:attrName>style.visibility</p:attrName>
                                        </p:attrNameLst>
                                      </p:cBhvr>
                                      <p:to>
                                        <p:strVal val="visible"/>
                                      </p:to>
                                    </p:set>
                                    <p:animEffect transition="in" filter="fade">
                                      <p:cBhvr>
                                        <p:cTn id="37" dur="500"/>
                                        <p:tgtEl>
                                          <p:spTgt spid="4">
                                            <p:graphicEl>
                                              <a:dgm id="{91B4D280-8074-49FA-BB20-262505ED442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04E95510-A11F-426B-A7FC-5D125222DCFB}"/>
                                            </p:graphicEl>
                                          </p:spTgt>
                                        </p:tgtEl>
                                        <p:attrNameLst>
                                          <p:attrName>style.visibility</p:attrName>
                                        </p:attrNameLst>
                                      </p:cBhvr>
                                      <p:to>
                                        <p:strVal val="visible"/>
                                      </p:to>
                                    </p:set>
                                    <p:animEffect transition="in" filter="fade">
                                      <p:cBhvr>
                                        <p:cTn id="42" dur="500"/>
                                        <p:tgtEl>
                                          <p:spTgt spid="4">
                                            <p:graphicEl>
                                              <a:dgm id="{04E95510-A11F-426B-A7FC-5D125222DCFB}"/>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429504250"/>
              </p:ext>
            </p:extLst>
          </p:nvPr>
        </p:nvGraphicFramePr>
        <p:xfrm>
          <a:off x="838200" y="914400"/>
          <a:ext cx="10515600" cy="53644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pPr algn="ctr"/>
                      <a:r>
                        <a:rPr lang="en-US" sz="3600" dirty="0">
                          <a:latin typeface="Franklin Gothic Medium Cond" panose="020B0606030402020204" pitchFamily="34" charset="0"/>
                        </a:rPr>
                        <a:t>Quant. Tool</a:t>
                      </a:r>
                    </a:p>
                  </a:txBody>
                  <a:tcPr>
                    <a:solidFill>
                      <a:srgbClr val="C00000"/>
                    </a:solidFill>
                  </a:tcPr>
                </a:tc>
                <a:tc>
                  <a:txBody>
                    <a:bodyPr/>
                    <a:lstStyle/>
                    <a:p>
                      <a:pPr algn="ctr"/>
                      <a:r>
                        <a:rPr lang="en-US" sz="3600" dirty="0">
                          <a:latin typeface="Franklin Gothic Medium Cond" panose="020B0606030402020204" pitchFamily="34" charset="0"/>
                        </a:rPr>
                        <a:t>Inflation</a:t>
                      </a:r>
                      <a:r>
                        <a:rPr lang="en-US" sz="3600" baseline="0" dirty="0">
                          <a:latin typeface="Franklin Gothic Medium Cond" panose="020B0606030402020204" pitchFamily="34" charset="0"/>
                        </a:rPr>
                        <a:t> fight</a:t>
                      </a:r>
                    </a:p>
                    <a:p>
                      <a:pPr algn="ctr"/>
                      <a:r>
                        <a:rPr lang="en-US" sz="3600" baseline="0" dirty="0">
                          <a:latin typeface="Franklin Gothic Medium Cond" panose="020B0606030402020204" pitchFamily="34" charset="0"/>
                        </a:rPr>
                        <a:t>Dear Money policy</a:t>
                      </a:r>
                      <a:endParaRPr lang="en-US" sz="3600" dirty="0">
                        <a:latin typeface="Franklin Gothic Medium Cond" panose="020B0606030402020204" pitchFamily="34" charset="0"/>
                      </a:endParaRPr>
                    </a:p>
                  </a:txBody>
                  <a:tcPr>
                    <a:solidFill>
                      <a:srgbClr val="C00000"/>
                    </a:solidFill>
                  </a:tcPr>
                </a:tc>
                <a:tc>
                  <a:txBody>
                    <a:bodyPr/>
                    <a:lstStyle/>
                    <a:p>
                      <a:pPr algn="ctr"/>
                      <a:r>
                        <a:rPr lang="en-US" sz="3600" dirty="0">
                          <a:latin typeface="Franklin Gothic Medium Cond" panose="020B0606030402020204" pitchFamily="34" charset="0"/>
                        </a:rPr>
                        <a:t>Deflation fight</a:t>
                      </a:r>
                    </a:p>
                    <a:p>
                      <a:pPr marL="0" marR="0" indent="0" algn="ctr" defTabSz="914400" rtl="0" eaLnBrk="1" fontAlgn="auto" latinLnBrk="0" hangingPunct="1">
                        <a:lnSpc>
                          <a:spcPct val="100000"/>
                        </a:lnSpc>
                        <a:spcBef>
                          <a:spcPts val="0"/>
                        </a:spcBef>
                        <a:spcAft>
                          <a:spcPts val="0"/>
                        </a:spcAft>
                        <a:buClrTx/>
                        <a:buSzTx/>
                        <a:buFontTx/>
                        <a:buNone/>
                        <a:tabLst/>
                        <a:defRPr/>
                      </a:pPr>
                      <a:r>
                        <a:rPr lang="en-US" sz="3200" baseline="0" dirty="0">
                          <a:latin typeface="Franklin Gothic Medium Cond" panose="020B0606030402020204" pitchFamily="34" charset="0"/>
                        </a:rPr>
                        <a:t>Cheap Money policy</a:t>
                      </a:r>
                      <a:endParaRPr lang="en-US" sz="3200" dirty="0">
                        <a:latin typeface="Franklin Gothic Medium Cond" panose="020B0606030402020204" pitchFamily="34" charset="0"/>
                      </a:endParaRPr>
                    </a:p>
                  </a:txBody>
                  <a:tcPr>
                    <a:solidFill>
                      <a:srgbClr val="C00000"/>
                    </a:solidFill>
                  </a:tcPr>
                </a:tc>
                <a:extLst>
                  <a:ext uri="{0D108BD9-81ED-4DB2-BD59-A6C34878D82A}">
                    <a16:rowId xmlns:a16="http://schemas.microsoft.com/office/drawing/2014/main" val="10000"/>
                  </a:ext>
                </a:extLst>
              </a:tr>
              <a:tr h="370840">
                <a:tc>
                  <a:txBody>
                    <a:bodyPr/>
                    <a:lstStyle/>
                    <a:p>
                      <a:pPr algn="ctr"/>
                      <a:r>
                        <a:rPr lang="en-US" sz="4800" dirty="0">
                          <a:latin typeface="Franklin Gothic Medium Cond" panose="020B0606030402020204" pitchFamily="34" charset="0"/>
                        </a:rPr>
                        <a:t>CRR,</a:t>
                      </a:r>
                      <a:r>
                        <a:rPr lang="en-US" sz="4800" baseline="0" dirty="0">
                          <a:latin typeface="Franklin Gothic Medium Cond" panose="020B0606030402020204" pitchFamily="34" charset="0"/>
                        </a:rPr>
                        <a:t> SLR</a:t>
                      </a:r>
                      <a:endParaRPr lang="en-US" sz="4800" dirty="0">
                        <a:latin typeface="Franklin Gothic Medium Cond" panose="020B0606030402020204" pitchFamily="34" charset="0"/>
                      </a:endParaRPr>
                    </a:p>
                  </a:txBody>
                  <a:tcPr/>
                </a:tc>
                <a:tc>
                  <a:txBody>
                    <a:bodyPr/>
                    <a:lstStyle/>
                    <a:p>
                      <a:pPr algn="ctr"/>
                      <a:r>
                        <a:rPr lang="en-US" sz="4800" dirty="0">
                          <a:latin typeface="Franklin Gothic Medium Cond" panose="020B0606030402020204" pitchFamily="34" charset="0"/>
                        </a:rPr>
                        <a:t>Increase</a:t>
                      </a:r>
                    </a:p>
                  </a:txBody>
                  <a:tcPr/>
                </a:tc>
                <a:tc>
                  <a:txBody>
                    <a:bodyPr/>
                    <a:lstStyle/>
                    <a:p>
                      <a:pPr algn="ctr"/>
                      <a:r>
                        <a:rPr lang="en-US" sz="4800" dirty="0">
                          <a:latin typeface="Franklin Gothic Medium Cond" panose="020B0606030402020204" pitchFamily="34" charset="0"/>
                        </a:rPr>
                        <a:t>Decrease</a:t>
                      </a:r>
                    </a:p>
                  </a:txBody>
                  <a:tcPr/>
                </a:tc>
                <a:extLst>
                  <a:ext uri="{0D108BD9-81ED-4DB2-BD59-A6C34878D82A}">
                    <a16:rowId xmlns:a16="http://schemas.microsoft.com/office/drawing/2014/main" val="10001"/>
                  </a:ext>
                </a:extLst>
              </a:tr>
              <a:tr h="370840">
                <a:tc>
                  <a:txBody>
                    <a:bodyPr/>
                    <a:lstStyle/>
                    <a:p>
                      <a:pPr algn="ctr"/>
                      <a:r>
                        <a:rPr lang="en-US" sz="4800" dirty="0">
                          <a:latin typeface="Franklin Gothic Medium Cond" panose="020B0606030402020204" pitchFamily="34" charset="0"/>
                        </a:rPr>
                        <a:t>OMO</a:t>
                      </a:r>
                    </a:p>
                  </a:txBody>
                  <a:tcPr/>
                </a:tc>
                <a:tc>
                  <a:txBody>
                    <a:bodyPr/>
                    <a:lstStyle/>
                    <a:p>
                      <a:pPr algn="ctr"/>
                      <a:r>
                        <a:rPr lang="en-US" sz="4800" dirty="0">
                          <a:latin typeface="Franklin Gothic Medium Cond" panose="020B0606030402020204" pitchFamily="34" charset="0"/>
                        </a:rPr>
                        <a:t>Sell G-Sec</a:t>
                      </a:r>
                    </a:p>
                  </a:txBody>
                  <a:tcPr/>
                </a:tc>
                <a:tc>
                  <a:txBody>
                    <a:bodyPr/>
                    <a:lstStyle/>
                    <a:p>
                      <a:pPr algn="ctr"/>
                      <a:r>
                        <a:rPr lang="en-US" sz="4800" dirty="0">
                          <a:latin typeface="Franklin Gothic Medium Cond" panose="020B0606030402020204" pitchFamily="34" charset="0"/>
                        </a:rPr>
                        <a:t>Buy</a:t>
                      </a:r>
                    </a:p>
                  </a:txBody>
                  <a:tcPr/>
                </a:tc>
                <a:extLst>
                  <a:ext uri="{0D108BD9-81ED-4DB2-BD59-A6C34878D82A}">
                    <a16:rowId xmlns:a16="http://schemas.microsoft.com/office/drawing/2014/main" val="10002"/>
                  </a:ext>
                </a:extLst>
              </a:tr>
              <a:tr h="370840">
                <a:tc>
                  <a:txBody>
                    <a:bodyPr/>
                    <a:lstStyle/>
                    <a:p>
                      <a:pPr algn="ctr"/>
                      <a:r>
                        <a:rPr lang="en-US" sz="4000" dirty="0">
                          <a:solidFill>
                            <a:srgbClr val="C00000"/>
                          </a:solidFill>
                          <a:latin typeface="Franklin Gothic Medium Cond" panose="020B0606030402020204" pitchFamily="34" charset="0"/>
                        </a:rPr>
                        <a:t>Repo Rate</a:t>
                      </a:r>
                    </a:p>
                    <a:p>
                      <a:pPr algn="ctr"/>
                      <a:r>
                        <a:rPr lang="en-US" sz="4000" dirty="0">
                          <a:solidFill>
                            <a:srgbClr val="C00000"/>
                          </a:solidFill>
                          <a:latin typeface="Franklin Gothic Medium Cond" panose="020B0606030402020204" pitchFamily="34" charset="0"/>
                        </a:rPr>
                        <a:t>Policy</a:t>
                      </a:r>
                      <a:r>
                        <a:rPr lang="en-US" sz="4000" baseline="0" dirty="0">
                          <a:solidFill>
                            <a:srgbClr val="C00000"/>
                          </a:solidFill>
                          <a:latin typeface="Franklin Gothic Medium Cond" panose="020B0606030402020204" pitchFamily="34" charset="0"/>
                        </a:rPr>
                        <a:t> Rate</a:t>
                      </a:r>
                    </a:p>
                    <a:p>
                      <a:pPr algn="ctr"/>
                      <a:r>
                        <a:rPr lang="en-US" sz="4000" baseline="0" dirty="0">
                          <a:latin typeface="Franklin Gothic Medium Cond" panose="020B0606030402020204" pitchFamily="34" charset="0"/>
                        </a:rPr>
                        <a:t>MSF </a:t>
                      </a:r>
                    </a:p>
                    <a:p>
                      <a:pPr algn="ctr"/>
                      <a:r>
                        <a:rPr lang="en-US" sz="4000" baseline="0" dirty="0">
                          <a:latin typeface="Franklin Gothic Medium Cond" panose="020B0606030402020204" pitchFamily="34" charset="0"/>
                        </a:rPr>
                        <a:t>Bank Rate</a:t>
                      </a:r>
                      <a:endParaRPr lang="en-US" sz="4000" dirty="0">
                        <a:latin typeface="Franklin Gothic Medium Cond" panose="020B0606030402020204" pitchFamily="34" charset="0"/>
                      </a:endParaRPr>
                    </a:p>
                  </a:txBody>
                  <a:tcPr/>
                </a:tc>
                <a:tc>
                  <a:txBody>
                    <a:bodyPr/>
                    <a:lstStyle/>
                    <a:p>
                      <a:pPr algn="ctr"/>
                      <a:r>
                        <a:rPr lang="en-US" sz="4000" dirty="0">
                          <a:latin typeface="Franklin Gothic Medium Cond" panose="020B0606030402020204" pitchFamily="34" charset="0"/>
                        </a:rPr>
                        <a:t>Increase</a:t>
                      </a:r>
                    </a:p>
                  </a:txBody>
                  <a:tcPr/>
                </a:tc>
                <a:tc>
                  <a:txBody>
                    <a:bodyPr/>
                    <a:lstStyle/>
                    <a:p>
                      <a:pPr algn="ctr"/>
                      <a:r>
                        <a:rPr lang="en-US" sz="4000" dirty="0">
                          <a:latin typeface="Franklin Gothic Medium Cond" panose="020B0606030402020204" pitchFamily="34" charset="0"/>
                        </a:rPr>
                        <a:t>Decrease</a:t>
                      </a: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normAutofit fontScale="90000"/>
          </a:bodyPr>
          <a:lstStyle/>
          <a:p>
            <a:r>
              <a:rPr lang="en-US" dirty="0"/>
              <a:t>Monetary Policy to control money supply</a:t>
            </a:r>
          </a:p>
        </p:txBody>
      </p:sp>
      <p:grpSp>
        <p:nvGrpSpPr>
          <p:cNvPr id="2" name="Group 1"/>
          <p:cNvGrpSpPr/>
          <p:nvPr/>
        </p:nvGrpSpPr>
        <p:grpSpPr>
          <a:xfrm>
            <a:off x="6144692" y="5428955"/>
            <a:ext cx="4142308" cy="975277"/>
            <a:chOff x="6144692" y="5428955"/>
            <a:chExt cx="4142308" cy="975277"/>
          </a:xfrm>
        </p:grpSpPr>
        <p:sp>
          <p:nvSpPr>
            <p:cNvPr id="4" name="Rounded Rectangle 3"/>
            <p:cNvSpPr/>
            <p:nvPr/>
          </p:nvSpPr>
          <p:spPr>
            <a:xfrm>
              <a:off x="6778869" y="5534129"/>
              <a:ext cx="3508131" cy="764930"/>
            </a:xfrm>
            <a:prstGeom prst="roundRect">
              <a:avLst/>
            </a:prstGeom>
            <a:solidFill>
              <a:schemeClr val="tx1">
                <a:lumMod val="85000"/>
                <a:lumOff val="1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latin typeface="Franklin Gothic Medium Cond" panose="020B0606030402020204" pitchFamily="34" charset="0"/>
                </a:rPr>
                <a:t>This is just Recap</a:t>
              </a:r>
            </a:p>
            <a:p>
              <a:pPr algn="ctr"/>
              <a:r>
                <a:rPr lang="en-US" sz="2000" dirty="0">
                  <a:latin typeface="Franklin Gothic Medium Cond" panose="020B0606030402020204" pitchFamily="34" charset="0"/>
                </a:rPr>
                <a:t>Watch </a:t>
              </a:r>
              <a:r>
                <a:rPr lang="en-US" sz="2000" dirty="0">
                  <a:latin typeface="Franklin Gothic Medium Cond" panose="020B0606030402020204" pitchFamily="34" charset="0"/>
                  <a:hlinkClick r:id="rId2"/>
                </a:rPr>
                <a:t>L1 </a:t>
              </a:r>
              <a:r>
                <a:rPr lang="en-US" sz="2000" dirty="0">
                  <a:latin typeface="Franklin Gothic Medium Cond" panose="020B0606030402020204" pitchFamily="34" charset="0"/>
                </a:rPr>
                <a:t>for more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692" y="5428955"/>
              <a:ext cx="975277" cy="975277"/>
            </a:xfrm>
            <a:prstGeom prst="rect">
              <a:avLst/>
            </a:prstGeom>
          </p:spPr>
        </p:pic>
      </p:grpSp>
    </p:spTree>
    <p:extLst>
      <p:ext uri="{BB962C8B-B14F-4D97-AF65-F5344CB8AC3E}">
        <p14:creationId xmlns:p14="http://schemas.microsoft.com/office/powerpoint/2010/main" val="108070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53143" y="0"/>
            <a:ext cx="11150082" cy="6858287"/>
          </a:xfrm>
          <a:prstGeom prst="rect">
            <a:avLst/>
          </a:prstGeom>
        </p:spPr>
      </p:pic>
      <p:sp>
        <p:nvSpPr>
          <p:cNvPr id="6" name="Rounded Rectangular Callout 5"/>
          <p:cNvSpPr/>
          <p:nvPr/>
        </p:nvSpPr>
        <p:spPr>
          <a:xfrm>
            <a:off x="8500187" y="799560"/>
            <a:ext cx="3049555" cy="693337"/>
          </a:xfrm>
          <a:prstGeom prst="wedgeRoundRectCallout">
            <a:avLst>
              <a:gd name="adj1" fmla="val 27362"/>
              <a:gd name="adj2" fmla="val 167831"/>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000" dirty="0">
                <a:latin typeface="Franklin Gothic Medium Cond" panose="020B0606030402020204" pitchFamily="34" charset="0"/>
              </a:rPr>
              <a:t>Being reduced to boost growth &amp; fight deflation</a:t>
            </a:r>
          </a:p>
        </p:txBody>
      </p:sp>
      <p:sp>
        <p:nvSpPr>
          <p:cNvPr id="7" name="Rounded Rectangular Callout 6"/>
          <p:cNvSpPr/>
          <p:nvPr/>
        </p:nvSpPr>
        <p:spPr>
          <a:xfrm>
            <a:off x="270587" y="603617"/>
            <a:ext cx="2612572" cy="1057232"/>
          </a:xfrm>
          <a:prstGeom prst="wedgeRoundRectCallout">
            <a:avLst>
              <a:gd name="adj1" fmla="val 74300"/>
              <a:gd name="adj2" fmla="val -15192"/>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800" dirty="0">
                <a:latin typeface="Franklin Gothic Medium Cond" panose="020B0606030402020204" pitchFamily="34" charset="0"/>
              </a:rPr>
              <a:t>Being Raised to fight inflation</a:t>
            </a:r>
          </a:p>
        </p:txBody>
      </p:sp>
      <p:sp>
        <p:nvSpPr>
          <p:cNvPr id="8" name="Rounded Rectangular Callout 7"/>
          <p:cNvSpPr/>
          <p:nvPr/>
        </p:nvSpPr>
        <p:spPr>
          <a:xfrm>
            <a:off x="2239345" y="3267650"/>
            <a:ext cx="2612572" cy="1057232"/>
          </a:xfrm>
          <a:prstGeom prst="wedgeRoundRectCallout">
            <a:avLst>
              <a:gd name="adj1" fmla="val 30729"/>
              <a:gd name="adj2" fmla="val -17840"/>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800" dirty="0">
                <a:latin typeface="Franklin Gothic Medium Cond" panose="020B0606030402020204" pitchFamily="34" charset="0"/>
              </a:rPr>
              <a:t>Before Rajan</a:t>
            </a:r>
          </a:p>
          <a:p>
            <a:r>
              <a:rPr lang="en-US" sz="2800" dirty="0">
                <a:latin typeface="Franklin Gothic Medium Cond" panose="020B0606030402020204" pitchFamily="34" charset="0"/>
              </a:rPr>
              <a:t>45 days review</a:t>
            </a:r>
          </a:p>
        </p:txBody>
      </p:sp>
      <p:sp>
        <p:nvSpPr>
          <p:cNvPr id="9" name="Rounded Rectangular Callout 8"/>
          <p:cNvSpPr/>
          <p:nvPr/>
        </p:nvSpPr>
        <p:spPr>
          <a:xfrm>
            <a:off x="7119257" y="3354030"/>
            <a:ext cx="2248678" cy="884472"/>
          </a:xfrm>
          <a:prstGeom prst="wedgeRoundRectCallout">
            <a:avLst>
              <a:gd name="adj1" fmla="val 30729"/>
              <a:gd name="adj2" fmla="val -17840"/>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a:latin typeface="Franklin Gothic Medium Cond" panose="020B0606030402020204" pitchFamily="34" charset="0"/>
              </a:rPr>
              <a:t>Rajan starts 60days </a:t>
            </a:r>
          </a:p>
          <a:p>
            <a:pPr algn="ctr"/>
            <a:r>
              <a:rPr lang="en-US" sz="1600" dirty="0">
                <a:latin typeface="Franklin Gothic Medium Cond" panose="020B0606030402020204" pitchFamily="34" charset="0"/>
              </a:rPr>
              <a:t>(bi monthly from 2014)</a:t>
            </a:r>
          </a:p>
          <a:p>
            <a:pPr algn="ctr"/>
            <a:r>
              <a:rPr lang="en-US" sz="1600" dirty="0">
                <a:latin typeface="Franklin Gothic Medium Cond" panose="020B0606030402020204" pitchFamily="34" charset="0"/>
              </a:rPr>
              <a:t>All points not plotted here</a:t>
            </a:r>
          </a:p>
        </p:txBody>
      </p:sp>
    </p:spTree>
    <p:extLst>
      <p:ext uri="{BB962C8B-B14F-4D97-AF65-F5344CB8AC3E}">
        <p14:creationId xmlns:p14="http://schemas.microsoft.com/office/powerpoint/2010/main" val="403810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0907" y="251581"/>
            <a:ext cx="11646535" cy="6034331"/>
          </a:xfrm>
          <a:prstGeom prst="rect">
            <a:avLst/>
          </a:prstGeom>
        </p:spPr>
      </p:pic>
      <p:grpSp>
        <p:nvGrpSpPr>
          <p:cNvPr id="3" name="Group 2"/>
          <p:cNvGrpSpPr/>
          <p:nvPr/>
        </p:nvGrpSpPr>
        <p:grpSpPr>
          <a:xfrm>
            <a:off x="1221001" y="3690591"/>
            <a:ext cx="4142308" cy="975277"/>
            <a:chOff x="7903154" y="5820841"/>
            <a:chExt cx="4142308" cy="975277"/>
          </a:xfrm>
        </p:grpSpPr>
        <p:sp>
          <p:nvSpPr>
            <p:cNvPr id="4" name="Rounded Rectangle 3"/>
            <p:cNvSpPr/>
            <p:nvPr/>
          </p:nvSpPr>
          <p:spPr>
            <a:xfrm>
              <a:off x="8537331" y="5926015"/>
              <a:ext cx="3508131" cy="76493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latin typeface="Franklin Gothic Medium Cond" panose="020B0606030402020204" pitchFamily="34" charset="0"/>
                </a:rPr>
                <a:t>Inflation index theory </a:t>
              </a:r>
            </a:p>
            <a:p>
              <a:pPr algn="ctr"/>
              <a:r>
                <a:rPr lang="en-US" sz="2000" dirty="0">
                  <a:latin typeface="Franklin Gothic Medium Cond" panose="020B0606030402020204" pitchFamily="34" charset="0"/>
                  <a:hlinkClick r:id="rId3"/>
                </a:rPr>
                <a:t>L5/P7</a:t>
              </a:r>
              <a:endParaRPr lang="en-US" sz="2000" dirty="0">
                <a:latin typeface="Franklin Gothic Medium Cond" panose="020B06060304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3154" y="5820841"/>
              <a:ext cx="975277" cy="975277"/>
            </a:xfrm>
            <a:prstGeom prst="rect">
              <a:avLst/>
            </a:prstGeom>
          </p:spPr>
        </p:pic>
      </p:grpSp>
    </p:spTree>
    <p:extLst>
      <p:ext uri="{BB962C8B-B14F-4D97-AF65-F5344CB8AC3E}">
        <p14:creationId xmlns:p14="http://schemas.microsoft.com/office/powerpoint/2010/main" val="3153586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609922512"/>
              </p:ext>
            </p:extLst>
          </p:nvPr>
        </p:nvGraphicFramePr>
        <p:xfrm>
          <a:off x="158496" y="914400"/>
          <a:ext cx="11765280" cy="5608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a:bodyPr>
          <a:lstStyle/>
          <a:p>
            <a:r>
              <a:rPr lang="en-US" dirty="0"/>
              <a:t>Timeline: Monetary Policy Reforms</a:t>
            </a:r>
          </a:p>
        </p:txBody>
      </p:sp>
      <p:pic>
        <p:nvPicPr>
          <p:cNvPr id="3" name="Picture 2"/>
          <p:cNvPicPr>
            <a:picLocks noChangeAspect="1"/>
          </p:cNvPicPr>
          <p:nvPr/>
        </p:nvPicPr>
        <p:blipFill>
          <a:blip r:embed="rId7"/>
          <a:stretch>
            <a:fillRect/>
          </a:stretch>
        </p:blipFill>
        <p:spPr>
          <a:xfrm>
            <a:off x="4189939" y="5745842"/>
            <a:ext cx="3812122" cy="776878"/>
          </a:xfrm>
          <a:prstGeom prst="rect">
            <a:avLst/>
          </a:prstGeom>
        </p:spPr>
      </p:pic>
    </p:spTree>
    <p:extLst>
      <p:ext uri="{BB962C8B-B14F-4D97-AF65-F5344CB8AC3E}">
        <p14:creationId xmlns:p14="http://schemas.microsoft.com/office/powerpoint/2010/main" val="33721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5EA23AB9-44F5-43A2-A1B8-83E63F00A484}"/>
                                            </p:graphicEl>
                                          </p:spTgt>
                                        </p:tgtEl>
                                        <p:attrNameLst>
                                          <p:attrName>style.visibility</p:attrName>
                                        </p:attrNameLst>
                                      </p:cBhvr>
                                      <p:to>
                                        <p:strVal val="visible"/>
                                      </p:to>
                                    </p:set>
                                    <p:animEffect transition="in" filter="fade">
                                      <p:cBhvr>
                                        <p:cTn id="7" dur="500"/>
                                        <p:tgtEl>
                                          <p:spTgt spid="6">
                                            <p:graphicEl>
                                              <a:dgm id="{5EA23AB9-44F5-43A2-A1B8-83E63F00A48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25727AC-FC2B-406C-AAA2-F3381F13E650}"/>
                                            </p:graphicEl>
                                          </p:spTgt>
                                        </p:tgtEl>
                                        <p:attrNameLst>
                                          <p:attrName>style.visibility</p:attrName>
                                        </p:attrNameLst>
                                      </p:cBhvr>
                                      <p:to>
                                        <p:strVal val="visible"/>
                                      </p:to>
                                    </p:set>
                                    <p:animEffect transition="in" filter="fade">
                                      <p:cBhvr>
                                        <p:cTn id="10" dur="500"/>
                                        <p:tgtEl>
                                          <p:spTgt spid="6">
                                            <p:graphicEl>
                                              <a:dgm id="{D25727AC-FC2B-406C-AAA2-F3381F13E65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950599B-9ECD-4F21-AF4D-B9449DDBEC9C}"/>
                                            </p:graphicEl>
                                          </p:spTgt>
                                        </p:tgtEl>
                                        <p:attrNameLst>
                                          <p:attrName>style.visibility</p:attrName>
                                        </p:attrNameLst>
                                      </p:cBhvr>
                                      <p:to>
                                        <p:strVal val="visible"/>
                                      </p:to>
                                    </p:set>
                                    <p:animEffect transition="in" filter="fade">
                                      <p:cBhvr>
                                        <p:cTn id="15" dur="500"/>
                                        <p:tgtEl>
                                          <p:spTgt spid="6">
                                            <p:graphicEl>
                                              <a:dgm id="{3950599B-9ECD-4F21-AF4D-B9449DDBEC9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FA26B376-8DDC-4A97-AB38-28CB6358BF47}"/>
                                            </p:graphicEl>
                                          </p:spTgt>
                                        </p:tgtEl>
                                        <p:attrNameLst>
                                          <p:attrName>style.visibility</p:attrName>
                                        </p:attrNameLst>
                                      </p:cBhvr>
                                      <p:to>
                                        <p:strVal val="visible"/>
                                      </p:to>
                                    </p:set>
                                    <p:animEffect transition="in" filter="fade">
                                      <p:cBhvr>
                                        <p:cTn id="18" dur="500"/>
                                        <p:tgtEl>
                                          <p:spTgt spid="6">
                                            <p:graphicEl>
                                              <a:dgm id="{FA26B376-8DDC-4A97-AB38-28CB6358BF4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35664DCB-36A7-4F43-8952-DB1A7492C7C5}"/>
                                            </p:graphicEl>
                                          </p:spTgt>
                                        </p:tgtEl>
                                        <p:attrNameLst>
                                          <p:attrName>style.visibility</p:attrName>
                                        </p:attrNameLst>
                                      </p:cBhvr>
                                      <p:to>
                                        <p:strVal val="visible"/>
                                      </p:to>
                                    </p:set>
                                    <p:animEffect transition="in" filter="fade">
                                      <p:cBhvr>
                                        <p:cTn id="23" dur="500"/>
                                        <p:tgtEl>
                                          <p:spTgt spid="6">
                                            <p:graphicEl>
                                              <a:dgm id="{35664DCB-36A7-4F43-8952-DB1A7492C7C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CE618A08-BDA2-44B4-BFE0-C5A234F8701A}"/>
                                            </p:graphicEl>
                                          </p:spTgt>
                                        </p:tgtEl>
                                        <p:attrNameLst>
                                          <p:attrName>style.visibility</p:attrName>
                                        </p:attrNameLst>
                                      </p:cBhvr>
                                      <p:to>
                                        <p:strVal val="visible"/>
                                      </p:to>
                                    </p:set>
                                    <p:animEffect transition="in" filter="fade">
                                      <p:cBhvr>
                                        <p:cTn id="26" dur="500"/>
                                        <p:tgtEl>
                                          <p:spTgt spid="6">
                                            <p:graphicEl>
                                              <a:dgm id="{CE618A08-BDA2-44B4-BFE0-C5A234F8701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3000779"/>
            <a:ext cx="5373199" cy="3857221"/>
          </a:xfrm>
          <a:prstGeom prst="rect">
            <a:avLst/>
          </a:prstGeom>
        </p:spPr>
      </p:pic>
      <p:sp>
        <p:nvSpPr>
          <p:cNvPr id="4" name="Title 3"/>
          <p:cNvSpPr>
            <a:spLocks noGrp="1"/>
          </p:cNvSpPr>
          <p:nvPr>
            <p:ph type="title"/>
          </p:nvPr>
        </p:nvSpPr>
        <p:spPr/>
        <p:txBody>
          <a:bodyPr>
            <a:normAutofit fontScale="90000"/>
          </a:bodyPr>
          <a:lstStyle/>
          <a:p>
            <a:r>
              <a:rPr lang="en-US" dirty="0"/>
              <a:t>Present Monetary policy framework (on Feb 2015 Agreement)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183" y="377970"/>
            <a:ext cx="3048264" cy="2286198"/>
          </a:xfrm>
          <a:prstGeom prst="rect">
            <a:avLst/>
          </a:prstGeom>
        </p:spPr>
      </p:pic>
      <p:sp>
        <p:nvSpPr>
          <p:cNvPr id="10" name="TextBox 9"/>
          <p:cNvSpPr txBox="1"/>
          <p:nvPr/>
        </p:nvSpPr>
        <p:spPr>
          <a:xfrm>
            <a:off x="4457699" y="847268"/>
            <a:ext cx="5620949" cy="2739211"/>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defRPr/>
            </a:pPr>
            <a:r>
              <a:rPr lang="en-US" sz="3200" b="1" u="sng" dirty="0"/>
              <a:t>Flexible inflation targeting (FIT)</a:t>
            </a:r>
            <a:endParaRPr lang="en-US" sz="3200" b="1" u="sng" dirty="0">
              <a:latin typeface="Franklin Gothic Demi Cond" panose="020B0706030402020204" pitchFamily="34" charset="0"/>
            </a:endParaRPr>
          </a:p>
          <a:p>
            <a:pPr marL="514350" indent="-514350" eaLnBrk="1" fontAlgn="auto" hangingPunct="1">
              <a:spcBef>
                <a:spcPts val="0"/>
              </a:spcBef>
              <a:spcAft>
                <a:spcPts val="0"/>
              </a:spcAft>
              <a:buFont typeface="+mj-lt"/>
              <a:buAutoNum type="arabicPeriod"/>
              <a:defRPr/>
            </a:pPr>
            <a:r>
              <a:rPr lang="en-US" sz="2800" dirty="0">
                <a:latin typeface="Franklin Gothic Demi Cond" panose="020B0706030402020204" pitchFamily="34" charset="0"/>
              </a:rPr>
              <a:t>Policy rate=Repo rate (RBI Act’34)</a:t>
            </a:r>
          </a:p>
          <a:p>
            <a:pPr marL="514350" indent="-514350" eaLnBrk="1" fontAlgn="auto" hangingPunct="1">
              <a:spcBef>
                <a:spcPts val="0"/>
              </a:spcBef>
              <a:spcAft>
                <a:spcPts val="0"/>
              </a:spcAft>
              <a:buFont typeface="+mj-lt"/>
              <a:buAutoNum type="arabicPeriod"/>
              <a:defRPr/>
            </a:pPr>
            <a:r>
              <a:rPr lang="en-US" sz="2800" dirty="0">
                <a:latin typeface="Franklin Gothic Demi Cond" panose="020B0706030402020204" pitchFamily="34" charset="0"/>
              </a:rPr>
              <a:t>CPI-Combined (MOSPI)</a:t>
            </a:r>
          </a:p>
          <a:p>
            <a:pPr marL="514350" indent="-514350" eaLnBrk="1" fontAlgn="auto" hangingPunct="1">
              <a:spcBef>
                <a:spcPts val="0"/>
              </a:spcBef>
              <a:spcAft>
                <a:spcPts val="0"/>
              </a:spcAft>
              <a:buFont typeface="+mj-lt"/>
              <a:buAutoNum type="arabicPeriod"/>
              <a:defRPr/>
            </a:pPr>
            <a:r>
              <a:rPr lang="en-US" sz="2800" dirty="0">
                <a:latin typeface="Franklin Gothic Demi Cond" panose="020B0706030402020204" pitchFamily="34" charset="0"/>
              </a:rPr>
              <a:t>2-6% (OR 4 +/- 2% band)</a:t>
            </a:r>
          </a:p>
          <a:p>
            <a:pPr marL="514350" indent="-514350" eaLnBrk="1" fontAlgn="auto" hangingPunct="1">
              <a:spcBef>
                <a:spcPts val="0"/>
              </a:spcBef>
              <a:spcAft>
                <a:spcPts val="0"/>
              </a:spcAft>
              <a:buFont typeface="+mj-lt"/>
              <a:buAutoNum type="arabicPeriod"/>
              <a:defRPr/>
            </a:pPr>
            <a:r>
              <a:rPr lang="en-US" sz="2800" dirty="0">
                <a:latin typeface="Franklin Gothic Demi Cond" panose="020B0706030402020204" pitchFamily="34" charset="0"/>
              </a:rPr>
              <a:t>6 monthly .</a:t>
            </a:r>
            <a:r>
              <a:rPr lang="en-US" sz="2800" dirty="0" err="1">
                <a:latin typeface="Franklin Gothic Demi Cond" panose="020B0706030402020204" pitchFamily="34" charset="0"/>
              </a:rPr>
              <a:t>docx</a:t>
            </a:r>
            <a:r>
              <a:rPr lang="en-US" sz="2800" dirty="0">
                <a:latin typeface="Franklin Gothic Demi Cond" panose="020B0706030402020204" pitchFamily="34" charset="0"/>
              </a:rPr>
              <a:t> on inflation projections for next 6-18 months</a:t>
            </a:r>
          </a:p>
        </p:txBody>
      </p:sp>
      <p:sp>
        <p:nvSpPr>
          <p:cNvPr id="6" name="TextBox 5"/>
          <p:cNvSpPr txBox="1"/>
          <p:nvPr/>
        </p:nvSpPr>
        <p:spPr>
          <a:xfrm>
            <a:off x="6777990" y="3576598"/>
            <a:ext cx="5216457" cy="156966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eaLnBrk="1" fontAlgn="auto" hangingPunct="1">
              <a:spcBef>
                <a:spcPts val="0"/>
              </a:spcBef>
              <a:spcAft>
                <a:spcPts val="0"/>
              </a:spcAft>
              <a:defRPr/>
            </a:pPr>
            <a:r>
              <a:rPr lang="en-US" sz="3200" dirty="0">
                <a:latin typeface="Franklin Gothic Demi Cond" panose="020B0706030402020204" pitchFamily="34" charset="0"/>
              </a:rPr>
              <a:t>#EPICFAIL</a:t>
            </a:r>
          </a:p>
          <a:p>
            <a:pPr algn="ctr" eaLnBrk="1" fontAlgn="auto" hangingPunct="1">
              <a:spcBef>
                <a:spcPts val="0"/>
              </a:spcBef>
              <a:spcAft>
                <a:spcPts val="0"/>
              </a:spcAft>
              <a:defRPr/>
            </a:pPr>
            <a:r>
              <a:rPr lang="en-US" sz="3200" dirty="0">
                <a:latin typeface="Franklin Gothic Demi Cond" panose="020B0706030402020204" pitchFamily="34" charset="0"/>
              </a:rPr>
              <a:t>CPI-C: outside 2-6%</a:t>
            </a:r>
          </a:p>
          <a:p>
            <a:pPr algn="ctr" eaLnBrk="1" fontAlgn="auto" hangingPunct="1">
              <a:spcBef>
                <a:spcPts val="0"/>
              </a:spcBef>
              <a:spcAft>
                <a:spcPts val="0"/>
              </a:spcAft>
              <a:defRPr/>
            </a:pPr>
            <a:r>
              <a:rPr lang="en-US" sz="3200" dirty="0">
                <a:latin typeface="Franklin Gothic Demi Cond" panose="020B0706030402020204" pitchFamily="34" charset="0"/>
              </a:rPr>
              <a:t>For 3 quarters cont. (9 months)</a:t>
            </a:r>
          </a:p>
        </p:txBody>
      </p:sp>
      <p:sp>
        <p:nvSpPr>
          <p:cNvPr id="12" name="TextBox 11"/>
          <p:cNvSpPr txBox="1"/>
          <p:nvPr/>
        </p:nvSpPr>
        <p:spPr>
          <a:xfrm>
            <a:off x="773724" y="1461875"/>
            <a:ext cx="3165230" cy="2404586"/>
          </a:xfrm>
          <a:prstGeom prst="downArrowCallout">
            <a:avLst>
              <a:gd name="adj1" fmla="val 25000"/>
              <a:gd name="adj2" fmla="val 25000"/>
              <a:gd name="adj3" fmla="val 25000"/>
              <a:gd name="adj4" fmla="val 67537"/>
            </a:avLst>
          </a:prstGeom>
        </p:spPr>
        <p:style>
          <a:lnRef idx="3">
            <a:schemeClr val="lt1"/>
          </a:lnRef>
          <a:fillRef idx="1">
            <a:schemeClr val="accent2"/>
          </a:fillRef>
          <a:effectRef idx="1">
            <a:schemeClr val="accent2"/>
          </a:effectRef>
          <a:fontRef idx="minor">
            <a:schemeClr val="lt1"/>
          </a:fontRef>
        </p:style>
        <p:txBody>
          <a:bodyPr wrap="square">
            <a:spAutoFit/>
          </a:bodyPr>
          <a:lstStyle/>
          <a:p>
            <a:pPr lvl="1"/>
            <a:r>
              <a:rPr lang="en-US" sz="2400" b="1" u="sng" dirty="0">
                <a:latin typeface="Franklin Gothic Medium Cond" panose="020B0606030402020204" pitchFamily="34" charset="0"/>
              </a:rPr>
              <a:t>Explain to Govt</a:t>
            </a:r>
          </a:p>
          <a:p>
            <a:pPr lvl="1"/>
            <a:r>
              <a:rPr lang="en-US" sz="2400" dirty="0">
                <a:latin typeface="Franklin Gothic Medium Cond" panose="020B0606030402020204" pitchFamily="34" charset="0"/>
              </a:rPr>
              <a:t>Why failed (reasons)?</a:t>
            </a:r>
          </a:p>
          <a:p>
            <a:pPr lvl="1"/>
            <a:r>
              <a:rPr lang="en-US" sz="2400" dirty="0">
                <a:latin typeface="Franklin Gothic Medium Cond" panose="020B0606030402020204" pitchFamily="34" charset="0"/>
              </a:rPr>
              <a:t>Remedial action with </a:t>
            </a:r>
            <a:r>
              <a:rPr lang="en-US" sz="2400" dirty="0" err="1">
                <a:latin typeface="Franklin Gothic Medium Cond" panose="020B0606030402020204" pitchFamily="34" charset="0"/>
              </a:rPr>
              <a:t>Est.deadline</a:t>
            </a:r>
            <a:r>
              <a:rPr lang="en-US" sz="2400" dirty="0">
                <a:latin typeface="Franklin Gothic Medium Cond" panose="020B0606030402020204" pitchFamily="34" charset="0"/>
              </a:rPr>
              <a:t>?</a:t>
            </a:r>
          </a:p>
        </p:txBody>
      </p:sp>
      <p:sp>
        <p:nvSpPr>
          <p:cNvPr id="13" name="TextBox 12"/>
          <p:cNvSpPr txBox="1"/>
          <p:nvPr/>
        </p:nvSpPr>
        <p:spPr>
          <a:xfrm>
            <a:off x="5577840" y="5189687"/>
            <a:ext cx="4972929" cy="1532334"/>
          </a:xfrm>
          <a:prstGeom prst="wedgeRoundRectCallout">
            <a:avLst>
              <a:gd name="adj1" fmla="val -67322"/>
              <a:gd name="adj2" fmla="val -48207"/>
              <a:gd name="adj3" fmla="val 16667"/>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defRPr/>
            </a:pPr>
            <a:r>
              <a:rPr lang="en-US" sz="2800" dirty="0">
                <a:latin typeface="Franklin Gothic Demi Cond" panose="020B0706030402020204" pitchFamily="34" charset="0"/>
              </a:rPr>
              <a:t>Cut-off se </a:t>
            </a:r>
            <a:r>
              <a:rPr lang="en-US" sz="2800" dirty="0" err="1">
                <a:latin typeface="Franklin Gothic Demi Cond" panose="020B0706030402020204" pitchFamily="34" charset="0"/>
              </a:rPr>
              <a:t>bs</a:t>
            </a:r>
            <a:r>
              <a:rPr lang="en-US" sz="2800" dirty="0">
                <a:latin typeface="Franklin Gothic Demi Cond" panose="020B0706030402020204" pitchFamily="34" charset="0"/>
              </a:rPr>
              <a:t> 2 point </a:t>
            </a:r>
            <a:r>
              <a:rPr lang="en-US" sz="2800" dirty="0" err="1">
                <a:latin typeface="Franklin Gothic Demi Cond" panose="020B0706030402020204" pitchFamily="34" charset="0"/>
              </a:rPr>
              <a:t>kum</a:t>
            </a:r>
            <a:r>
              <a:rPr lang="en-US" sz="2800" dirty="0">
                <a:latin typeface="Franklin Gothic Demi Cond" panose="020B0706030402020204" pitchFamily="34" charset="0"/>
              </a:rPr>
              <a:t> the </a:t>
            </a:r>
            <a:r>
              <a:rPr lang="en-US" sz="2800" dirty="0">
                <a:latin typeface="Franklin Gothic Demi Cond" panose="020B0706030402020204" pitchFamily="34" charset="0"/>
                <a:sym typeface="Wingdings" panose="05000000000000000000" pitchFamily="2" charset="2"/>
              </a:rPr>
              <a:t></a:t>
            </a:r>
          </a:p>
          <a:p>
            <a:pPr algn="ctr">
              <a:defRPr/>
            </a:pPr>
            <a:r>
              <a:rPr lang="en-US" sz="2800" dirty="0">
                <a:latin typeface="Franklin Gothic Demi Cond" panose="020B0706030402020204" pitchFamily="34" charset="0"/>
                <a:sym typeface="Wingdings" panose="05000000000000000000" pitchFamily="2" charset="2"/>
              </a:rPr>
              <a:t>Next year prelim clear ho </a:t>
            </a:r>
            <a:r>
              <a:rPr lang="en-US" sz="2800" dirty="0" err="1">
                <a:latin typeface="Franklin Gothic Demi Cond" panose="020B0706030402020204" pitchFamily="34" charset="0"/>
                <a:sym typeface="Wingdings" panose="05000000000000000000" pitchFamily="2" charset="2"/>
              </a:rPr>
              <a:t>jaayegaa</a:t>
            </a:r>
            <a:endParaRPr lang="en-US" sz="2800" dirty="0">
              <a:latin typeface="Franklin Gothic Demi Cond" panose="020B0706030402020204" pitchFamily="34" charset="0"/>
              <a:sym typeface="Wingdings" panose="05000000000000000000" pitchFamily="2" charset="2"/>
            </a:endParaRPr>
          </a:p>
          <a:p>
            <a:pPr algn="ctr">
              <a:defRPr/>
            </a:pPr>
            <a:r>
              <a:rPr lang="en-US" sz="2800" dirty="0">
                <a:latin typeface="Franklin Gothic Demi Cond" panose="020B0706030402020204" pitchFamily="34" charset="0"/>
                <a:sym typeface="Wingdings" panose="05000000000000000000" pitchFamily="2" charset="2"/>
              </a:rPr>
              <a:t>Even though vacancies are less.</a:t>
            </a:r>
          </a:p>
        </p:txBody>
      </p:sp>
      <p:sp>
        <p:nvSpPr>
          <p:cNvPr id="14" name="TextBox 13"/>
          <p:cNvSpPr txBox="1"/>
          <p:nvPr/>
        </p:nvSpPr>
        <p:spPr>
          <a:xfrm>
            <a:off x="0" y="5782276"/>
            <a:ext cx="3803904" cy="1055608"/>
          </a:xfrm>
          <a:prstGeom prst="wedgeRoundRectCallout">
            <a:avLst>
              <a:gd name="adj1" fmla="val -27628"/>
              <a:gd name="adj2" fmla="val -100855"/>
              <a:gd name="adj3" fmla="val 16667"/>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defRPr/>
            </a:pPr>
            <a:r>
              <a:rPr lang="en-US" sz="2800" dirty="0">
                <a:latin typeface="Franklin Gothic Demi Cond" panose="020B0706030402020204" pitchFamily="34" charset="0"/>
              </a:rPr>
              <a:t>Promise? </a:t>
            </a:r>
            <a:r>
              <a:rPr lang="en-US" sz="2800" dirty="0" err="1">
                <a:latin typeface="Franklin Gothic Demi Cond" panose="020B0706030402020204" pitchFamily="34" charset="0"/>
              </a:rPr>
              <a:t>Warnaa</a:t>
            </a:r>
            <a:r>
              <a:rPr lang="en-US" sz="2800" dirty="0">
                <a:latin typeface="Franklin Gothic Demi Cond" panose="020B0706030402020204" pitchFamily="34" charset="0"/>
              </a:rPr>
              <a:t> bike </a:t>
            </a:r>
            <a:r>
              <a:rPr lang="en-US" sz="2800" dirty="0" err="1">
                <a:latin typeface="Franklin Gothic Demi Cond" panose="020B0706030402020204" pitchFamily="34" charset="0"/>
              </a:rPr>
              <a:t>nahi</a:t>
            </a:r>
            <a:r>
              <a:rPr lang="en-US" sz="2800" dirty="0">
                <a:latin typeface="Franklin Gothic Demi Cond" panose="020B0706030402020204" pitchFamily="34" charset="0"/>
              </a:rPr>
              <a:t> </a:t>
            </a:r>
            <a:r>
              <a:rPr lang="en-US" sz="2800" dirty="0" err="1">
                <a:latin typeface="Franklin Gothic Demi Cond" panose="020B0706030402020204" pitchFamily="34" charset="0"/>
              </a:rPr>
              <a:t>milegi</a:t>
            </a:r>
            <a:endParaRPr lang="en-US" sz="2800" dirty="0">
              <a:latin typeface="Franklin Gothic Demi Cond" panose="020B0706030402020204" pitchFamily="34" charset="0"/>
            </a:endParaRPr>
          </a:p>
        </p:txBody>
      </p:sp>
      <p:sp>
        <p:nvSpPr>
          <p:cNvPr id="7" name="TextBox 6"/>
          <p:cNvSpPr txBox="1"/>
          <p:nvPr/>
        </p:nvSpPr>
        <p:spPr>
          <a:xfrm>
            <a:off x="9888417" y="2310225"/>
            <a:ext cx="2303583" cy="707886"/>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algn="ctr">
              <a:defRPr/>
            </a:pPr>
            <a:r>
              <a:rPr lang="en-US" sz="2000" dirty="0">
                <a:latin typeface="Franklin Gothic Demi Cond" panose="020B0706030402020204" pitchFamily="34" charset="0"/>
              </a:rPr>
              <a:t>RBI Governor to make</a:t>
            </a:r>
          </a:p>
          <a:p>
            <a:pPr algn="ctr">
              <a:defRPr/>
            </a:pPr>
            <a:r>
              <a:rPr lang="en-US" sz="2000" dirty="0">
                <a:latin typeface="Franklin Gothic Demi Cond" panose="020B0706030402020204" pitchFamily="34" charset="0"/>
              </a:rPr>
              <a:t>Dy.Gov in his absence</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7840" y="3629908"/>
            <a:ext cx="1463040" cy="1463040"/>
          </a:xfrm>
          <a:prstGeom prst="rect">
            <a:avLst/>
          </a:prstGeom>
        </p:spPr>
      </p:pic>
    </p:spTree>
    <p:extLst>
      <p:ext uri="{BB962C8B-B14F-4D97-AF65-F5344CB8AC3E}">
        <p14:creationId xmlns:p14="http://schemas.microsoft.com/office/powerpoint/2010/main" val="40760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bg/>
                                          </p:spTgt>
                                        </p:tgtEl>
                                        <p:attrNameLst>
                                          <p:attrName>style.visibility</p:attrName>
                                        </p:attrNameLst>
                                      </p:cBhvr>
                                      <p:to>
                                        <p:strVal val="visible"/>
                                      </p:to>
                                    </p:set>
                                    <p:animEffect transition="in" filter="fade">
                                      <p:cBhvr>
                                        <p:cTn id="12" dur="500"/>
                                        <p:tgtEl>
                                          <p:spTgt spid="10">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fade">
                                      <p:cBhvr>
                                        <p:cTn id="32" dur="500"/>
                                        <p:tgtEl>
                                          <p:spTgt spid="1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fade">
                                      <p:cBhvr>
                                        <p:cTn id="37" dur="500"/>
                                        <p:tgtEl>
                                          <p:spTgt spid="1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down)">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6" grpId="0" animBg="1"/>
      <p:bldP spid="12" grpId="0" animBg="1"/>
      <p:bldP spid="13" grpId="0" animBg="1"/>
      <p:bldP spid="14"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a:t>Will Amend RBI Act to give statutory status to</a:t>
            </a:r>
          </a:p>
          <a:p>
            <a:pPr lvl="1"/>
            <a:r>
              <a:rPr lang="en-US"/>
              <a:t>Monetary policy framework (2-6%)</a:t>
            </a:r>
          </a:p>
          <a:p>
            <a:pPr lvl="1"/>
            <a:r>
              <a:rPr lang="en-US"/>
              <a:t>Monetary policy Committee (3RBI+3GoI)</a:t>
            </a:r>
          </a:p>
          <a:p>
            <a:endParaRPr lang="en-US" dirty="0"/>
          </a:p>
        </p:txBody>
      </p:sp>
      <p:sp>
        <p:nvSpPr>
          <p:cNvPr id="4" name="Title 3"/>
          <p:cNvSpPr>
            <a:spLocks noGrp="1"/>
          </p:cNvSpPr>
          <p:nvPr>
            <p:ph type="title"/>
          </p:nvPr>
        </p:nvSpPr>
        <p:spPr/>
        <p:txBody>
          <a:bodyPr/>
          <a:lstStyle/>
          <a:p>
            <a:r>
              <a:rPr lang="en-US"/>
              <a:t>Monetary Policy</a:t>
            </a:r>
            <a:endParaRPr lang="en-US" dirty="0"/>
          </a:p>
        </p:txBody>
      </p:sp>
      <p:sp>
        <p:nvSpPr>
          <p:cNvPr id="8" name="Text Placeholder 7"/>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2246113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itle 3"/>
          <p:cNvSpPr txBox="1">
            <a:spLocks/>
          </p:cNvSpPr>
          <p:nvPr/>
        </p:nvSpPr>
        <p:spPr>
          <a:xfrm>
            <a:off x="71846" y="93848"/>
            <a:ext cx="6886303" cy="701675"/>
          </a:xfrm>
          <a:prstGeom prst="rect">
            <a:avLst/>
          </a:prstGeom>
          <a:solidFill>
            <a:srgbClr val="1B587C">
              <a:alpha val="50000"/>
            </a:srgbClr>
          </a:solidFill>
          <a:ln>
            <a:noFill/>
          </a:ln>
          <a:effectLst/>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1297750488"/>
              </p:ext>
            </p:extLst>
          </p:nvPr>
        </p:nvGraphicFramePr>
        <p:xfrm>
          <a:off x="71438" y="958850"/>
          <a:ext cx="6886575"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a:off x="8537331" y="5926015"/>
            <a:ext cx="3508131" cy="76493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latin typeface="Franklin Gothic Medium Cond" panose="020B0606030402020204" pitchFamily="34" charset="0"/>
              </a:rPr>
              <a:t>This is just Recap</a:t>
            </a:r>
          </a:p>
          <a:p>
            <a:pPr algn="ctr"/>
            <a:r>
              <a:rPr lang="en-US" sz="2000" dirty="0">
                <a:latin typeface="Franklin Gothic Medium Cond" panose="020B0606030402020204" pitchFamily="34" charset="0"/>
              </a:rPr>
              <a:t>Watch L1/P2 to P9 for more</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3154" y="5820841"/>
            <a:ext cx="975277" cy="975277"/>
          </a:xfrm>
          <a:prstGeom prst="rect">
            <a:avLst/>
          </a:prstGeom>
        </p:spPr>
      </p:pic>
    </p:spTree>
    <p:extLst>
      <p:ext uri="{BB962C8B-B14F-4D97-AF65-F5344CB8AC3E}">
        <p14:creationId xmlns:p14="http://schemas.microsoft.com/office/powerpoint/2010/main" val="221823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1788DC5B-7106-4C6E-91A9-17F5C999B125}"/>
                                            </p:graphicEl>
                                          </p:spTgt>
                                        </p:tgtEl>
                                        <p:attrNameLst>
                                          <p:attrName>style.visibility</p:attrName>
                                        </p:attrNameLst>
                                      </p:cBhvr>
                                      <p:to>
                                        <p:strVal val="visible"/>
                                      </p:to>
                                    </p:set>
                                    <p:animEffect transition="in" filter="fade">
                                      <p:cBhvr>
                                        <p:cTn id="7" dur="500"/>
                                        <p:tgtEl>
                                          <p:spTgt spid="5">
                                            <p:graphicEl>
                                              <a:dgm id="{1788DC5B-7106-4C6E-91A9-17F5C999B12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7010B559-FB08-4893-B1DA-5F8BF00CF383}"/>
                                            </p:graphicEl>
                                          </p:spTgt>
                                        </p:tgtEl>
                                        <p:attrNameLst>
                                          <p:attrName>style.visibility</p:attrName>
                                        </p:attrNameLst>
                                      </p:cBhvr>
                                      <p:to>
                                        <p:strVal val="visible"/>
                                      </p:to>
                                    </p:set>
                                    <p:animEffect transition="in" filter="fade">
                                      <p:cBhvr>
                                        <p:cTn id="10" dur="500"/>
                                        <p:tgtEl>
                                          <p:spTgt spid="5">
                                            <p:graphicEl>
                                              <a:dgm id="{7010B559-FB08-4893-B1DA-5F8BF00CF3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0699BE69-639C-4ECE-B3BF-B56477592864}"/>
                                            </p:graphicEl>
                                          </p:spTgt>
                                        </p:tgtEl>
                                        <p:attrNameLst>
                                          <p:attrName>style.visibility</p:attrName>
                                        </p:attrNameLst>
                                      </p:cBhvr>
                                      <p:to>
                                        <p:strVal val="visible"/>
                                      </p:to>
                                    </p:set>
                                    <p:animEffect transition="in" filter="fade">
                                      <p:cBhvr>
                                        <p:cTn id="15" dur="500"/>
                                        <p:tgtEl>
                                          <p:spTgt spid="5">
                                            <p:graphicEl>
                                              <a:dgm id="{0699BE69-639C-4ECE-B3BF-B5647759286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839B7839-990A-43CC-A7E1-6883DC84DFE5}"/>
                                            </p:graphicEl>
                                          </p:spTgt>
                                        </p:tgtEl>
                                        <p:attrNameLst>
                                          <p:attrName>style.visibility</p:attrName>
                                        </p:attrNameLst>
                                      </p:cBhvr>
                                      <p:to>
                                        <p:strVal val="visible"/>
                                      </p:to>
                                    </p:set>
                                    <p:animEffect transition="in" filter="fade">
                                      <p:cBhvr>
                                        <p:cTn id="18" dur="500"/>
                                        <p:tgtEl>
                                          <p:spTgt spid="5">
                                            <p:graphicEl>
                                              <a:dgm id="{839B7839-990A-43CC-A7E1-6883DC84DF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4" name="Title 3"/>
          <p:cNvSpPr txBox="1">
            <a:spLocks/>
          </p:cNvSpPr>
          <p:nvPr/>
        </p:nvSpPr>
        <p:spPr>
          <a:xfrm>
            <a:off x="5385916" y="1674"/>
            <a:ext cx="6806084" cy="1120589"/>
          </a:xfrm>
          <a:prstGeom prst="rect">
            <a:avLst/>
          </a:prstGeom>
          <a:solidFill>
            <a:srgbClr val="1B587C">
              <a:alpha val="50000"/>
            </a:srgbClr>
          </a:solidFill>
          <a:ln>
            <a:noFill/>
          </a:ln>
          <a:effectLst/>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Incomplete transmission of monetary Policy </a:t>
            </a:r>
          </a:p>
        </p:txBody>
      </p:sp>
      <p:pic>
        <p:nvPicPr>
          <p:cNvPr id="11" name="Picture 10"/>
          <p:cNvPicPr>
            <a:picLocks noChangeAspect="1"/>
          </p:cNvPicPr>
          <p:nvPr/>
        </p:nvPicPr>
        <p:blipFill>
          <a:blip r:embed="rId3"/>
          <a:stretch>
            <a:fillRect/>
          </a:stretch>
        </p:blipFill>
        <p:spPr>
          <a:xfrm>
            <a:off x="-376019" y="4149130"/>
            <a:ext cx="4481675" cy="2708870"/>
          </a:xfrm>
          <a:prstGeom prst="rect">
            <a:avLst/>
          </a:prstGeom>
        </p:spPr>
      </p:pic>
      <p:graphicFrame>
        <p:nvGraphicFramePr>
          <p:cNvPr id="9" name="Content Placeholder 14"/>
          <p:cNvGraphicFramePr>
            <a:graphicFrameLocks/>
          </p:cNvGraphicFramePr>
          <p:nvPr>
            <p:extLst/>
          </p:nvPr>
        </p:nvGraphicFramePr>
        <p:xfrm>
          <a:off x="-646014" y="0"/>
          <a:ext cx="7906350" cy="4636009"/>
        </p:xfrm>
        <a:graphic>
          <a:graphicData uri="http://schemas.openxmlformats.org/drawingml/2006/chart">
            <c:chart xmlns:c="http://schemas.openxmlformats.org/drawingml/2006/chart" xmlns:r="http://schemas.openxmlformats.org/officeDocument/2006/relationships" r:id="rId4"/>
          </a:graphicData>
        </a:graphic>
      </p:graphicFrame>
      <p:sp>
        <p:nvSpPr>
          <p:cNvPr id="10" name="Pentagon 9"/>
          <p:cNvSpPr/>
          <p:nvPr/>
        </p:nvSpPr>
        <p:spPr>
          <a:xfrm rot="282602">
            <a:off x="2221991" y="1055670"/>
            <a:ext cx="1735364" cy="585585"/>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t>-43bps</a:t>
            </a:r>
          </a:p>
        </p:txBody>
      </p:sp>
      <p:sp>
        <p:nvSpPr>
          <p:cNvPr id="12" name="Pentagon 11"/>
          <p:cNvSpPr/>
          <p:nvPr/>
        </p:nvSpPr>
        <p:spPr>
          <a:xfrm rot="429162">
            <a:off x="1309498" y="2627532"/>
            <a:ext cx="1571140" cy="605581"/>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t>-125bps</a:t>
            </a:r>
          </a:p>
        </p:txBody>
      </p:sp>
      <p:sp>
        <p:nvSpPr>
          <p:cNvPr id="13" name="Rectangular Callout 12"/>
          <p:cNvSpPr/>
          <p:nvPr/>
        </p:nvSpPr>
        <p:spPr>
          <a:xfrm>
            <a:off x="5962902" y="2060512"/>
            <a:ext cx="2575343" cy="943122"/>
          </a:xfrm>
          <a:prstGeom prst="wedgeRectCallout">
            <a:avLst>
              <a:gd name="adj1" fmla="val 85060"/>
              <a:gd name="adj2" fmla="val 463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Why r u not </a:t>
            </a:r>
            <a:r>
              <a:rPr lang="en-US" sz="2800" dirty="0">
                <a:latin typeface="Arial Black" panose="020B0A04020102020204" pitchFamily="34" charset="0"/>
              </a:rPr>
              <a:t>▼</a:t>
            </a:r>
            <a:r>
              <a:rPr lang="en-US" sz="2800" dirty="0"/>
              <a:t> as much as I'm?</a:t>
            </a:r>
          </a:p>
        </p:txBody>
      </p:sp>
      <p:sp>
        <p:nvSpPr>
          <p:cNvPr id="14" name="Rectangular Callout 13"/>
          <p:cNvSpPr/>
          <p:nvPr/>
        </p:nvSpPr>
        <p:spPr>
          <a:xfrm>
            <a:off x="2692957" y="4389120"/>
            <a:ext cx="4667963" cy="2139695"/>
          </a:xfrm>
          <a:prstGeom prst="wedgeRectCallout">
            <a:avLst>
              <a:gd name="adj1" fmla="val -60653"/>
              <a:gd name="adj2" fmla="val 217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514350" indent="-514350">
              <a:buFont typeface="+mj-lt"/>
              <a:buAutoNum type="arabicPeriod"/>
            </a:pPr>
            <a:r>
              <a:rPr lang="en-US" sz="2800" dirty="0"/>
              <a:t>High SLR, </a:t>
            </a:r>
          </a:p>
          <a:p>
            <a:pPr marL="514350" indent="-514350">
              <a:buFont typeface="+mj-lt"/>
              <a:buAutoNum type="arabicPeriod"/>
            </a:pPr>
            <a:r>
              <a:rPr lang="en-US" sz="2800" dirty="0"/>
              <a:t>Double Financial repression</a:t>
            </a:r>
          </a:p>
          <a:p>
            <a:pPr marL="514350" indent="-514350">
              <a:buFont typeface="+mj-lt"/>
              <a:buAutoNum type="arabicPeriod"/>
            </a:pPr>
            <a:r>
              <a:rPr lang="en-US" sz="2800" dirty="0"/>
              <a:t>Deposit &amp; credit growth  </a:t>
            </a:r>
            <a:r>
              <a:rPr lang="en-US" sz="2800" dirty="0">
                <a:latin typeface="Arial Black" panose="020B0A04020102020204" pitchFamily="34" charset="0"/>
              </a:rPr>
              <a:t>▼</a:t>
            </a:r>
          </a:p>
          <a:p>
            <a:pPr marL="514350" indent="-514350">
              <a:buFont typeface="+mj-lt"/>
              <a:buAutoNum type="arabicPeriod"/>
            </a:pPr>
            <a:r>
              <a:rPr lang="en-US" sz="2800" dirty="0">
                <a:latin typeface="Arial Black" panose="020B0A04020102020204" pitchFamily="34" charset="0"/>
              </a:rPr>
              <a:t>And many more reasons….</a:t>
            </a:r>
            <a:endParaRPr lang="en-US" sz="2800" dirty="0"/>
          </a:p>
        </p:txBody>
      </p:sp>
      <p:pic>
        <p:nvPicPr>
          <p:cNvPr id="18" name="Picture 17"/>
          <p:cNvPicPr>
            <a:picLocks noChangeAspect="1"/>
          </p:cNvPicPr>
          <p:nvPr/>
        </p:nvPicPr>
        <p:blipFill>
          <a:blip r:embed="rId5"/>
          <a:stretch>
            <a:fillRect/>
          </a:stretch>
        </p:blipFill>
        <p:spPr>
          <a:xfrm>
            <a:off x="8252388" y="5662396"/>
            <a:ext cx="3788887" cy="626429"/>
          </a:xfrm>
          <a:prstGeom prst="rect">
            <a:avLst/>
          </a:prstGeom>
        </p:spPr>
      </p:pic>
      <p:pic>
        <p:nvPicPr>
          <p:cNvPr id="19" name="Picture 18"/>
          <p:cNvPicPr>
            <a:picLocks noChangeAspect="1"/>
          </p:cNvPicPr>
          <p:nvPr/>
        </p:nvPicPr>
        <p:blipFill>
          <a:blip r:embed="rId6"/>
          <a:stretch>
            <a:fillRect/>
          </a:stretch>
        </p:blipFill>
        <p:spPr>
          <a:xfrm>
            <a:off x="8118015" y="6219248"/>
            <a:ext cx="4073985" cy="619133"/>
          </a:xfrm>
          <a:prstGeom prst="rect">
            <a:avLst/>
          </a:prstGeom>
        </p:spPr>
      </p:pic>
    </p:spTree>
    <p:extLst>
      <p:ext uri="{BB962C8B-B14F-4D97-AF65-F5344CB8AC3E}">
        <p14:creationId xmlns:p14="http://schemas.microsoft.com/office/powerpoint/2010/main" val="5621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fade">
                                      <p:cBhvr>
                                        <p:cTn id="7" dur="500"/>
                                        <p:tgtEl>
                                          <p:spTgt spid="9">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fade">
                                      <p:cBhvr>
                                        <p:cTn id="12" dur="500"/>
                                        <p:tgtEl>
                                          <p:spTgt spid="9">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fade">
                                      <p:cBhvr>
                                        <p:cTn id="17" dur="500"/>
                                        <p:tgtEl>
                                          <p:spTgt spid="9">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0-#ppt_w/2"/>
                                          </p:val>
                                        </p:tav>
                                        <p:tav tm="100000">
                                          <p:val>
                                            <p:strVal val="#ppt_x"/>
                                          </p:val>
                                        </p:tav>
                                      </p:tavLst>
                                    </p:anim>
                                    <p:anim calcmode="lin" valueType="num">
                                      <p:cBhvr additive="base">
                                        <p:cTn id="23"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9"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0-#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9" grpId="0">
        <p:bldSub>
          <a:bldChart bld="series"/>
        </p:bldSub>
      </p:bldGraphic>
      <p:bldP spid="10" grpId="0" animBg="1"/>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129567"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dirty="0"/>
              <a:t>From Bank’s Point of view</a:t>
            </a:r>
          </a:p>
        </p:txBody>
      </p:sp>
      <p:sp>
        <p:nvSpPr>
          <p:cNvPr id="5" name="TextBox 4"/>
          <p:cNvSpPr txBox="1"/>
          <p:nvPr/>
        </p:nvSpPr>
        <p:spPr>
          <a:xfrm>
            <a:off x="9144820" y="914400"/>
            <a:ext cx="2340864" cy="2123658"/>
          </a:xfrm>
          <a:prstGeom prst="rightArrowCallout">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4400" u="sng" dirty="0">
                <a:solidFill>
                  <a:schemeClr val="tx1"/>
                </a:solidFill>
                <a:latin typeface="Franklin Gothic Heavy" panose="020B0903020102020204" pitchFamily="34" charset="0"/>
              </a:rPr>
              <a:t>NDTL</a:t>
            </a:r>
          </a:p>
          <a:p>
            <a:pPr algn="ctr"/>
            <a:r>
              <a:rPr lang="en-US" sz="4400" dirty="0">
                <a:solidFill>
                  <a:schemeClr val="tx1"/>
                </a:solidFill>
                <a:latin typeface="Franklin Gothic Heavy" panose="020B0903020102020204" pitchFamily="34" charset="0"/>
              </a:rPr>
              <a:t>CRR</a:t>
            </a:r>
          </a:p>
          <a:p>
            <a:pPr algn="ctr"/>
            <a:r>
              <a:rPr lang="en-US" sz="4400" dirty="0">
                <a:solidFill>
                  <a:schemeClr val="tx1"/>
                </a:solidFill>
                <a:latin typeface="Franklin Gothic Heavy" panose="020B0903020102020204" pitchFamily="34" charset="0"/>
              </a:rPr>
              <a:t>SLR</a:t>
            </a:r>
          </a:p>
        </p:txBody>
      </p:sp>
      <p:sp>
        <p:nvSpPr>
          <p:cNvPr id="6" name="TextBox 5"/>
          <p:cNvSpPr txBox="1"/>
          <p:nvPr/>
        </p:nvSpPr>
        <p:spPr>
          <a:xfrm>
            <a:off x="9144820" y="4026314"/>
            <a:ext cx="2340864" cy="1446550"/>
          </a:xfrm>
          <a:prstGeom prst="rightArrowCallout">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4400" dirty="0">
                <a:solidFill>
                  <a:schemeClr val="tx1"/>
                </a:solidFill>
                <a:latin typeface="Franklin Gothic Heavy" panose="020B0903020102020204" pitchFamily="34" charset="0"/>
              </a:rPr>
              <a:t>40% PSL</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3079" y="1817194"/>
            <a:ext cx="2362200" cy="1559052"/>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3218" y="3376246"/>
            <a:ext cx="2332061" cy="158247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035" y="2975768"/>
            <a:ext cx="2028825" cy="1190625"/>
          </a:xfrm>
          <a:prstGeom prst="rect">
            <a:avLst/>
          </a:prstGeom>
        </p:spPr>
      </p:pic>
    </p:spTree>
    <p:extLst>
      <p:ext uri="{BB962C8B-B14F-4D97-AF65-F5344CB8AC3E}">
        <p14:creationId xmlns:p14="http://schemas.microsoft.com/office/powerpoint/2010/main" val="227747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graphicEl>
                                              <a:dgm id="{16078218-3B7B-48C4-BBD9-EFDD1699ACDF}"/>
                                            </p:graphicEl>
                                          </p:spTgt>
                                        </p:tgtEl>
                                        <p:attrNameLst>
                                          <p:attrName>style.visibility</p:attrName>
                                        </p:attrNameLst>
                                      </p:cBhvr>
                                      <p:to>
                                        <p:strVal val="visible"/>
                                      </p:to>
                                    </p:set>
                                    <p:animEffect transition="in" filter="fade">
                                      <p:cBhvr>
                                        <p:cTn id="7" dur="1000"/>
                                        <p:tgtEl>
                                          <p:spTgt spid="4">
                                            <p:graphicEl>
                                              <a:dgm id="{16078218-3B7B-48C4-BBD9-EFDD1699ACDF}"/>
                                            </p:graphicEl>
                                          </p:spTgt>
                                        </p:tgtEl>
                                      </p:cBhvr>
                                    </p:animEffect>
                                    <p:anim calcmode="lin" valueType="num">
                                      <p:cBhvr>
                                        <p:cTn id="8" dur="1000" fill="hold"/>
                                        <p:tgtEl>
                                          <p:spTgt spid="4">
                                            <p:graphicEl>
                                              <a:dgm id="{16078218-3B7B-48C4-BBD9-EFDD1699ACDF}"/>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16078218-3B7B-48C4-BBD9-EFDD1699ACDF}"/>
                                            </p:graphic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
                                            <p:graphicEl>
                                              <a:dgm id="{ADA331E9-BEE4-46F3-AFD6-658BCCB68A1A}"/>
                                            </p:graphicEl>
                                          </p:spTgt>
                                        </p:tgtEl>
                                        <p:attrNameLst>
                                          <p:attrName>style.visibility</p:attrName>
                                        </p:attrNameLst>
                                      </p:cBhvr>
                                      <p:to>
                                        <p:strVal val="visible"/>
                                      </p:to>
                                    </p:set>
                                    <p:animEffect transition="in" filter="fade">
                                      <p:cBhvr>
                                        <p:cTn id="12" dur="1000"/>
                                        <p:tgtEl>
                                          <p:spTgt spid="4">
                                            <p:graphicEl>
                                              <a:dgm id="{ADA331E9-BEE4-46F3-AFD6-658BCCB68A1A}"/>
                                            </p:graphicEl>
                                          </p:spTgt>
                                        </p:tgtEl>
                                      </p:cBhvr>
                                    </p:animEffect>
                                    <p:anim calcmode="lin" valueType="num">
                                      <p:cBhvr>
                                        <p:cTn id="13" dur="1000" fill="hold"/>
                                        <p:tgtEl>
                                          <p:spTgt spid="4">
                                            <p:graphicEl>
                                              <a:dgm id="{ADA331E9-BEE4-46F3-AFD6-658BCCB68A1A}"/>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ADA331E9-BEE4-46F3-AFD6-658BCCB68A1A}"/>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4">
                                            <p:graphicEl>
                                              <a:dgm id="{A435CA0C-5A34-419A-B52B-5322202DF03A}"/>
                                            </p:graphicEl>
                                          </p:spTgt>
                                        </p:tgtEl>
                                        <p:attrNameLst>
                                          <p:attrName>style.visibility</p:attrName>
                                        </p:attrNameLst>
                                      </p:cBhvr>
                                      <p:to>
                                        <p:strVal val="visible"/>
                                      </p:to>
                                    </p:set>
                                    <p:animEffect transition="in" filter="fade">
                                      <p:cBhvr>
                                        <p:cTn id="19" dur="1000"/>
                                        <p:tgtEl>
                                          <p:spTgt spid="4">
                                            <p:graphicEl>
                                              <a:dgm id="{A435CA0C-5A34-419A-B52B-5322202DF03A}"/>
                                            </p:graphicEl>
                                          </p:spTgt>
                                        </p:tgtEl>
                                      </p:cBhvr>
                                    </p:animEffect>
                                    <p:anim calcmode="lin" valueType="num">
                                      <p:cBhvr>
                                        <p:cTn id="20" dur="1000" fill="hold"/>
                                        <p:tgtEl>
                                          <p:spTgt spid="4">
                                            <p:graphicEl>
                                              <a:dgm id="{A435CA0C-5A34-419A-B52B-5322202DF03A}"/>
                                            </p:graphicEl>
                                          </p:spTgt>
                                        </p:tgtEl>
                                        <p:attrNameLst>
                                          <p:attrName>ppt_x</p:attrName>
                                        </p:attrNameLst>
                                      </p:cBhvr>
                                      <p:tavLst>
                                        <p:tav tm="0">
                                          <p:val>
                                            <p:strVal val="#ppt_x"/>
                                          </p:val>
                                        </p:tav>
                                        <p:tav tm="100000">
                                          <p:val>
                                            <p:strVal val="#ppt_x"/>
                                          </p:val>
                                        </p:tav>
                                      </p:tavLst>
                                    </p:anim>
                                    <p:anim calcmode="lin" valueType="num">
                                      <p:cBhvr>
                                        <p:cTn id="21" dur="1000" fill="hold"/>
                                        <p:tgtEl>
                                          <p:spTgt spid="4">
                                            <p:graphicEl>
                                              <a:dgm id="{A435CA0C-5A34-419A-B52B-5322202DF03A}"/>
                                            </p:graphicEl>
                                          </p:spTgt>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4">
                                            <p:graphicEl>
                                              <a:dgm id="{4C1E7BBA-1293-481D-A08B-EC4D7659D971}"/>
                                            </p:graphicEl>
                                          </p:spTgt>
                                        </p:tgtEl>
                                        <p:attrNameLst>
                                          <p:attrName>style.visibility</p:attrName>
                                        </p:attrNameLst>
                                      </p:cBhvr>
                                      <p:to>
                                        <p:strVal val="visible"/>
                                      </p:to>
                                    </p:set>
                                    <p:animEffect transition="in" filter="fade">
                                      <p:cBhvr>
                                        <p:cTn id="24" dur="1000"/>
                                        <p:tgtEl>
                                          <p:spTgt spid="4">
                                            <p:graphicEl>
                                              <a:dgm id="{4C1E7BBA-1293-481D-A08B-EC4D7659D971}"/>
                                            </p:graphicEl>
                                          </p:spTgt>
                                        </p:tgtEl>
                                      </p:cBhvr>
                                    </p:animEffect>
                                    <p:anim calcmode="lin" valueType="num">
                                      <p:cBhvr>
                                        <p:cTn id="25" dur="1000" fill="hold"/>
                                        <p:tgtEl>
                                          <p:spTgt spid="4">
                                            <p:graphicEl>
                                              <a:dgm id="{4C1E7BBA-1293-481D-A08B-EC4D7659D971}"/>
                                            </p:graphicEl>
                                          </p:spTgt>
                                        </p:tgtEl>
                                        <p:attrNameLst>
                                          <p:attrName>ppt_x</p:attrName>
                                        </p:attrNameLst>
                                      </p:cBhvr>
                                      <p:tavLst>
                                        <p:tav tm="0">
                                          <p:val>
                                            <p:strVal val="#ppt_x"/>
                                          </p:val>
                                        </p:tav>
                                        <p:tav tm="100000">
                                          <p:val>
                                            <p:strVal val="#ppt_x"/>
                                          </p:val>
                                        </p:tav>
                                      </p:tavLst>
                                    </p:anim>
                                    <p:anim calcmode="lin" valueType="num">
                                      <p:cBhvr>
                                        <p:cTn id="26" dur="1000" fill="hold"/>
                                        <p:tgtEl>
                                          <p:spTgt spid="4">
                                            <p:graphicEl>
                                              <a:dgm id="{4C1E7BBA-1293-481D-A08B-EC4D7659D971}"/>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956621"/>
            <a:ext cx="7439025" cy="538863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9550" y="905983"/>
            <a:ext cx="4362450" cy="4120986"/>
          </a:xfrm>
          <a:prstGeom prst="rect">
            <a:avLst/>
          </a:prstGeom>
        </p:spPr>
      </p:pic>
      <p:sp>
        <p:nvSpPr>
          <p:cNvPr id="12" name="Curved Down Arrow 11"/>
          <p:cNvSpPr/>
          <p:nvPr/>
        </p:nvSpPr>
        <p:spPr>
          <a:xfrm rot="594677">
            <a:off x="1687223" y="1316424"/>
            <a:ext cx="7117016" cy="107950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6" name="Picture 2" descr="http://www.thehindu.com/multimedia/dynamic/02783/patanjali_2783852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5275" y="4362449"/>
            <a:ext cx="4191000" cy="2762251"/>
          </a:xfrm>
          <a:prstGeom prst="rect">
            <a:avLst/>
          </a:prstGeom>
          <a:noFill/>
          <a:extLst>
            <a:ext uri="{909E8E84-426E-40DD-AFC4-6F175D3DCCD1}">
              <a14:hiddenFill xmlns:a14="http://schemas.microsoft.com/office/drawing/2010/main">
                <a:solidFill>
                  <a:srgbClr val="FFFFFF"/>
                </a:solidFill>
              </a14:hiddenFill>
            </a:ext>
          </a:extLst>
        </p:spPr>
      </p:pic>
      <p:sp>
        <p:nvSpPr>
          <p:cNvPr id="11" name="Pentagon 10"/>
          <p:cNvSpPr/>
          <p:nvPr/>
        </p:nvSpPr>
        <p:spPr>
          <a:xfrm>
            <a:off x="1304441" y="6113768"/>
            <a:ext cx="5527182" cy="744232"/>
          </a:xfrm>
          <a:prstGeom prst="homePlat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err="1">
                <a:latin typeface="Franklin Gothic Medium Cond" panose="020B0606030402020204" pitchFamily="34" charset="0"/>
              </a:rPr>
              <a:t>Chakravyuh</a:t>
            </a:r>
            <a:r>
              <a:rPr lang="en-US" sz="2400" dirty="0">
                <a:latin typeface="Franklin Gothic Medium Cond" panose="020B0606030402020204" pitchFamily="34" charset="0"/>
              </a:rPr>
              <a:t> Challenge in Economy</a:t>
            </a:r>
          </a:p>
          <a:p>
            <a:pPr algn="ctr"/>
            <a:r>
              <a:rPr lang="en-US" sz="2400" dirty="0">
                <a:latin typeface="Franklin Gothic Medium Cond" panose="020B0606030402020204" pitchFamily="34" charset="0"/>
              </a:rPr>
              <a:t>1. Political 2. Fiscal 3. Economic cost</a:t>
            </a:r>
          </a:p>
        </p:txBody>
      </p:sp>
      <p:sp>
        <p:nvSpPr>
          <p:cNvPr id="4" name="Title 3"/>
          <p:cNvSpPr>
            <a:spLocks noGrp="1"/>
          </p:cNvSpPr>
          <p:nvPr>
            <p:ph type="title"/>
          </p:nvPr>
        </p:nvSpPr>
        <p:spPr>
          <a:xfrm>
            <a:off x="838200" y="93848"/>
            <a:ext cx="10515600" cy="934852"/>
          </a:xfrm>
        </p:spPr>
        <p:txBody>
          <a:bodyPr>
            <a:noAutofit/>
          </a:bodyPr>
          <a:lstStyle/>
          <a:p>
            <a:r>
              <a:rPr lang="en-US" sz="2800" dirty="0"/>
              <a:t>Inefficient firms should shutdown so factors of production </a:t>
            </a:r>
            <a:br>
              <a:rPr lang="en-US" sz="2800" dirty="0"/>
            </a:br>
            <a:r>
              <a:rPr lang="en-US" sz="2800" dirty="0"/>
              <a:t>can flow towards efficient firms</a:t>
            </a:r>
          </a:p>
        </p:txBody>
      </p:sp>
    </p:spTree>
    <p:extLst>
      <p:ext uri="{BB962C8B-B14F-4D97-AF65-F5344CB8AC3E}">
        <p14:creationId xmlns:p14="http://schemas.microsoft.com/office/powerpoint/2010/main" val="19323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3" y="1942617"/>
            <a:ext cx="2535810" cy="1673635"/>
          </a:xfrm>
          <a:prstGeom prst="rect">
            <a:avLst/>
          </a:prstGeom>
        </p:spPr>
      </p:pic>
      <p:sp>
        <p:nvSpPr>
          <p:cNvPr id="2" name="TextBox 1"/>
          <p:cNvSpPr txBox="1"/>
          <p:nvPr/>
        </p:nvSpPr>
        <p:spPr>
          <a:xfrm>
            <a:off x="636013" y="883860"/>
            <a:ext cx="3675888" cy="646331"/>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Arial Black" panose="020B0A04020102020204" pitchFamily="34" charset="0"/>
              </a:rPr>
              <a:t>Time: FDRD</a:t>
            </a:r>
          </a:p>
        </p:txBody>
      </p:sp>
      <p:sp>
        <p:nvSpPr>
          <p:cNvPr id="3" name="TextBox 2"/>
          <p:cNvSpPr txBox="1"/>
          <p:nvPr/>
        </p:nvSpPr>
        <p:spPr>
          <a:xfrm>
            <a:off x="88337" y="1542439"/>
            <a:ext cx="4516362" cy="584775"/>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a:latin typeface="Arial Black" panose="020B0A04020102020204" pitchFamily="34" charset="0"/>
              </a:rPr>
              <a:t>Demand: CASADD</a:t>
            </a:r>
          </a:p>
        </p:txBody>
      </p:sp>
      <p:sp>
        <p:nvSpPr>
          <p:cNvPr id="4" name="TextBox 3"/>
          <p:cNvSpPr txBox="1"/>
          <p:nvPr/>
        </p:nvSpPr>
        <p:spPr>
          <a:xfrm>
            <a:off x="4793505" y="1271370"/>
            <a:ext cx="4274772" cy="895826"/>
          </a:xfrm>
          <a:prstGeom prst="downArrowCallou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a:latin typeface="Arial Black" panose="020B0A04020102020204" pitchFamily="34" charset="0"/>
              </a:rPr>
              <a:t>NDTL (100 Crore)</a:t>
            </a:r>
          </a:p>
        </p:txBody>
      </p:sp>
      <p:sp>
        <p:nvSpPr>
          <p:cNvPr id="5" name="TextBox 4"/>
          <p:cNvSpPr txBox="1"/>
          <p:nvPr/>
        </p:nvSpPr>
        <p:spPr>
          <a:xfrm>
            <a:off x="4681048" y="1975427"/>
            <a:ext cx="1687398" cy="1514773"/>
          </a:xfrm>
          <a:prstGeom prst="flowChartTerminator">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a:latin typeface="Arial Black" panose="020B0A04020102020204" pitchFamily="34" charset="0"/>
              </a:rPr>
              <a:t>CRR</a:t>
            </a:r>
          </a:p>
          <a:p>
            <a:pPr algn="ctr"/>
            <a:r>
              <a:rPr lang="en-US" sz="3200" dirty="0">
                <a:latin typeface="Arial Black" panose="020B0A04020102020204" pitchFamily="34" charset="0"/>
              </a:rPr>
              <a:t>4%</a:t>
            </a:r>
          </a:p>
        </p:txBody>
      </p:sp>
      <p:sp>
        <p:nvSpPr>
          <p:cNvPr id="6" name="TextBox 5"/>
          <p:cNvSpPr txBox="1"/>
          <p:nvPr/>
        </p:nvSpPr>
        <p:spPr>
          <a:xfrm>
            <a:off x="7242368" y="1981241"/>
            <a:ext cx="1825909" cy="1569660"/>
          </a:xfrm>
          <a:prstGeom prst="rec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latin typeface="Arial Black" panose="020B0A04020102020204" pitchFamily="34" charset="0"/>
              </a:rPr>
              <a:t>SLR</a:t>
            </a:r>
          </a:p>
          <a:p>
            <a:pPr algn="ctr"/>
            <a:r>
              <a:rPr lang="en-US" sz="2400" strike="sngStrike" dirty="0">
                <a:latin typeface="Arial Black" panose="020B0A04020102020204" pitchFamily="34" charset="0"/>
              </a:rPr>
              <a:t>22% </a:t>
            </a:r>
          </a:p>
          <a:p>
            <a:pPr algn="ctr"/>
            <a:r>
              <a:rPr lang="en-US" sz="2400" strike="sngStrike" dirty="0">
                <a:latin typeface="Arial Black" panose="020B0A04020102020204" pitchFamily="34" charset="0"/>
              </a:rPr>
              <a:t>21.5%</a:t>
            </a:r>
          </a:p>
          <a:p>
            <a:pPr algn="ctr"/>
            <a:r>
              <a:rPr lang="en-US" sz="2400" dirty="0">
                <a:latin typeface="Arial Black" panose="020B0A04020102020204" pitchFamily="34" charset="0"/>
              </a:rPr>
              <a:t>21.25%</a:t>
            </a:r>
          </a:p>
        </p:txBody>
      </p:sp>
      <p:sp>
        <p:nvSpPr>
          <p:cNvPr id="15" name="TextBox 14"/>
          <p:cNvSpPr txBox="1"/>
          <p:nvPr/>
        </p:nvSpPr>
        <p:spPr>
          <a:xfrm>
            <a:off x="9942198" y="1975428"/>
            <a:ext cx="1972993" cy="1200329"/>
          </a:xfrm>
          <a:prstGeom prst="homePlate">
            <a:avLst>
              <a:gd name="adj" fmla="val 9578"/>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latin typeface="Arial Black" panose="020B0A04020102020204" pitchFamily="34" charset="0"/>
              </a:rPr>
              <a:t>▼SLR =▲ Rs. To lend</a:t>
            </a:r>
          </a:p>
        </p:txBody>
      </p:sp>
      <p:sp>
        <p:nvSpPr>
          <p:cNvPr id="16" name="Title 3"/>
          <p:cNvSpPr txBox="1">
            <a:spLocks/>
          </p:cNvSpPr>
          <p:nvPr/>
        </p:nvSpPr>
        <p:spPr>
          <a:xfrm>
            <a:off x="5305697" y="182185"/>
            <a:ext cx="6886303" cy="701675"/>
          </a:xfrm>
          <a:prstGeom prst="rect">
            <a:avLst/>
          </a:prstGeom>
          <a:solidFill>
            <a:srgbClr val="1B587C">
              <a:alpha val="50000"/>
            </a:srgbClr>
          </a:solidFill>
          <a:ln>
            <a:noFill/>
          </a:ln>
          <a:effectLst/>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As per Latest </a:t>
            </a:r>
            <a:r>
              <a:rPr kumimoji="0" lang="en-US" sz="4400" b="0" i="0" u="none" strike="noStrike" kern="1200" cap="none" spc="0" normalizeH="0" baseline="0" noProof="0" dirty="0" err="1">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M.Policy</a:t>
            </a: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 (2016,Apr)</a:t>
            </a:r>
          </a:p>
        </p:txBody>
      </p:sp>
      <p:grpSp>
        <p:nvGrpSpPr>
          <p:cNvPr id="17" name="Group 16"/>
          <p:cNvGrpSpPr/>
          <p:nvPr/>
        </p:nvGrpSpPr>
        <p:grpSpPr>
          <a:xfrm>
            <a:off x="2981455" y="3263191"/>
            <a:ext cx="3675888" cy="3575391"/>
            <a:chOff x="2981455" y="3263191"/>
            <a:chExt cx="3675888" cy="357539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218" y="3263191"/>
              <a:ext cx="3628363" cy="2735786"/>
            </a:xfrm>
            <a:prstGeom prst="rect">
              <a:avLst/>
            </a:prstGeom>
          </p:spPr>
        </p:pic>
        <p:sp>
          <p:nvSpPr>
            <p:cNvPr id="9" name="TextBox 8"/>
            <p:cNvSpPr txBox="1"/>
            <p:nvPr/>
          </p:nvSpPr>
          <p:spPr>
            <a:xfrm>
              <a:off x="2981455" y="5761364"/>
              <a:ext cx="3675888" cy="1077218"/>
            </a:xfrm>
            <a:prstGeom prst="flowChartProcess">
              <a:avLst/>
            </a:prstGeom>
            <a:solidFill>
              <a:schemeClr val="accent6">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a:latin typeface="Arial Black" panose="020B0A04020102020204" pitchFamily="34" charset="0"/>
                </a:rPr>
                <a:t>Can’t lend</a:t>
              </a:r>
            </a:p>
            <a:p>
              <a:pPr algn="ctr"/>
              <a:r>
                <a:rPr lang="en-US" sz="3200" dirty="0">
                  <a:latin typeface="Arial Black" panose="020B0A04020102020204" pitchFamily="34" charset="0"/>
                </a:rPr>
                <a:t>No profit</a:t>
              </a:r>
            </a:p>
          </p:txBody>
        </p:sp>
        <p:pic>
          <p:nvPicPr>
            <p:cNvPr id="8" name="Picture 7"/>
            <p:cNvPicPr>
              <a:picLocks noChangeAspect="1"/>
            </p:cNvPicPr>
            <p:nvPr/>
          </p:nvPicPr>
          <p:blipFill>
            <a:blip r:embed="rId4"/>
            <a:stretch>
              <a:fillRect/>
            </a:stretch>
          </p:blipFill>
          <p:spPr>
            <a:xfrm>
              <a:off x="3005218" y="3263191"/>
              <a:ext cx="1872135" cy="2498173"/>
            </a:xfrm>
            <a:prstGeom prst="rect">
              <a:avLst/>
            </a:prstGeom>
          </p:spPr>
        </p:pic>
      </p:grpSp>
      <p:grpSp>
        <p:nvGrpSpPr>
          <p:cNvPr id="18" name="Group 17"/>
          <p:cNvGrpSpPr/>
          <p:nvPr/>
        </p:nvGrpSpPr>
        <p:grpSpPr>
          <a:xfrm>
            <a:off x="7242368" y="3520761"/>
            <a:ext cx="4541135" cy="3305170"/>
            <a:chOff x="7242368" y="3520761"/>
            <a:chExt cx="4541135" cy="330517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2368" y="3532817"/>
              <a:ext cx="2270567" cy="17145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7654" y="3520761"/>
              <a:ext cx="2281094" cy="1714500"/>
            </a:xfrm>
            <a:prstGeom prst="rect">
              <a:avLst/>
            </a:prstGeom>
          </p:spPr>
        </p:pic>
        <p:sp>
          <p:nvSpPr>
            <p:cNvPr id="14" name="TextBox 13"/>
            <p:cNvSpPr txBox="1"/>
            <p:nvPr/>
          </p:nvSpPr>
          <p:spPr>
            <a:xfrm>
              <a:off x="7242368" y="5256271"/>
              <a:ext cx="4541135" cy="1569660"/>
            </a:xfrm>
            <a:prstGeom prst="flowChartProcess">
              <a:avLst/>
            </a:prstGeom>
            <a:solidFill>
              <a:schemeClr val="accent6">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latin typeface="Arial Black" panose="020B0A04020102020204" pitchFamily="34" charset="0"/>
                </a:rPr>
                <a:t>Cash, Gold</a:t>
              </a:r>
            </a:p>
            <a:p>
              <a:pPr algn="ctr"/>
              <a:r>
                <a:rPr lang="en-US" sz="2400" dirty="0">
                  <a:latin typeface="Arial Black" panose="020B0A04020102020204" pitchFamily="34" charset="0"/>
                </a:rPr>
                <a:t>RBI approved securities (G-</a:t>
              </a:r>
              <a:r>
                <a:rPr lang="en-US" sz="2400" dirty="0" err="1">
                  <a:latin typeface="Arial Black" panose="020B0A04020102020204" pitchFamily="34" charset="0"/>
                </a:rPr>
                <a:t>sec,T</a:t>
              </a:r>
              <a:r>
                <a:rPr lang="en-US" sz="2400" dirty="0">
                  <a:latin typeface="Arial Black" panose="020B0A04020102020204" pitchFamily="34" charset="0"/>
                </a:rPr>
                <a:t>-bill) but not oil bonds, Ferti bonds etc.</a:t>
              </a:r>
            </a:p>
          </p:txBody>
        </p:sp>
        <p:pic>
          <p:nvPicPr>
            <p:cNvPr id="12" name="Picture 11"/>
            <p:cNvPicPr>
              <a:picLocks noChangeAspect="1"/>
            </p:cNvPicPr>
            <p:nvPr/>
          </p:nvPicPr>
          <p:blipFill>
            <a:blip r:embed="rId7"/>
            <a:stretch>
              <a:fillRect/>
            </a:stretch>
          </p:blipFill>
          <p:spPr>
            <a:xfrm>
              <a:off x="7242368" y="3559855"/>
              <a:ext cx="1095239" cy="1766071"/>
            </a:xfrm>
            <a:prstGeom prst="rect">
              <a:avLst/>
            </a:prstGeom>
          </p:spPr>
        </p:pic>
      </p:grpSp>
    </p:spTree>
    <p:extLst>
      <p:ext uri="{BB962C8B-B14F-4D97-AF65-F5344CB8AC3E}">
        <p14:creationId xmlns:p14="http://schemas.microsoft.com/office/powerpoint/2010/main" val="330488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sz="5400" dirty="0"/>
              <a:t>UPSC Prelim-2015</a:t>
            </a:r>
          </a:p>
        </p:txBody>
      </p:sp>
      <p:sp>
        <p:nvSpPr>
          <p:cNvPr id="3" name="Content Placeholder 2"/>
          <p:cNvSpPr>
            <a:spLocks noGrp="1"/>
          </p:cNvSpPr>
          <p:nvPr>
            <p:ph idx="1"/>
          </p:nvPr>
        </p:nvSpPr>
        <p:spPr>
          <a:xfrm>
            <a:off x="838200" y="143436"/>
            <a:ext cx="10515600" cy="6033528"/>
          </a:xfrm>
        </p:spPr>
        <p:txBody>
          <a:bodyPr>
            <a:normAutofit/>
          </a:bodyPr>
          <a:lstStyle/>
          <a:p>
            <a:pPr marL="0" indent="0">
              <a:buNone/>
            </a:pPr>
            <a:r>
              <a:rPr lang="en-US" dirty="0">
                <a:solidFill>
                  <a:srgbClr val="FFC000"/>
                </a:solidFill>
              </a:rPr>
              <a:t>When RBI reduces the Statutory Liquidity Ratio by 50 basis points, what will happen?</a:t>
            </a:r>
          </a:p>
          <a:p>
            <a:pPr marL="742950" indent="-742950">
              <a:buFont typeface="+mj-lt"/>
              <a:buAutoNum type="alphaUcPeriod"/>
            </a:pPr>
            <a:r>
              <a:rPr lang="en-US" dirty="0"/>
              <a:t>India's GDP growth rate increases </a:t>
            </a:r>
            <a:r>
              <a:rPr lang="en-US" dirty="0">
                <a:solidFill>
                  <a:schemeClr val="accent2">
                    <a:lumMod val="60000"/>
                    <a:lumOff val="40000"/>
                  </a:schemeClr>
                </a:solidFill>
              </a:rPr>
              <a:t>drastically</a:t>
            </a:r>
            <a:r>
              <a:rPr lang="en-US" dirty="0"/>
              <a:t> </a:t>
            </a:r>
          </a:p>
          <a:p>
            <a:pPr marL="742950" indent="-742950">
              <a:buFont typeface="+mj-lt"/>
              <a:buAutoNum type="alphaUcPeriod"/>
            </a:pPr>
            <a:r>
              <a:rPr lang="en-US" dirty="0">
                <a:solidFill>
                  <a:schemeClr val="accent2">
                    <a:lumMod val="60000"/>
                    <a:lumOff val="40000"/>
                  </a:schemeClr>
                </a:solidFill>
              </a:rPr>
              <a:t>FII</a:t>
            </a:r>
            <a:r>
              <a:rPr lang="en-US" dirty="0"/>
              <a:t> may bring </a:t>
            </a:r>
            <a:r>
              <a:rPr lang="en-US" dirty="0">
                <a:solidFill>
                  <a:schemeClr val="accent2">
                    <a:lumMod val="60000"/>
                    <a:lumOff val="40000"/>
                  </a:schemeClr>
                </a:solidFill>
              </a:rPr>
              <a:t>more capital </a:t>
            </a:r>
            <a:r>
              <a:rPr lang="en-US" dirty="0"/>
              <a:t>into our country </a:t>
            </a:r>
          </a:p>
          <a:p>
            <a:pPr marL="742950" indent="-742950">
              <a:buFont typeface="+mj-lt"/>
              <a:buAutoNum type="alphaUcPeriod"/>
            </a:pPr>
            <a:r>
              <a:rPr lang="en-US" dirty="0"/>
              <a:t>It may drastically </a:t>
            </a:r>
            <a:r>
              <a:rPr lang="en-US" dirty="0">
                <a:solidFill>
                  <a:schemeClr val="accent2">
                    <a:lumMod val="60000"/>
                    <a:lumOff val="40000"/>
                  </a:schemeClr>
                </a:solidFill>
              </a:rPr>
              <a:t>reduce the liquidity </a:t>
            </a:r>
            <a:r>
              <a:rPr lang="en-US" dirty="0"/>
              <a:t>to the banking system</a:t>
            </a:r>
          </a:p>
          <a:p>
            <a:pPr marL="742950" indent="-742950">
              <a:buFont typeface="+mj-lt"/>
              <a:buAutoNum type="alphaUcPeriod"/>
            </a:pPr>
            <a:r>
              <a:rPr lang="en-US" dirty="0">
                <a:solidFill>
                  <a:srgbClr val="92D050"/>
                </a:solidFill>
              </a:rPr>
              <a:t>Scheduled Commercial Banks (SCB) may cut their lending rates</a:t>
            </a:r>
            <a:endParaRPr lang="en-US" dirty="0"/>
          </a:p>
        </p:txBody>
      </p:sp>
      <p:sp>
        <p:nvSpPr>
          <p:cNvPr id="2" name="Rectangular Callout 1"/>
          <p:cNvSpPr/>
          <p:nvPr/>
        </p:nvSpPr>
        <p:spPr>
          <a:xfrm>
            <a:off x="6682154" y="5064369"/>
            <a:ext cx="3938954" cy="703385"/>
          </a:xfrm>
          <a:prstGeom prst="wedgeRectCallout">
            <a:avLst>
              <a:gd name="adj1" fmla="val 21004"/>
              <a:gd name="adj2" fmla="val -83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If “MUST” used then this statement will also be wrong.</a:t>
            </a:r>
          </a:p>
        </p:txBody>
      </p:sp>
    </p:spTree>
    <p:extLst>
      <p:ext uri="{BB962C8B-B14F-4D97-AF65-F5344CB8AC3E}">
        <p14:creationId xmlns:p14="http://schemas.microsoft.com/office/powerpoint/2010/main" val="157630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Mock question for Prelims</a:t>
            </a:r>
          </a:p>
        </p:txBody>
      </p:sp>
      <p:sp>
        <p:nvSpPr>
          <p:cNvPr id="2" name="Text Placeholder 1"/>
          <p:cNvSpPr>
            <a:spLocks noGrp="1"/>
          </p:cNvSpPr>
          <p:nvPr>
            <p:ph type="body" sz="quarter" idx="13"/>
          </p:nvPr>
        </p:nvSpPr>
        <p:spPr/>
        <p:txBody>
          <a:bodyPr/>
          <a:lstStyle/>
          <a:p>
            <a:r>
              <a:rPr lang="en-US" dirty="0"/>
              <a:t>Survey-14; V1c5</a:t>
            </a:r>
          </a:p>
        </p:txBody>
      </p:sp>
      <p:sp>
        <p:nvSpPr>
          <p:cNvPr id="5" name="Content Placeholder 4"/>
          <p:cNvSpPr>
            <a:spLocks noGrp="1"/>
          </p:cNvSpPr>
          <p:nvPr>
            <p:ph idx="1"/>
          </p:nvPr>
        </p:nvSpPr>
        <p:spPr/>
        <p:txBody>
          <a:bodyPr>
            <a:normAutofit/>
          </a:bodyPr>
          <a:lstStyle/>
          <a:p>
            <a:pPr fontAlgn="ctr"/>
            <a:r>
              <a:rPr lang="en-US" dirty="0">
                <a:solidFill>
                  <a:srgbClr val="FFC000"/>
                </a:solidFill>
              </a:rPr>
              <a:t>Assertion (A): </a:t>
            </a:r>
            <a:r>
              <a:rPr lang="en-US" dirty="0"/>
              <a:t>Under SLR norms, RBI requires banks to hold a certain share of their resources in liquid assets such as cash, government bonds and gold. </a:t>
            </a:r>
          </a:p>
          <a:p>
            <a:pPr fontAlgn="ctr"/>
            <a:r>
              <a:rPr lang="en-US" dirty="0">
                <a:solidFill>
                  <a:srgbClr val="FFC000"/>
                </a:solidFill>
              </a:rPr>
              <a:t>Reason (R): </a:t>
            </a:r>
            <a:r>
              <a:rPr lang="en-US" dirty="0"/>
              <a:t>SLR performs a prudential role during </a:t>
            </a:r>
            <a:r>
              <a:rPr lang="en-US" dirty="0">
                <a:solidFill>
                  <a:schemeClr val="accent2">
                    <a:lumMod val="60000"/>
                    <a:lumOff val="40000"/>
                  </a:schemeClr>
                </a:solidFill>
              </a:rPr>
              <a:t>unexpected demand from depositors </a:t>
            </a:r>
            <a:r>
              <a:rPr lang="en-US" dirty="0"/>
              <a:t>by </a:t>
            </a:r>
            <a:r>
              <a:rPr lang="en-US" dirty="0">
                <a:solidFill>
                  <a:schemeClr val="accent2">
                    <a:lumMod val="60000"/>
                    <a:lumOff val="40000"/>
                  </a:schemeClr>
                </a:solidFill>
              </a:rPr>
              <a:t>quickly liquidating </a:t>
            </a:r>
            <a:r>
              <a:rPr lang="en-US" dirty="0"/>
              <a:t>these </a:t>
            </a:r>
            <a:r>
              <a:rPr lang="en-US" dirty="0">
                <a:solidFill>
                  <a:schemeClr val="accent2">
                    <a:lumMod val="60000"/>
                    <a:lumOff val="40000"/>
                  </a:schemeClr>
                </a:solidFill>
              </a:rPr>
              <a:t>assets</a:t>
            </a:r>
            <a:r>
              <a:rPr lang="en-US" dirty="0"/>
              <a:t>.</a:t>
            </a:r>
          </a:p>
          <a:p>
            <a:pPr marL="0" indent="0" fontAlgn="ctr">
              <a:buNone/>
            </a:pPr>
            <a:r>
              <a:rPr lang="en-US" dirty="0"/>
              <a:t>Both right, R explains A</a:t>
            </a:r>
          </a:p>
        </p:txBody>
      </p:sp>
    </p:spTree>
    <p:extLst>
      <p:ext uri="{BB962C8B-B14F-4D97-AF65-F5344CB8AC3E}">
        <p14:creationId xmlns:p14="http://schemas.microsoft.com/office/powerpoint/2010/main" val="2133408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962" y="3863807"/>
            <a:ext cx="2096663" cy="1580884"/>
          </a:xfrm>
          <a:prstGeom prst="rect">
            <a:avLst/>
          </a:prstGeom>
        </p:spPr>
      </p:pic>
      <p:sp>
        <p:nvSpPr>
          <p:cNvPr id="7" name="Title 6"/>
          <p:cNvSpPr>
            <a:spLocks noGrp="1"/>
          </p:cNvSpPr>
          <p:nvPr>
            <p:ph type="title"/>
          </p:nvPr>
        </p:nvSpPr>
        <p:spPr/>
        <p:txBody>
          <a:bodyPr>
            <a:normAutofit fontScale="90000"/>
          </a:bodyPr>
          <a:lstStyle/>
          <a:p>
            <a:r>
              <a:rPr lang="en-US" dirty="0">
                <a:latin typeface="Franklin Gothic Medium Cond" panose="020B0606030402020204" pitchFamily="34" charset="0"/>
              </a:rPr>
              <a:t>How exactly is CRR,SLR computed? Fortnight lag</a:t>
            </a:r>
          </a:p>
        </p:txBody>
      </p:sp>
      <p:sp>
        <p:nvSpPr>
          <p:cNvPr id="8" name="TextBox 7"/>
          <p:cNvSpPr txBox="1"/>
          <p:nvPr/>
        </p:nvSpPr>
        <p:spPr>
          <a:xfrm>
            <a:off x="383357" y="2006499"/>
            <a:ext cx="2086466" cy="1754326"/>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Franklin Gothic Medium Cond" panose="020B0606030402020204" pitchFamily="34" charset="0"/>
              </a:rPr>
              <a:t>Friday</a:t>
            </a:r>
          </a:p>
          <a:p>
            <a:pPr algn="ctr"/>
            <a:r>
              <a:rPr lang="en-US" sz="3600" dirty="0">
                <a:latin typeface="Franklin Gothic Medium Cond" panose="020B0606030402020204" pitchFamily="34" charset="0"/>
              </a:rPr>
              <a:t>NDTL</a:t>
            </a:r>
          </a:p>
          <a:p>
            <a:pPr algn="ctr"/>
            <a:r>
              <a:rPr lang="en-US" sz="3600" dirty="0">
                <a:latin typeface="Franklin Gothic Medium Cond" panose="020B0606030402020204" pitchFamily="34" charset="0"/>
              </a:rPr>
              <a:t>100 Cr.</a:t>
            </a:r>
          </a:p>
        </p:txBody>
      </p:sp>
      <p:sp>
        <p:nvSpPr>
          <p:cNvPr id="9" name="TextBox 8"/>
          <p:cNvSpPr txBox="1"/>
          <p:nvPr/>
        </p:nvSpPr>
        <p:spPr>
          <a:xfrm>
            <a:off x="4436882" y="2006499"/>
            <a:ext cx="2454111"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Franklin Gothic Medium Cond" panose="020B0606030402020204" pitchFamily="34" charset="0"/>
              </a:rPr>
              <a:t>Friday</a:t>
            </a:r>
          </a:p>
        </p:txBody>
      </p:sp>
      <p:sp>
        <p:nvSpPr>
          <p:cNvPr id="10" name="TextBox 9"/>
          <p:cNvSpPr txBox="1"/>
          <p:nvPr/>
        </p:nvSpPr>
        <p:spPr>
          <a:xfrm>
            <a:off x="8490409" y="2006499"/>
            <a:ext cx="2086466"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Franklin Gothic Medium Cond" panose="020B0606030402020204" pitchFamily="34" charset="0"/>
              </a:rPr>
              <a:t>Friday</a:t>
            </a:r>
          </a:p>
        </p:txBody>
      </p:sp>
      <p:sp>
        <p:nvSpPr>
          <p:cNvPr id="11" name="TextBox 10"/>
          <p:cNvSpPr txBox="1"/>
          <p:nvPr/>
        </p:nvSpPr>
        <p:spPr>
          <a:xfrm>
            <a:off x="1722339" y="1229115"/>
            <a:ext cx="3675888" cy="990124"/>
          </a:xfrm>
          <a:prstGeom prst="downArrowCallou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Franklin Gothic Medium Cond" panose="020B0606030402020204" pitchFamily="34" charset="0"/>
              </a:rPr>
              <a:t>Fortnight</a:t>
            </a:r>
          </a:p>
        </p:txBody>
      </p:sp>
      <p:sp>
        <p:nvSpPr>
          <p:cNvPr id="12" name="TextBox 11"/>
          <p:cNvSpPr txBox="1"/>
          <p:nvPr/>
        </p:nvSpPr>
        <p:spPr>
          <a:xfrm>
            <a:off x="5841759" y="1229115"/>
            <a:ext cx="3675888" cy="990124"/>
          </a:xfrm>
          <a:prstGeom prst="downArrowCallout">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Franklin Gothic Medium Cond" panose="020B0606030402020204" pitchFamily="34" charset="0"/>
              </a:rPr>
              <a:t>Fortnight</a:t>
            </a:r>
          </a:p>
        </p:txBody>
      </p:sp>
      <p:sp>
        <p:nvSpPr>
          <p:cNvPr id="13" name="TextBox 12"/>
          <p:cNvSpPr txBox="1"/>
          <p:nvPr/>
        </p:nvSpPr>
        <p:spPr>
          <a:xfrm>
            <a:off x="5270296" y="2770701"/>
            <a:ext cx="3481632" cy="990124"/>
          </a:xfrm>
          <a:prstGeom prst="upArrowCallou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3600" dirty="0">
                <a:latin typeface="Franklin Gothic Medium Cond" panose="020B0606030402020204" pitchFamily="34" charset="0"/>
              </a:rPr>
              <a:t>Rs.21.25 cr. SLR</a:t>
            </a:r>
          </a:p>
        </p:txBody>
      </p:sp>
      <p:cxnSp>
        <p:nvCxnSpPr>
          <p:cNvPr id="14" name="Straight Arrow Connector 13"/>
          <p:cNvCxnSpPr>
            <a:endCxn id="9" idx="1"/>
          </p:cNvCxnSpPr>
          <p:nvPr/>
        </p:nvCxnSpPr>
        <p:spPr>
          <a:xfrm flipV="1">
            <a:off x="2469823" y="2329665"/>
            <a:ext cx="1967059" cy="1225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890993" y="2329665"/>
            <a:ext cx="1577420" cy="5415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42648" y="3863806"/>
            <a:ext cx="4809280" cy="1569660"/>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a:latin typeface="Franklin Gothic Medium Cond" panose="020B0606030402020204" pitchFamily="34" charset="0"/>
              </a:rPr>
              <a:t>Rs.4 cr. CRR</a:t>
            </a:r>
          </a:p>
          <a:p>
            <a:pPr algn="ctr"/>
            <a:r>
              <a:rPr lang="en-US" sz="3200" dirty="0">
                <a:latin typeface="Franklin Gothic Medium Cond" panose="020B0606030402020204" pitchFamily="34" charset="0"/>
              </a:rPr>
              <a:t>Daily maintain </a:t>
            </a:r>
            <a:r>
              <a:rPr lang="en-US" sz="3200" strike="sngStrike" dirty="0">
                <a:latin typeface="Franklin Gothic Medium Cond" panose="020B0606030402020204" pitchFamily="34" charset="0"/>
              </a:rPr>
              <a:t>95%</a:t>
            </a:r>
            <a:r>
              <a:rPr lang="en-US" sz="3200" dirty="0">
                <a:latin typeface="Franklin Gothic Medium Cond" panose="020B0606030402020204" pitchFamily="34" charset="0"/>
              </a:rPr>
              <a:t> 90% [</a:t>
            </a:r>
            <a:r>
              <a:rPr lang="en-US" sz="3200" dirty="0" err="1">
                <a:latin typeface="Franklin Gothic Medium Cond" panose="020B0606030402020204" pitchFamily="34" charset="0"/>
              </a:rPr>
              <a:t>M.policy</a:t>
            </a:r>
            <a:r>
              <a:rPr lang="en-US" sz="3200" dirty="0">
                <a:latin typeface="Franklin Gothic Medium Cond" panose="020B0606030402020204" pitchFamily="34" charset="0"/>
              </a:rPr>
              <a:t>: Apr’16]</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535" y="2755811"/>
            <a:ext cx="1556214" cy="1175094"/>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1749" y="2773844"/>
            <a:ext cx="1563429" cy="1175094"/>
          </a:xfrm>
          <a:prstGeom prst="rect">
            <a:avLst/>
          </a:prstGeom>
        </p:spPr>
      </p:pic>
      <p:sp>
        <p:nvSpPr>
          <p:cNvPr id="20" name="TextBox 19"/>
          <p:cNvSpPr txBox="1"/>
          <p:nvPr/>
        </p:nvSpPr>
        <p:spPr>
          <a:xfrm>
            <a:off x="-89551" y="5702607"/>
            <a:ext cx="10401300" cy="1129308"/>
          </a:xfrm>
          <a:prstGeom prst="round2SameRec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a:latin typeface="Franklin Gothic Medium Cond" panose="020B0606030402020204" pitchFamily="34" charset="0"/>
              </a:rPr>
              <a:t>If CRR/SLR not maintained penalty-: bank rate+3 or 5%</a:t>
            </a:r>
          </a:p>
          <a:p>
            <a:pPr algn="ctr"/>
            <a:r>
              <a:rPr lang="en-US" sz="3200" dirty="0">
                <a:latin typeface="Franklin Gothic Medium Cond" panose="020B0606030402020204" pitchFamily="34" charset="0"/>
              </a:rPr>
              <a:t>Depending on repeat offense</a:t>
            </a:r>
          </a:p>
        </p:txBody>
      </p:sp>
      <p:sp>
        <p:nvSpPr>
          <p:cNvPr id="2" name="Line Callout 2 1"/>
          <p:cNvSpPr/>
          <p:nvPr/>
        </p:nvSpPr>
        <p:spPr>
          <a:xfrm>
            <a:off x="8991600" y="3900277"/>
            <a:ext cx="3200400" cy="1563817"/>
          </a:xfrm>
          <a:prstGeom prst="borderCallout2">
            <a:avLst>
              <a:gd name="adj1" fmla="val 36742"/>
              <a:gd name="adj2" fmla="val 978"/>
              <a:gd name="adj3" fmla="val 38669"/>
              <a:gd name="adj4" fmla="val -5976"/>
              <a:gd name="adj5" fmla="val 24926"/>
              <a:gd name="adj6" fmla="val -29475"/>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Short term borrowing among Bank-FI (mainly) to </a:t>
            </a:r>
            <a:r>
              <a:rPr lang="en-US" sz="2000" dirty="0" err="1"/>
              <a:t>fullfil</a:t>
            </a:r>
            <a:r>
              <a:rPr lang="en-US" sz="2000" dirty="0"/>
              <a:t> CRR</a:t>
            </a:r>
          </a:p>
          <a:p>
            <a:pPr algn="ctr"/>
            <a:r>
              <a:rPr lang="en-US" sz="2000" dirty="0"/>
              <a:t>Call Money- 1 day</a:t>
            </a:r>
          </a:p>
          <a:p>
            <a:pPr algn="ctr"/>
            <a:r>
              <a:rPr lang="en-US" sz="2000" dirty="0"/>
              <a:t>Notice Money- &gt;1 </a:t>
            </a:r>
            <a:r>
              <a:rPr lang="en-US" sz="2000" dirty="0" err="1"/>
              <a:t>upto</a:t>
            </a:r>
            <a:r>
              <a:rPr lang="en-US" sz="2000" dirty="0"/>
              <a:t> 14 days</a:t>
            </a:r>
          </a:p>
        </p:txBody>
      </p:sp>
    </p:spTree>
    <p:extLst>
      <p:ext uri="{BB962C8B-B14F-4D97-AF65-F5344CB8AC3E}">
        <p14:creationId xmlns:p14="http://schemas.microsoft.com/office/powerpoint/2010/main" val="238608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647440160"/>
              </p:ext>
            </p:extLst>
          </p:nvPr>
        </p:nvGraphicFramePr>
        <p:xfrm>
          <a:off x="206375" y="914400"/>
          <a:ext cx="11730038" cy="5313363"/>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normAutofit/>
          </a:bodyPr>
          <a:lstStyle/>
          <a:p>
            <a:r>
              <a:rPr lang="en-US" dirty="0"/>
              <a:t>Financial repression of PSB #1 (Asset side)</a:t>
            </a:r>
          </a:p>
        </p:txBody>
      </p:sp>
      <p:sp>
        <p:nvSpPr>
          <p:cNvPr id="11" name="Down Arrow Callout 10"/>
          <p:cNvSpPr/>
          <p:nvPr/>
        </p:nvSpPr>
        <p:spPr>
          <a:xfrm>
            <a:off x="9188899" y="1276772"/>
            <a:ext cx="3003101" cy="1466556"/>
          </a:xfrm>
          <a:prstGeom prst="downArrowCallout">
            <a:avLst>
              <a:gd name="adj1" fmla="val 25000"/>
              <a:gd name="adj2" fmla="val 25000"/>
              <a:gd name="adj3" fmla="val 25000"/>
              <a:gd name="adj4" fmla="val 75000"/>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Franklin Gothic Medium Cond" panose="020B0606030402020204" pitchFamily="34" charset="0"/>
              </a:rPr>
              <a:t>Still PSBs keeping &gt;25% of their NDTL in G-Sec</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334" y="2637631"/>
            <a:ext cx="1910802" cy="1882140"/>
          </a:xfrm>
          <a:prstGeom prst="rect">
            <a:avLst/>
          </a:prstGeom>
        </p:spPr>
      </p:pic>
      <p:sp>
        <p:nvSpPr>
          <p:cNvPr id="3" name="Up Arrow Callout 2"/>
          <p:cNvSpPr/>
          <p:nvPr/>
        </p:nvSpPr>
        <p:spPr>
          <a:xfrm>
            <a:off x="1080791" y="4057650"/>
            <a:ext cx="2455588" cy="762000"/>
          </a:xfrm>
          <a:prstGeom prst="upArrowCallou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#Bharat-ratna4Narsimhan</a:t>
            </a:r>
          </a:p>
        </p:txBody>
      </p:sp>
      <p:sp>
        <p:nvSpPr>
          <p:cNvPr id="5" name="Rectangular Callout 4"/>
          <p:cNvSpPr/>
          <p:nvPr/>
        </p:nvSpPr>
        <p:spPr>
          <a:xfrm>
            <a:off x="771525" y="826477"/>
            <a:ext cx="1695450" cy="800100"/>
          </a:xfrm>
          <a:prstGeom prst="wedgeRectCallout">
            <a:avLst>
              <a:gd name="adj1" fmla="val -19148"/>
              <a:gd name="adj2" fmla="val 6607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Government </a:t>
            </a:r>
            <a:r>
              <a:rPr lang="en-US" dirty="0">
                <a:sym typeface="Wingdings" panose="05000000000000000000" pitchFamily="2" charset="2"/>
              </a:rPr>
              <a:t></a:t>
            </a:r>
          </a:p>
          <a:p>
            <a:pPr algn="ctr"/>
            <a:r>
              <a:rPr lang="en-US" dirty="0">
                <a:sym typeface="Wingdings" panose="05000000000000000000" pitchFamily="2" charset="2"/>
              </a:rPr>
              <a:t>Borrowers </a:t>
            </a:r>
            <a:endParaRPr lang="en-US" dirty="0"/>
          </a:p>
        </p:txBody>
      </p:sp>
      <p:sp>
        <p:nvSpPr>
          <p:cNvPr id="8" name="Rectangular Callout 7"/>
          <p:cNvSpPr/>
          <p:nvPr/>
        </p:nvSpPr>
        <p:spPr>
          <a:xfrm>
            <a:off x="1412334" y="2337752"/>
            <a:ext cx="1910802" cy="405576"/>
          </a:xfrm>
          <a:prstGeom prst="wedgeRectCallout">
            <a:avLst>
              <a:gd name="adj1" fmla="val -19148"/>
              <a:gd name="adj2" fmla="val 66071"/>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Recommends SLR </a:t>
            </a:r>
            <a:r>
              <a:rPr lang="en-US" dirty="0">
                <a:latin typeface="Arial Black" panose="020B0A04020102020204" pitchFamily="34" charset="0"/>
              </a:rPr>
              <a:t>▼</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4752" y="3583023"/>
            <a:ext cx="1191643" cy="1236627"/>
          </a:xfrm>
          <a:prstGeom prst="rect">
            <a:avLst/>
          </a:prstGeom>
        </p:spPr>
      </p:pic>
      <p:sp>
        <p:nvSpPr>
          <p:cNvPr id="7" name="Rounded Rectangular Callout 6"/>
          <p:cNvSpPr/>
          <p:nvPr/>
        </p:nvSpPr>
        <p:spPr>
          <a:xfrm>
            <a:off x="4742338" y="3697323"/>
            <a:ext cx="1495425" cy="1122327"/>
          </a:xfrm>
          <a:prstGeom prst="wedgeRoundRectCallout">
            <a:avLst>
              <a:gd name="adj1" fmla="val 79575"/>
              <a:gd name="adj2" fmla="val -2833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000" dirty="0" err="1"/>
              <a:t>Kyoki</a:t>
            </a:r>
            <a:r>
              <a:rPr lang="en-US" sz="2000" dirty="0"/>
              <a:t> Hum bi </a:t>
            </a:r>
            <a:r>
              <a:rPr lang="en-US" sz="2000" dirty="0" err="1"/>
              <a:t>desh</a:t>
            </a:r>
            <a:r>
              <a:rPr lang="en-US" sz="2000" dirty="0"/>
              <a:t> </a:t>
            </a:r>
            <a:r>
              <a:rPr lang="en-US" sz="2000" dirty="0" err="1"/>
              <a:t>ke</a:t>
            </a:r>
            <a:r>
              <a:rPr lang="en-US" sz="2000" dirty="0"/>
              <a:t> </a:t>
            </a:r>
            <a:r>
              <a:rPr lang="en-US" sz="2000" dirty="0" err="1"/>
              <a:t>liye</a:t>
            </a:r>
            <a:r>
              <a:rPr lang="en-US" sz="2000" dirty="0"/>
              <a:t> </a:t>
            </a:r>
            <a:r>
              <a:rPr lang="en-US" sz="2000" dirty="0" err="1"/>
              <a:t>khelte</a:t>
            </a:r>
            <a:r>
              <a:rPr lang="en-US" sz="2000" dirty="0"/>
              <a:t> </a:t>
            </a:r>
            <a:r>
              <a:rPr lang="en-US" sz="2000" dirty="0" err="1"/>
              <a:t>hai</a:t>
            </a:r>
            <a:endParaRPr lang="en-US" sz="2000" dirty="0"/>
          </a:p>
        </p:txBody>
      </p:sp>
    </p:spTree>
    <p:extLst>
      <p:ext uri="{BB962C8B-B14F-4D97-AF65-F5344CB8AC3E}">
        <p14:creationId xmlns:p14="http://schemas.microsoft.com/office/powerpoint/2010/main" val="304052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8"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7467" y="263528"/>
            <a:ext cx="6643505" cy="3736972"/>
          </a:xfrm>
          <a:prstGeom prst="rect">
            <a:avLst/>
          </a:prstGeom>
        </p:spPr>
      </p:pic>
      <p:sp>
        <p:nvSpPr>
          <p:cNvPr id="5" name="TextBox 4"/>
          <p:cNvSpPr txBox="1"/>
          <p:nvPr/>
        </p:nvSpPr>
        <p:spPr>
          <a:xfrm>
            <a:off x="619834" y="4264119"/>
            <a:ext cx="3181153" cy="584775"/>
          </a:xfrm>
          <a:prstGeom prst="rect">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200" dirty="0">
                <a:solidFill>
                  <a:schemeClr val="bg1"/>
                </a:solidFill>
                <a:latin typeface="Franklin Gothic Heavy" panose="020B0903020102020204" pitchFamily="34" charset="0"/>
              </a:rPr>
              <a:t>Capital 10.8 cr.</a:t>
            </a:r>
          </a:p>
        </p:txBody>
      </p:sp>
      <p:sp>
        <p:nvSpPr>
          <p:cNvPr id="6" name="TextBox 5"/>
          <p:cNvSpPr txBox="1"/>
          <p:nvPr/>
        </p:nvSpPr>
        <p:spPr>
          <a:xfrm>
            <a:off x="479578" y="5420007"/>
            <a:ext cx="3461666" cy="769441"/>
          </a:xfrm>
          <a:prstGeom prst="rect">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4400" dirty="0">
                <a:solidFill>
                  <a:schemeClr val="bg1"/>
                </a:solidFill>
                <a:latin typeface="Franklin Gothic Heavy" panose="020B0903020102020204" pitchFamily="34" charset="0"/>
              </a:rPr>
              <a:t>RWA 120 Cr.</a:t>
            </a:r>
          </a:p>
        </p:txBody>
      </p:sp>
      <p:sp>
        <p:nvSpPr>
          <p:cNvPr id="7" name="Minus 6"/>
          <p:cNvSpPr/>
          <p:nvPr/>
        </p:nvSpPr>
        <p:spPr>
          <a:xfrm>
            <a:off x="1047323" y="4839264"/>
            <a:ext cx="2338754" cy="55391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qual 7"/>
          <p:cNvSpPr/>
          <p:nvPr/>
        </p:nvSpPr>
        <p:spPr>
          <a:xfrm>
            <a:off x="3988243" y="4691272"/>
            <a:ext cx="888023" cy="101077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017049" y="4839264"/>
            <a:ext cx="2731479" cy="769441"/>
          </a:xfrm>
          <a:prstGeom prst="rect">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4400" dirty="0">
                <a:solidFill>
                  <a:schemeClr val="bg1"/>
                </a:solidFill>
                <a:latin typeface="Franklin Gothic Heavy" panose="020B0903020102020204" pitchFamily="34" charset="0"/>
              </a:rPr>
              <a:t>9% CRAR</a:t>
            </a:r>
          </a:p>
        </p:txBody>
      </p:sp>
      <p:sp>
        <p:nvSpPr>
          <p:cNvPr id="11" name="TextBox 10"/>
          <p:cNvSpPr txBox="1"/>
          <p:nvPr/>
        </p:nvSpPr>
        <p:spPr>
          <a:xfrm rot="21260665">
            <a:off x="4700525" y="659142"/>
            <a:ext cx="6984452" cy="1077218"/>
          </a:xfrm>
          <a:prstGeom prst="leftArrowCallout">
            <a:avLst>
              <a:gd name="adj1" fmla="val 25000"/>
              <a:gd name="adj2" fmla="val 25000"/>
              <a:gd name="adj3" fmla="val 25000"/>
              <a:gd name="adj4" fmla="val 85665"/>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a:latin typeface="Franklin Gothic Medium Cond" panose="020B0606030402020204" pitchFamily="34" charset="0"/>
              </a:rPr>
              <a:t>What if banks put more Rs. Here?</a:t>
            </a:r>
          </a:p>
          <a:p>
            <a:pPr algn="ctr"/>
            <a:r>
              <a:rPr lang="en-US" sz="3200" dirty="0">
                <a:latin typeface="Franklin Gothic Medium Cond" panose="020B0606030402020204" pitchFamily="34" charset="0"/>
              </a:rPr>
              <a:t>Instead of loaning? </a:t>
            </a:r>
          </a:p>
        </p:txBody>
      </p:sp>
      <p:sp>
        <p:nvSpPr>
          <p:cNvPr id="12" name="TextBox 11"/>
          <p:cNvSpPr txBox="1"/>
          <p:nvPr/>
        </p:nvSpPr>
        <p:spPr>
          <a:xfrm>
            <a:off x="5356047" y="2077892"/>
            <a:ext cx="2731479" cy="646331"/>
          </a:xfrm>
          <a:prstGeom prst="rect">
            <a:avLst/>
          </a:prstGeom>
          <a:solidFill>
            <a:schemeClr val="accent4">
              <a:lumMod val="5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a:solidFill>
                  <a:schemeClr val="bg1"/>
                </a:solidFill>
                <a:latin typeface="Franklin Gothic Heavy" panose="020B0903020102020204" pitchFamily="34" charset="0"/>
              </a:rPr>
              <a:t>RWA 100Cr.</a:t>
            </a:r>
          </a:p>
        </p:txBody>
      </p:sp>
      <p:sp>
        <p:nvSpPr>
          <p:cNvPr id="13" name="TextBox 12"/>
          <p:cNvSpPr txBox="1"/>
          <p:nvPr/>
        </p:nvSpPr>
        <p:spPr>
          <a:xfrm>
            <a:off x="619834" y="5587044"/>
            <a:ext cx="3263183" cy="646331"/>
          </a:xfrm>
          <a:prstGeom prst="rect">
            <a:avLst/>
          </a:prstGeom>
          <a:solidFill>
            <a:schemeClr val="accent4">
              <a:lumMod val="5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a:solidFill>
                  <a:schemeClr val="bg1"/>
                </a:solidFill>
                <a:latin typeface="Franklin Gothic Heavy" panose="020B0903020102020204" pitchFamily="34" charset="0"/>
              </a:rPr>
              <a:t>RWA 100Cr.</a:t>
            </a:r>
          </a:p>
        </p:txBody>
      </p:sp>
      <p:sp>
        <p:nvSpPr>
          <p:cNvPr id="14" name="TextBox 13"/>
          <p:cNvSpPr txBox="1"/>
          <p:nvPr/>
        </p:nvSpPr>
        <p:spPr>
          <a:xfrm>
            <a:off x="901188" y="4170970"/>
            <a:ext cx="3181153" cy="584775"/>
          </a:xfrm>
          <a:prstGeom prst="rect">
            <a:avLst/>
          </a:prstGeom>
          <a:solidFill>
            <a:schemeClr val="accent4">
              <a:lumMod val="5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200" dirty="0">
                <a:solidFill>
                  <a:schemeClr val="bg1"/>
                </a:solidFill>
                <a:latin typeface="Franklin Gothic Heavy" panose="020B0903020102020204" pitchFamily="34" charset="0"/>
              </a:rPr>
              <a:t>Capital 9 cr.</a:t>
            </a:r>
          </a:p>
        </p:txBody>
      </p:sp>
      <p:sp>
        <p:nvSpPr>
          <p:cNvPr id="15" name="TextBox 14"/>
          <p:cNvSpPr txBox="1"/>
          <p:nvPr/>
        </p:nvSpPr>
        <p:spPr>
          <a:xfrm>
            <a:off x="8034221" y="3224309"/>
            <a:ext cx="3965331" cy="3539430"/>
          </a:xfrm>
          <a:prstGeom prst="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b="1" u="sng" dirty="0">
                <a:solidFill>
                  <a:schemeClr val="bg1"/>
                </a:solidFill>
                <a:latin typeface="Franklin Gothic Medium Cond" panose="020B0606030402020204" pitchFamily="34" charset="0"/>
              </a:rPr>
              <a:t>In other words</a:t>
            </a:r>
          </a:p>
          <a:p>
            <a:pPr algn="ctr"/>
            <a:r>
              <a:rPr lang="en-US" sz="2800" dirty="0">
                <a:solidFill>
                  <a:schemeClr val="bg1"/>
                </a:solidFill>
                <a:latin typeface="Franklin Gothic Medium Cond" panose="020B0606030402020204" pitchFamily="34" charset="0"/>
              </a:rPr>
              <a:t>High level of stressed assets encourage PSB to overinvestment in risk free G-sec to maintain a respectable risk-weighted capital adequacy ratio to comply with BASEL-III</a:t>
            </a:r>
          </a:p>
        </p:txBody>
      </p:sp>
      <p:grpSp>
        <p:nvGrpSpPr>
          <p:cNvPr id="19" name="Group 18"/>
          <p:cNvGrpSpPr/>
          <p:nvPr/>
        </p:nvGrpSpPr>
        <p:grpSpPr>
          <a:xfrm>
            <a:off x="8384796" y="1464027"/>
            <a:ext cx="3614756" cy="1874061"/>
            <a:chOff x="178593" y="426227"/>
            <a:chExt cx="3614756" cy="1874061"/>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288" y="426227"/>
              <a:ext cx="1874061" cy="1874061"/>
            </a:xfrm>
            <a:prstGeom prst="rect">
              <a:avLst/>
            </a:prstGeom>
          </p:spPr>
        </p:pic>
        <p:sp>
          <p:nvSpPr>
            <p:cNvPr id="21" name="Flowchart: Terminator 20"/>
            <p:cNvSpPr/>
            <p:nvPr/>
          </p:nvSpPr>
          <p:spPr>
            <a:xfrm>
              <a:off x="178593" y="957263"/>
              <a:ext cx="2121695" cy="885808"/>
            </a:xfrm>
            <a:prstGeom prst="flowChartTerminator">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200" dirty="0">
                  <a:effectLst>
                    <a:outerShdw blurRad="38100" dist="38100" dir="2700000" algn="tl">
                      <a:srgbClr val="000000">
                        <a:alpha val="43137"/>
                      </a:srgbClr>
                    </a:outerShdw>
                  </a:effectLst>
                  <a:latin typeface="Franklin Gothic Medium Cond" panose="020B0606030402020204" pitchFamily="34" charset="0"/>
                </a:rPr>
                <a:t>A&amp;R / C&amp;C</a:t>
              </a:r>
            </a:p>
          </p:txBody>
        </p:sp>
      </p:grpSp>
    </p:spTree>
    <p:extLst>
      <p:ext uri="{BB962C8B-B14F-4D97-AF65-F5344CB8AC3E}">
        <p14:creationId xmlns:p14="http://schemas.microsoft.com/office/powerpoint/2010/main" val="260585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193" y="1034342"/>
            <a:ext cx="2579796" cy="1702665"/>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676007422"/>
              </p:ext>
            </p:extLst>
          </p:nvPr>
        </p:nvGraphicFramePr>
        <p:xfrm>
          <a:off x="-1691228" y="921029"/>
          <a:ext cx="6512169" cy="5758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US" dirty="0"/>
              <a:t>Financial repression of households</a:t>
            </a:r>
          </a:p>
        </p:txBody>
      </p:sp>
      <p:sp>
        <p:nvSpPr>
          <p:cNvPr id="5" name="Pentagon 4"/>
          <p:cNvSpPr/>
          <p:nvPr/>
        </p:nvSpPr>
        <p:spPr>
          <a:xfrm>
            <a:off x="5321702" y="795524"/>
            <a:ext cx="6712981" cy="2180304"/>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a:t>Exits towards </a:t>
            </a:r>
          </a:p>
          <a:p>
            <a:pPr marL="514350" indent="-514350">
              <a:buFont typeface="+mj-lt"/>
              <a:buAutoNum type="arabicPeriod"/>
            </a:pPr>
            <a:r>
              <a:rPr lang="en-US" sz="3200" dirty="0"/>
              <a:t>Gold (CAD ▲: weaker Rs.=Expensive petrol/diesel)</a:t>
            </a:r>
          </a:p>
          <a:p>
            <a:pPr marL="514350" indent="-514350">
              <a:buFont typeface="+mj-lt"/>
              <a:buAutoNum type="arabicPeriod"/>
            </a:pPr>
            <a:r>
              <a:rPr lang="en-US" sz="3200" dirty="0"/>
              <a:t>Real estate (Speculation, Black $$)</a:t>
            </a:r>
            <a:endParaRPr lang="en-US" sz="3600" dirty="0"/>
          </a:p>
        </p:txBody>
      </p:sp>
      <p:sp>
        <p:nvSpPr>
          <p:cNvPr id="6" name="Pentagon 5"/>
          <p:cNvSpPr/>
          <p:nvPr/>
        </p:nvSpPr>
        <p:spPr>
          <a:xfrm>
            <a:off x="5321702" y="4817577"/>
            <a:ext cx="6556533" cy="1771028"/>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a:latin typeface="Franklin Gothic Medium Cond" panose="020B0606030402020204" pitchFamily="34" charset="0"/>
              </a:rPr>
              <a:t>Govt gets cheap credit,</a:t>
            </a:r>
          </a:p>
          <a:p>
            <a:pPr algn="ctr"/>
            <a:r>
              <a:rPr lang="en-US" sz="3600" dirty="0">
                <a:latin typeface="Franklin Gothic Medium Cond" panose="020B0606030402020204" pitchFamily="34" charset="0"/>
              </a:rPr>
              <a:t>Private sector is deprived</a:t>
            </a:r>
          </a:p>
          <a:p>
            <a:pPr algn="ctr"/>
            <a:r>
              <a:rPr lang="en-US" sz="3600" dirty="0">
                <a:latin typeface="Arial Black" panose="020B0A04020102020204" pitchFamily="34" charset="0"/>
              </a:rPr>
              <a:t>▼</a:t>
            </a:r>
            <a:r>
              <a:rPr lang="en-US" sz="3600" dirty="0" err="1">
                <a:latin typeface="Franklin Gothic Medium Cond" panose="020B0606030402020204" pitchFamily="34" charset="0"/>
              </a:rPr>
              <a:t>Biz.Expansion</a:t>
            </a:r>
            <a:r>
              <a:rPr lang="en-US" sz="3600" dirty="0">
                <a:latin typeface="Franklin Gothic Medium Cond" panose="020B0606030402020204" pitchFamily="34" charset="0"/>
              </a:rPr>
              <a:t>, job, GDP</a:t>
            </a:r>
            <a:endParaRPr lang="en-US" sz="4000" dirty="0">
              <a:latin typeface="Franklin Gothic Medium Cond" panose="020B0606030402020204" pitchFamily="34" charset="0"/>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9243" y="4817577"/>
            <a:ext cx="1711698" cy="1862414"/>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0405" y="2975827"/>
            <a:ext cx="1929373" cy="1649365"/>
          </a:xfrm>
          <a:prstGeom prst="rect">
            <a:avLst/>
          </a:prstGeom>
        </p:spPr>
      </p:pic>
      <p:sp>
        <p:nvSpPr>
          <p:cNvPr id="10" name="Line Callout 2 9"/>
          <p:cNvSpPr/>
          <p:nvPr/>
        </p:nvSpPr>
        <p:spPr>
          <a:xfrm>
            <a:off x="6493603" y="3097162"/>
            <a:ext cx="4482353" cy="1612490"/>
          </a:xfrm>
          <a:prstGeom prst="borderCallout2">
            <a:avLst>
              <a:gd name="adj1" fmla="val 18750"/>
              <a:gd name="adj2" fmla="val -8333"/>
              <a:gd name="adj3" fmla="val 18750"/>
              <a:gd name="adj4" fmla="val -16667"/>
              <a:gd name="adj5" fmla="val 45976"/>
              <a:gd name="adj6" fmla="val -31679"/>
            </a:avLst>
          </a:prstGeom>
          <a:solidFill>
            <a:schemeClr val="accent4">
              <a:lumMod val="75000"/>
            </a:schemeClr>
          </a:solidFill>
          <a:ln>
            <a:solidFill>
              <a:srgbClr val="00B050"/>
            </a:solidFill>
          </a:ln>
        </p:spPr>
        <p:style>
          <a:lnRef idx="3">
            <a:schemeClr val="lt1"/>
          </a:lnRef>
          <a:fillRef idx="1">
            <a:schemeClr val="accent2"/>
          </a:fillRef>
          <a:effectRef idx="1">
            <a:schemeClr val="accent2"/>
          </a:effectRef>
          <a:fontRef idx="minor">
            <a:schemeClr val="lt1"/>
          </a:fontRef>
        </p:style>
        <p:txBody>
          <a:bodyPr rtlCol="0" anchor="ctr"/>
          <a:lstStyle/>
          <a:p>
            <a:r>
              <a:rPr lang="en-US" sz="2400" dirty="0">
                <a:latin typeface="Franklin Gothic Medium Cond" panose="020B0606030402020204" pitchFamily="34" charset="0"/>
              </a:rPr>
              <a:t>Solutions</a:t>
            </a:r>
          </a:p>
          <a:p>
            <a:pPr marL="742950" indent="-742950">
              <a:buAutoNum type="arabicPeriod"/>
            </a:pPr>
            <a:r>
              <a:rPr lang="en-US" sz="2400" dirty="0">
                <a:latin typeface="Franklin Gothic Medium Cond" panose="020B0606030402020204" pitchFamily="34" charset="0"/>
              </a:rPr>
              <a:t>RBI : “Ceiling”?</a:t>
            </a:r>
          </a:p>
          <a:p>
            <a:pPr marL="742950" indent="-742950">
              <a:buAutoNum type="arabicPeriod"/>
            </a:pPr>
            <a:r>
              <a:rPr lang="en-US" sz="2400" dirty="0">
                <a:latin typeface="Franklin Gothic Medium Cond" panose="020B0606030402020204" pitchFamily="34" charset="0"/>
              </a:rPr>
              <a:t>Govt.: PDMA</a:t>
            </a:r>
          </a:p>
          <a:p>
            <a:pPr marL="742950" indent="-742950">
              <a:buAutoNum type="arabicPeriod"/>
            </a:pPr>
            <a:r>
              <a:rPr lang="en-US" sz="2400" dirty="0">
                <a:latin typeface="Franklin Gothic Medium Cond" panose="020B0606030402020204" pitchFamily="34" charset="0"/>
              </a:rPr>
              <a:t>Independent BIC</a:t>
            </a:r>
            <a:endParaRPr lang="en-US" sz="2800" dirty="0">
              <a:latin typeface="Franklin Gothic Medium Cond" panose="020B0606030402020204" pitchFamily="34" charset="0"/>
            </a:endParaRPr>
          </a:p>
        </p:txBody>
      </p:sp>
      <p:grpSp>
        <p:nvGrpSpPr>
          <p:cNvPr id="11" name="Group 10"/>
          <p:cNvGrpSpPr/>
          <p:nvPr/>
        </p:nvGrpSpPr>
        <p:grpSpPr>
          <a:xfrm>
            <a:off x="9610741" y="-128722"/>
            <a:ext cx="2741605" cy="1312926"/>
            <a:chOff x="484533" y="-276332"/>
            <a:chExt cx="3732906" cy="1874061"/>
          </a:xfrm>
        </p:grpSpPr>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3378" y="-276332"/>
              <a:ext cx="1874061" cy="1874061"/>
            </a:xfrm>
            <a:prstGeom prst="rect">
              <a:avLst/>
            </a:prstGeom>
          </p:spPr>
        </p:pic>
        <p:sp>
          <p:nvSpPr>
            <p:cNvPr id="13" name="Flowchart: Terminator 12"/>
            <p:cNvSpPr/>
            <p:nvPr/>
          </p:nvSpPr>
          <p:spPr>
            <a:xfrm>
              <a:off x="484533" y="139145"/>
              <a:ext cx="2121695" cy="1244674"/>
            </a:xfrm>
            <a:prstGeom prst="flowChartTerminator">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200" dirty="0">
                  <a:effectLst>
                    <a:outerShdw blurRad="38100" dist="38100" dir="2700000" algn="tl">
                      <a:srgbClr val="000000">
                        <a:alpha val="43137"/>
                      </a:srgbClr>
                    </a:outerShdw>
                  </a:effectLst>
                  <a:latin typeface="Franklin Gothic Medium Cond" panose="020B0606030402020204" pitchFamily="34" charset="0"/>
                </a:rPr>
                <a:t>A&amp;R / C&amp;C</a:t>
              </a:r>
            </a:p>
          </p:txBody>
        </p:sp>
      </p:grpSp>
    </p:spTree>
    <p:extLst>
      <p:ext uri="{BB962C8B-B14F-4D97-AF65-F5344CB8AC3E}">
        <p14:creationId xmlns:p14="http://schemas.microsoft.com/office/powerpoint/2010/main" val="134384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4978" y="992255"/>
            <a:ext cx="10958264" cy="5527908"/>
          </a:xfrm>
          <a:prstGeom prst="rect">
            <a:avLst/>
          </a:prstGeom>
        </p:spPr>
      </p:pic>
      <p:sp>
        <p:nvSpPr>
          <p:cNvPr id="3" name="Title 2"/>
          <p:cNvSpPr>
            <a:spLocks noGrp="1"/>
          </p:cNvSpPr>
          <p:nvPr>
            <p:ph type="title"/>
          </p:nvPr>
        </p:nvSpPr>
        <p:spPr/>
        <p:txBody>
          <a:bodyPr>
            <a:normAutofit/>
          </a:bodyPr>
          <a:lstStyle/>
          <a:p>
            <a:r>
              <a:rPr lang="en-US" dirty="0"/>
              <a:t>Deposit and credit growth </a:t>
            </a:r>
            <a:r>
              <a:rPr lang="en-US" dirty="0">
                <a:latin typeface="Arial Black" panose="020B0A04020102020204" pitchFamily="34" charset="0"/>
              </a:rPr>
              <a:t>▼</a:t>
            </a:r>
            <a:r>
              <a:rPr lang="en-US" dirty="0"/>
              <a:t> </a:t>
            </a:r>
          </a:p>
        </p:txBody>
      </p:sp>
    </p:spTree>
    <p:extLst>
      <p:ext uri="{BB962C8B-B14F-4D97-AF65-F5344CB8AC3E}">
        <p14:creationId xmlns:p14="http://schemas.microsoft.com/office/powerpoint/2010/main" val="220800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49169912"/>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Deposit Interest rates and purchasing power</a:t>
            </a:r>
          </a:p>
        </p:txBody>
      </p:sp>
      <p:sp>
        <p:nvSpPr>
          <p:cNvPr id="5" name="Down Arrow Callout 4"/>
          <p:cNvSpPr/>
          <p:nvPr/>
        </p:nvSpPr>
        <p:spPr>
          <a:xfrm>
            <a:off x="206375" y="3459941"/>
            <a:ext cx="2296817" cy="955988"/>
          </a:xfrm>
          <a:prstGeom prst="down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3200" dirty="0">
                <a:latin typeface="Franklin Gothic Medium Cond" panose="020B0606030402020204" pitchFamily="34" charset="0"/>
              </a:rPr>
              <a:t>Money </a:t>
            </a:r>
            <a:r>
              <a:rPr lang="en-US" sz="3200" dirty="0">
                <a:latin typeface="Arial Black" panose="020B0A04020102020204" pitchFamily="34" charset="0"/>
              </a:rPr>
              <a:t>▲</a:t>
            </a:r>
            <a:endParaRPr lang="en-US" sz="3200" dirty="0">
              <a:latin typeface="Franklin Gothic Medium Cond" panose="020B0606030402020204" pitchFamily="34" charset="0"/>
            </a:endParaRPr>
          </a:p>
        </p:txBody>
      </p:sp>
      <p:sp>
        <p:nvSpPr>
          <p:cNvPr id="6" name="Down Arrow Callout 5"/>
          <p:cNvSpPr/>
          <p:nvPr/>
        </p:nvSpPr>
        <p:spPr>
          <a:xfrm>
            <a:off x="7813798" y="3490755"/>
            <a:ext cx="2296817" cy="955988"/>
          </a:xfrm>
          <a:prstGeom prst="down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a:latin typeface="Franklin Gothic Medium Cond" panose="020B0606030402020204" pitchFamily="34" charset="0"/>
              </a:rPr>
              <a:t>PP </a:t>
            </a:r>
            <a:r>
              <a:rPr lang="en-US" sz="3200" dirty="0">
                <a:latin typeface="Arial Black" panose="020B0A04020102020204" pitchFamily="34" charset="0"/>
              </a:rPr>
              <a:t>▼</a:t>
            </a:r>
            <a:endParaRPr lang="en-US" sz="3200" dirty="0">
              <a:latin typeface="Franklin Gothic Medium Cond" panose="020B0606030402020204" pitchFamily="34" charset="0"/>
            </a:endParaRPr>
          </a:p>
        </p:txBody>
      </p:sp>
      <p:pic>
        <p:nvPicPr>
          <p:cNvPr id="3" name="Picture 2"/>
          <p:cNvPicPr>
            <a:picLocks noChangeAspect="1"/>
          </p:cNvPicPr>
          <p:nvPr/>
        </p:nvPicPr>
        <p:blipFill>
          <a:blip r:embed="rId7"/>
          <a:stretch>
            <a:fillRect/>
          </a:stretch>
        </p:blipFill>
        <p:spPr>
          <a:xfrm>
            <a:off x="8299506" y="249588"/>
            <a:ext cx="3212790" cy="2099023"/>
          </a:xfrm>
          <a:prstGeom prst="rect">
            <a:avLst/>
          </a:prstGeom>
        </p:spPr>
      </p:pic>
      <p:pic>
        <p:nvPicPr>
          <p:cNvPr id="7" name="Picture 6"/>
          <p:cNvPicPr>
            <a:picLocks noChangeAspect="1"/>
          </p:cNvPicPr>
          <p:nvPr/>
        </p:nvPicPr>
        <p:blipFill rotWithShape="1">
          <a:blip r:embed="rId7"/>
          <a:srcRect r="43628"/>
          <a:stretch/>
        </p:blipFill>
        <p:spPr>
          <a:xfrm>
            <a:off x="8306850" y="3274901"/>
            <a:ext cx="1811109" cy="2099023"/>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96" y="791300"/>
            <a:ext cx="1219200" cy="12192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9848" y="4017914"/>
            <a:ext cx="1219200" cy="12192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12" y="4005530"/>
            <a:ext cx="1219200" cy="1219200"/>
          </a:xfrm>
          <a:prstGeom prst="rect">
            <a:avLst/>
          </a:prstGeom>
        </p:spPr>
      </p:pic>
    </p:spTree>
    <p:extLst>
      <p:ext uri="{BB962C8B-B14F-4D97-AF65-F5344CB8AC3E}">
        <p14:creationId xmlns:p14="http://schemas.microsoft.com/office/powerpoint/2010/main" val="40365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6A4AB83-FAAC-4762-8812-1E5763D58D2E}"/>
                                            </p:graphicEl>
                                          </p:spTgt>
                                        </p:tgtEl>
                                        <p:attrNameLst>
                                          <p:attrName>style.visibility</p:attrName>
                                        </p:attrNameLst>
                                      </p:cBhvr>
                                      <p:to>
                                        <p:strVal val="visible"/>
                                      </p:to>
                                    </p:set>
                                    <p:animEffect transition="in" filter="fade">
                                      <p:cBhvr>
                                        <p:cTn id="7" dur="500"/>
                                        <p:tgtEl>
                                          <p:spTgt spid="4">
                                            <p:graphicEl>
                                              <a:dgm id="{86A4AB83-FAAC-4762-8812-1E5763D58D2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7DFE0B6-982C-4EB7-806B-1DC7371177AD}"/>
                                            </p:graphicEl>
                                          </p:spTgt>
                                        </p:tgtEl>
                                        <p:attrNameLst>
                                          <p:attrName>style.visibility</p:attrName>
                                        </p:attrNameLst>
                                      </p:cBhvr>
                                      <p:to>
                                        <p:strVal val="visible"/>
                                      </p:to>
                                    </p:set>
                                    <p:animEffect transition="in" filter="fade">
                                      <p:cBhvr>
                                        <p:cTn id="12" dur="500"/>
                                        <p:tgtEl>
                                          <p:spTgt spid="4">
                                            <p:graphicEl>
                                              <a:dgm id="{D7DFE0B6-982C-4EB7-806B-1DC7371177A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ED2A5B52-70AE-49AA-B02A-D00734F98CA3}"/>
                                            </p:graphicEl>
                                          </p:spTgt>
                                        </p:tgtEl>
                                        <p:attrNameLst>
                                          <p:attrName>style.visibility</p:attrName>
                                        </p:attrNameLst>
                                      </p:cBhvr>
                                      <p:to>
                                        <p:strVal val="visible"/>
                                      </p:to>
                                    </p:set>
                                    <p:animEffect transition="in" filter="fade">
                                      <p:cBhvr>
                                        <p:cTn id="17" dur="500"/>
                                        <p:tgtEl>
                                          <p:spTgt spid="4">
                                            <p:graphicEl>
                                              <a:dgm id="{ED2A5B52-70AE-49AA-B02A-D00734F98CA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EF927B9-02F4-4ECE-AC3B-B7EB3EDD308B}"/>
                                            </p:graphicEl>
                                          </p:spTgt>
                                        </p:tgtEl>
                                        <p:attrNameLst>
                                          <p:attrName>style.visibility</p:attrName>
                                        </p:attrNameLst>
                                      </p:cBhvr>
                                      <p:to>
                                        <p:strVal val="visible"/>
                                      </p:to>
                                    </p:set>
                                    <p:animEffect transition="in" filter="fade">
                                      <p:cBhvr>
                                        <p:cTn id="22" dur="500"/>
                                        <p:tgtEl>
                                          <p:spTgt spid="4">
                                            <p:graphicEl>
                                              <a:dgm id="{4EF927B9-02F4-4ECE-AC3B-B7EB3EDD308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8637CC8A-2220-4A22-91E0-74E1375F3812}"/>
                                            </p:graphicEl>
                                          </p:spTgt>
                                        </p:tgtEl>
                                        <p:attrNameLst>
                                          <p:attrName>style.visibility</p:attrName>
                                        </p:attrNameLst>
                                      </p:cBhvr>
                                      <p:to>
                                        <p:strVal val="visible"/>
                                      </p:to>
                                    </p:set>
                                    <p:animEffect transition="in" filter="fade">
                                      <p:cBhvr>
                                        <p:cTn id="27" dur="500"/>
                                        <p:tgtEl>
                                          <p:spTgt spid="4">
                                            <p:graphicEl>
                                              <a:dgm id="{8637CC8A-2220-4A22-91E0-74E1375F381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D9A53333-5DCD-48E8-A6CE-0E7A5DF8D41E}"/>
                                            </p:graphicEl>
                                          </p:spTgt>
                                        </p:tgtEl>
                                        <p:attrNameLst>
                                          <p:attrName>style.visibility</p:attrName>
                                        </p:attrNameLst>
                                      </p:cBhvr>
                                      <p:to>
                                        <p:strVal val="visible"/>
                                      </p:to>
                                    </p:set>
                                    <p:animEffect transition="in" filter="fade">
                                      <p:cBhvr>
                                        <p:cTn id="32" dur="500"/>
                                        <p:tgtEl>
                                          <p:spTgt spid="4">
                                            <p:graphicEl>
                                              <a:dgm id="{D9A53333-5DCD-48E8-A6CE-0E7A5DF8D41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5646B87A-8C17-4AE9-A79B-63CE8613739A}"/>
                                            </p:graphicEl>
                                          </p:spTgt>
                                        </p:tgtEl>
                                        <p:attrNameLst>
                                          <p:attrName>style.visibility</p:attrName>
                                        </p:attrNameLst>
                                      </p:cBhvr>
                                      <p:to>
                                        <p:strVal val="visible"/>
                                      </p:to>
                                    </p:set>
                                    <p:animEffect transition="in" filter="fade">
                                      <p:cBhvr>
                                        <p:cTn id="37" dur="500"/>
                                        <p:tgtEl>
                                          <p:spTgt spid="4">
                                            <p:graphicEl>
                                              <a:dgm id="{5646B87A-8C17-4AE9-A79B-63CE8613739A}"/>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361292E2-CC64-410E-BE3E-93A588834F8D}"/>
                                            </p:graphicEl>
                                          </p:spTgt>
                                        </p:tgtEl>
                                        <p:attrNameLst>
                                          <p:attrName>style.visibility</p:attrName>
                                        </p:attrNameLst>
                                      </p:cBhvr>
                                      <p:to>
                                        <p:strVal val="visible"/>
                                      </p:to>
                                    </p:set>
                                    <p:animEffect transition="in" filter="fade">
                                      <p:cBhvr>
                                        <p:cTn id="42" dur="500"/>
                                        <p:tgtEl>
                                          <p:spTgt spid="4">
                                            <p:graphicEl>
                                              <a:dgm id="{361292E2-CC64-410E-BE3E-93A588834F8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354383621"/>
              </p:ext>
            </p:extLst>
          </p:nvPr>
        </p:nvGraphicFramePr>
        <p:xfrm>
          <a:off x="222738" y="1195754"/>
          <a:ext cx="7347438" cy="5090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a:bodyPr>
          <a:lstStyle/>
          <a:p>
            <a:r>
              <a:rPr lang="en-US" dirty="0"/>
              <a:t>SBI: 5 year term-deposit</a:t>
            </a:r>
          </a:p>
        </p:txBody>
      </p:sp>
      <p:sp>
        <p:nvSpPr>
          <p:cNvPr id="7" name="Rounded Rectangle 6"/>
          <p:cNvSpPr/>
          <p:nvPr/>
        </p:nvSpPr>
        <p:spPr>
          <a:xfrm>
            <a:off x="7348644" y="2909211"/>
            <a:ext cx="4281854" cy="108708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latin typeface="Franklin Gothic Medium Cond" panose="020B0606030402020204" pitchFamily="34" charset="0"/>
              </a:rPr>
              <a:t>Purchasing Power </a:t>
            </a:r>
            <a:r>
              <a:rPr lang="en-US" sz="2400" dirty="0">
                <a:latin typeface="Arial Black" panose="020B0A04020102020204" pitchFamily="34" charset="0"/>
              </a:rPr>
              <a:t>▼</a:t>
            </a:r>
            <a:endParaRPr lang="en-US" sz="2400" dirty="0">
              <a:latin typeface="Franklin Gothic Medium Cond" panose="020B0606030402020204" pitchFamily="34" charset="0"/>
            </a:endParaRPr>
          </a:p>
          <a:p>
            <a:pPr algn="ctr"/>
            <a:r>
              <a:rPr lang="en-US" sz="2400" dirty="0">
                <a:latin typeface="Franklin Gothic Medium Cond" panose="020B0606030402020204" pitchFamily="34" charset="0"/>
              </a:rPr>
              <a:t>Client </a:t>
            </a:r>
            <a:r>
              <a:rPr lang="en-US" sz="2400" dirty="0" err="1">
                <a:latin typeface="Franklin Gothic Medium Cond" panose="020B0606030402020204" pitchFamily="34" charset="0"/>
              </a:rPr>
              <a:t>shd</a:t>
            </a:r>
            <a:r>
              <a:rPr lang="en-US" sz="2400" dirty="0">
                <a:latin typeface="Franklin Gothic Medium Cond" panose="020B0606030402020204" pitchFamily="34" charset="0"/>
              </a:rPr>
              <a:t> buy gold, real estate</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3286" y="985904"/>
            <a:ext cx="2914101" cy="1923307"/>
          </a:xfrm>
          <a:prstGeom prst="rect">
            <a:avLst/>
          </a:prstGeom>
        </p:spPr>
      </p:pic>
    </p:spTree>
    <p:extLst>
      <p:ext uri="{BB962C8B-B14F-4D97-AF65-F5344CB8AC3E}">
        <p14:creationId xmlns:p14="http://schemas.microsoft.com/office/powerpoint/2010/main" val="258113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5E21416-11EF-465F-9558-6B8DFE732AAA}"/>
                                            </p:graphicEl>
                                          </p:spTgt>
                                        </p:tgtEl>
                                        <p:attrNameLst>
                                          <p:attrName>style.visibility</p:attrName>
                                        </p:attrNameLst>
                                      </p:cBhvr>
                                      <p:to>
                                        <p:strVal val="visible"/>
                                      </p:to>
                                    </p:set>
                                    <p:animEffect transition="in" filter="fade">
                                      <p:cBhvr>
                                        <p:cTn id="7" dur="500"/>
                                        <p:tgtEl>
                                          <p:spTgt spid="6">
                                            <p:graphicEl>
                                              <a:dgm id="{F5E21416-11EF-465F-9558-6B8DFE732AA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652C91FB-2520-41DE-BC31-F0B4E44DA184}"/>
                                            </p:graphicEl>
                                          </p:spTgt>
                                        </p:tgtEl>
                                        <p:attrNameLst>
                                          <p:attrName>style.visibility</p:attrName>
                                        </p:attrNameLst>
                                      </p:cBhvr>
                                      <p:to>
                                        <p:strVal val="visible"/>
                                      </p:to>
                                    </p:set>
                                    <p:animEffect transition="in" filter="fade">
                                      <p:cBhvr>
                                        <p:cTn id="12" dur="500"/>
                                        <p:tgtEl>
                                          <p:spTgt spid="6">
                                            <p:graphicEl>
                                              <a:dgm id="{652C91FB-2520-41DE-BC31-F0B4E44DA18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F48F9382-512F-4E93-B3E2-5BAA87E307FD}"/>
                                            </p:graphicEl>
                                          </p:spTgt>
                                        </p:tgtEl>
                                        <p:attrNameLst>
                                          <p:attrName>style.visibility</p:attrName>
                                        </p:attrNameLst>
                                      </p:cBhvr>
                                      <p:to>
                                        <p:strVal val="visible"/>
                                      </p:to>
                                    </p:set>
                                    <p:animEffect transition="in" filter="fade">
                                      <p:cBhvr>
                                        <p:cTn id="17" dur="500"/>
                                        <p:tgtEl>
                                          <p:spTgt spid="6">
                                            <p:graphicEl>
                                              <a:dgm id="{F48F9382-512F-4E93-B3E2-5BAA87E307F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562FD4D0-AB41-43AE-AA61-98F47EDFC1BC}"/>
                                            </p:graphicEl>
                                          </p:spTgt>
                                        </p:tgtEl>
                                        <p:attrNameLst>
                                          <p:attrName>style.visibility</p:attrName>
                                        </p:attrNameLst>
                                      </p:cBhvr>
                                      <p:to>
                                        <p:strVal val="visible"/>
                                      </p:to>
                                    </p:set>
                                    <p:animEffect transition="in" filter="fade">
                                      <p:cBhvr>
                                        <p:cTn id="22" dur="500"/>
                                        <p:tgtEl>
                                          <p:spTgt spid="6">
                                            <p:graphicEl>
                                              <a:dgm id="{562FD4D0-AB41-43AE-AA61-98F47EDFC1B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27BF976D-BEB3-4943-98AA-D510D685A8DE}"/>
                                            </p:graphicEl>
                                          </p:spTgt>
                                        </p:tgtEl>
                                        <p:attrNameLst>
                                          <p:attrName>style.visibility</p:attrName>
                                        </p:attrNameLst>
                                      </p:cBhvr>
                                      <p:to>
                                        <p:strVal val="visible"/>
                                      </p:to>
                                    </p:set>
                                    <p:animEffect transition="in" filter="fade">
                                      <p:cBhvr>
                                        <p:cTn id="27" dur="500"/>
                                        <p:tgtEl>
                                          <p:spTgt spid="6">
                                            <p:graphicEl>
                                              <a:dgm id="{27BF976D-BEB3-4943-98AA-D510D685A8D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F710272A-EC41-420D-A255-B364FF0F5932}"/>
                                            </p:graphicEl>
                                          </p:spTgt>
                                        </p:tgtEl>
                                        <p:attrNameLst>
                                          <p:attrName>style.visibility</p:attrName>
                                        </p:attrNameLst>
                                      </p:cBhvr>
                                      <p:to>
                                        <p:strVal val="visible"/>
                                      </p:to>
                                    </p:set>
                                    <p:animEffect transition="in" filter="fade">
                                      <p:cBhvr>
                                        <p:cTn id="32" dur="500"/>
                                        <p:tgtEl>
                                          <p:spTgt spid="6">
                                            <p:graphicEl>
                                              <a:dgm id="{F710272A-EC41-420D-A255-B364FF0F593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A358CFA5-930F-4104-B455-D5CA10FD8507}"/>
                                            </p:graphicEl>
                                          </p:spTgt>
                                        </p:tgtEl>
                                        <p:attrNameLst>
                                          <p:attrName>style.visibility</p:attrName>
                                        </p:attrNameLst>
                                      </p:cBhvr>
                                      <p:to>
                                        <p:strVal val="visible"/>
                                      </p:to>
                                    </p:set>
                                    <p:animEffect transition="in" filter="fade">
                                      <p:cBhvr>
                                        <p:cTn id="37" dur="500"/>
                                        <p:tgtEl>
                                          <p:spTgt spid="6">
                                            <p:graphicEl>
                                              <a:dgm id="{A358CFA5-930F-4104-B455-D5CA10FD850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060C3EA9-74B6-4BDC-8F7D-9EBED88BD69F}"/>
                                            </p:graphicEl>
                                          </p:spTgt>
                                        </p:tgtEl>
                                        <p:attrNameLst>
                                          <p:attrName>style.visibility</p:attrName>
                                        </p:attrNameLst>
                                      </p:cBhvr>
                                      <p:to>
                                        <p:strVal val="visible"/>
                                      </p:to>
                                    </p:set>
                                    <p:animEffect transition="in" filter="fade">
                                      <p:cBhvr>
                                        <p:cTn id="42" dur="500"/>
                                        <p:tgtEl>
                                          <p:spTgt spid="6">
                                            <p:graphicEl>
                                              <a:dgm id="{060C3EA9-74B6-4BDC-8F7D-9EBED88BD69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 far we learned</a:t>
            </a:r>
          </a:p>
        </p:txBody>
      </p:sp>
      <p:pic>
        <p:nvPicPr>
          <p:cNvPr id="3" name="Picture 2"/>
          <p:cNvPicPr>
            <a:picLocks noChangeAspect="1"/>
          </p:cNvPicPr>
          <p:nvPr/>
        </p:nvPicPr>
        <p:blipFill>
          <a:blip r:embed="rId2"/>
          <a:stretch>
            <a:fillRect/>
          </a:stretch>
        </p:blipFill>
        <p:spPr>
          <a:xfrm>
            <a:off x="0" y="914160"/>
            <a:ext cx="6096851" cy="3429479"/>
          </a:xfrm>
          <a:prstGeom prst="rect">
            <a:avLst/>
          </a:prstGeom>
        </p:spPr>
      </p:pic>
      <p:pic>
        <p:nvPicPr>
          <p:cNvPr id="4" name="Picture 3"/>
          <p:cNvPicPr>
            <a:picLocks noChangeAspect="1"/>
          </p:cNvPicPr>
          <p:nvPr/>
        </p:nvPicPr>
        <p:blipFill>
          <a:blip r:embed="rId3"/>
          <a:stretch>
            <a:fillRect/>
          </a:stretch>
        </p:blipFill>
        <p:spPr>
          <a:xfrm>
            <a:off x="5496449" y="914159"/>
            <a:ext cx="6695552" cy="3766248"/>
          </a:xfrm>
          <a:prstGeom prst="rect">
            <a:avLst/>
          </a:prstGeom>
        </p:spPr>
      </p:pic>
      <p:pic>
        <p:nvPicPr>
          <p:cNvPr id="5" name="Picture 4"/>
          <p:cNvPicPr>
            <a:picLocks noChangeAspect="1"/>
          </p:cNvPicPr>
          <p:nvPr/>
        </p:nvPicPr>
        <p:blipFill rotWithShape="1">
          <a:blip r:embed="rId4"/>
          <a:srcRect b="17360"/>
          <a:stretch/>
        </p:blipFill>
        <p:spPr>
          <a:xfrm>
            <a:off x="803018" y="3655445"/>
            <a:ext cx="6723198" cy="3125273"/>
          </a:xfrm>
          <a:prstGeom prst="rect">
            <a:avLst/>
          </a:prstGeom>
        </p:spPr>
      </p:pic>
    </p:spTree>
    <p:extLst>
      <p:ext uri="{BB962C8B-B14F-4D97-AF65-F5344CB8AC3E}">
        <p14:creationId xmlns:p14="http://schemas.microsoft.com/office/powerpoint/2010/main" val="150862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222738" y="1195754"/>
          <a:ext cx="7347438" cy="5090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a:bodyPr>
          <a:lstStyle/>
          <a:p>
            <a:r>
              <a:rPr lang="en-US" dirty="0"/>
              <a:t>SBI: 5 year term-deposit</a:t>
            </a:r>
          </a:p>
        </p:txBody>
      </p:sp>
      <p:sp>
        <p:nvSpPr>
          <p:cNvPr id="5" name="Rounded Rectangle 4"/>
          <p:cNvSpPr/>
          <p:nvPr/>
        </p:nvSpPr>
        <p:spPr>
          <a:xfrm>
            <a:off x="7348644" y="4854251"/>
            <a:ext cx="4281854" cy="1087083"/>
          </a:xfrm>
          <a:prstGeom prst="roundRec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latin typeface="Franklin Gothic Medium Cond" panose="020B0606030402020204" pitchFamily="34" charset="0"/>
              </a:rPr>
              <a:t>Purchasing Power </a:t>
            </a:r>
            <a:r>
              <a:rPr lang="en-US" sz="2400" dirty="0">
                <a:latin typeface="Arial Black" panose="020B0A04020102020204" pitchFamily="34" charset="0"/>
              </a:rPr>
              <a:t>▲</a:t>
            </a:r>
            <a:endParaRPr lang="en-US" sz="2400" dirty="0">
              <a:latin typeface="Franklin Gothic Medium Cond" panose="020B0606030402020204" pitchFamily="34" charset="0"/>
            </a:endParaRPr>
          </a:p>
          <a:p>
            <a:pPr algn="ctr"/>
            <a:r>
              <a:rPr lang="en-US" sz="2400" dirty="0">
                <a:latin typeface="Franklin Gothic Medium Cond" panose="020B0606030402020204" pitchFamily="34" charset="0"/>
              </a:rPr>
              <a:t>Client should move towards </a:t>
            </a:r>
          </a:p>
          <a:p>
            <a:pPr algn="ctr"/>
            <a:r>
              <a:rPr lang="en-US" sz="2400" dirty="0">
                <a:latin typeface="Franklin Gothic Medium Cond" panose="020B0606030402020204" pitchFamily="34" charset="0"/>
              </a:rPr>
              <a:t>“Time deposits” (FD/RD)</a:t>
            </a:r>
          </a:p>
        </p:txBody>
      </p:sp>
      <p:sp>
        <p:nvSpPr>
          <p:cNvPr id="7" name="Rounded Rectangle 6"/>
          <p:cNvSpPr/>
          <p:nvPr/>
        </p:nvSpPr>
        <p:spPr>
          <a:xfrm>
            <a:off x="7348644" y="2909211"/>
            <a:ext cx="4281854" cy="108708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latin typeface="Franklin Gothic Medium Cond" panose="020B0606030402020204" pitchFamily="34" charset="0"/>
              </a:rPr>
              <a:t>Purchasing Power </a:t>
            </a:r>
            <a:r>
              <a:rPr lang="en-US" sz="2400" dirty="0">
                <a:latin typeface="Arial Black" panose="020B0A04020102020204" pitchFamily="34" charset="0"/>
              </a:rPr>
              <a:t>▼</a:t>
            </a:r>
            <a:endParaRPr lang="en-US" sz="2400" dirty="0">
              <a:latin typeface="Franklin Gothic Medium Cond" panose="020B0606030402020204" pitchFamily="34" charset="0"/>
            </a:endParaRPr>
          </a:p>
          <a:p>
            <a:pPr algn="ctr"/>
            <a:r>
              <a:rPr lang="en-US" sz="2400" dirty="0">
                <a:latin typeface="Franklin Gothic Medium Cond" panose="020B0606030402020204" pitchFamily="34" charset="0"/>
              </a:rPr>
              <a:t>Client </a:t>
            </a:r>
            <a:r>
              <a:rPr lang="en-US" sz="2400" dirty="0" err="1">
                <a:latin typeface="Franklin Gothic Medium Cond" panose="020B0606030402020204" pitchFamily="34" charset="0"/>
              </a:rPr>
              <a:t>shd</a:t>
            </a:r>
            <a:r>
              <a:rPr lang="en-US" sz="2400" dirty="0">
                <a:latin typeface="Franklin Gothic Medium Cond" panose="020B0606030402020204" pitchFamily="34" charset="0"/>
              </a:rPr>
              <a:t> buy gold, real estate</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3286" y="985904"/>
            <a:ext cx="2914101" cy="1923307"/>
          </a:xfrm>
          <a:prstGeom prst="rect">
            <a:avLst/>
          </a:prstGeom>
        </p:spPr>
      </p:pic>
      <p:sp>
        <p:nvSpPr>
          <p:cNvPr id="8" name="Up Arrow Callout 7"/>
          <p:cNvSpPr/>
          <p:nvPr/>
        </p:nvSpPr>
        <p:spPr>
          <a:xfrm>
            <a:off x="1511717" y="5730743"/>
            <a:ext cx="2893229" cy="955988"/>
          </a:xfrm>
          <a:prstGeom prst="upArrowCallout">
            <a:avLst>
              <a:gd name="adj1" fmla="val 25000"/>
              <a:gd name="adj2" fmla="val 25000"/>
              <a:gd name="adj3" fmla="val 31438"/>
              <a:gd name="adj4" fmla="val 64977"/>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a:latin typeface="Franklin Gothic Medium Cond" panose="020B0606030402020204" pitchFamily="34" charset="0"/>
              </a:rPr>
              <a:t>But why reduced? Explanation upcoming</a:t>
            </a:r>
          </a:p>
        </p:txBody>
      </p:sp>
    </p:spTree>
    <p:extLst>
      <p:ext uri="{BB962C8B-B14F-4D97-AF65-F5344CB8AC3E}">
        <p14:creationId xmlns:p14="http://schemas.microsoft.com/office/powerpoint/2010/main" val="3209690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rotWithShape="1">
          <a:blip r:embed="rId2"/>
          <a:srcRect r="48720"/>
          <a:stretch/>
        </p:blipFill>
        <p:spPr>
          <a:xfrm>
            <a:off x="983511" y="883446"/>
            <a:ext cx="5865695" cy="5710588"/>
          </a:xfrm>
          <a:prstGeom prst="rect">
            <a:avLst/>
          </a:prstGeom>
        </p:spPr>
      </p:pic>
      <p:sp>
        <p:nvSpPr>
          <p:cNvPr id="3" name="Title 2"/>
          <p:cNvSpPr>
            <a:spLocks noGrp="1"/>
          </p:cNvSpPr>
          <p:nvPr>
            <p:ph type="title"/>
          </p:nvPr>
        </p:nvSpPr>
        <p:spPr/>
        <p:txBody>
          <a:bodyPr/>
          <a:lstStyle/>
          <a:p>
            <a:r>
              <a:rPr lang="en-US" dirty="0"/>
              <a:t>Like this…</a:t>
            </a:r>
          </a:p>
        </p:txBody>
      </p:sp>
    </p:spTree>
    <p:extLst>
      <p:ext uri="{BB962C8B-B14F-4D97-AF65-F5344CB8AC3E}">
        <p14:creationId xmlns:p14="http://schemas.microsoft.com/office/powerpoint/2010/main" val="276255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2"/>
          <a:stretch>
            <a:fillRect/>
          </a:stretch>
        </p:blipFill>
        <p:spPr>
          <a:xfrm>
            <a:off x="1090515" y="795523"/>
            <a:ext cx="9247803" cy="5921761"/>
          </a:xfrm>
          <a:prstGeom prst="rect">
            <a:avLst/>
          </a:prstGeom>
        </p:spPr>
      </p:pic>
      <p:sp>
        <p:nvSpPr>
          <p:cNvPr id="3" name="Title 2"/>
          <p:cNvSpPr>
            <a:spLocks noGrp="1"/>
          </p:cNvSpPr>
          <p:nvPr>
            <p:ph type="title"/>
          </p:nvPr>
        </p:nvSpPr>
        <p:spPr/>
        <p:txBody>
          <a:bodyPr>
            <a:normAutofit/>
          </a:bodyPr>
          <a:lstStyle/>
          <a:p>
            <a:r>
              <a:rPr lang="en-US" dirty="0"/>
              <a:t>But it’s no longer happening, says Survey &amp; SBI </a:t>
            </a:r>
          </a:p>
        </p:txBody>
      </p:sp>
      <p:sp>
        <p:nvSpPr>
          <p:cNvPr id="5" name="Left-Right Arrow 4"/>
          <p:cNvSpPr/>
          <p:nvPr/>
        </p:nvSpPr>
        <p:spPr>
          <a:xfrm>
            <a:off x="1770843" y="4290646"/>
            <a:ext cx="3881535" cy="1261069"/>
          </a:xfrm>
          <a:prstGeom prst="lef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Franklin Gothic Medium Cond" panose="020B0606030402020204" pitchFamily="34" charset="0"/>
              </a:rPr>
              <a:t>Following the conventional theory</a:t>
            </a:r>
          </a:p>
        </p:txBody>
      </p:sp>
      <p:sp>
        <p:nvSpPr>
          <p:cNvPr id="6" name="Left-Right Arrow 5"/>
          <p:cNvSpPr/>
          <p:nvPr/>
        </p:nvSpPr>
        <p:spPr>
          <a:xfrm>
            <a:off x="6456783" y="4290646"/>
            <a:ext cx="3881535" cy="1261069"/>
          </a:xfrm>
          <a:prstGeom prst="lef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latin typeface="Franklin Gothic Medium Cond" panose="020B0606030402020204" pitchFamily="34" charset="0"/>
              </a:rPr>
              <a:t>Not following</a:t>
            </a:r>
          </a:p>
        </p:txBody>
      </p:sp>
    </p:spTree>
    <p:extLst>
      <p:ext uri="{BB962C8B-B14F-4D97-AF65-F5344CB8AC3E}">
        <p14:creationId xmlns:p14="http://schemas.microsoft.com/office/powerpoint/2010/main" val="256422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6011574"/>
              </p:ext>
            </p:extLst>
          </p:nvPr>
        </p:nvGraphicFramePr>
        <p:xfrm>
          <a:off x="-386861" y="685801"/>
          <a:ext cx="11473961" cy="5908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3600" dirty="0"/>
              <a:t>High RIR can have either of the two effects on Deposits</a:t>
            </a:r>
          </a:p>
        </p:txBody>
      </p:sp>
      <p:pic>
        <p:nvPicPr>
          <p:cNvPr id="2" name="Picture 1"/>
          <p:cNvPicPr>
            <a:picLocks noChangeAspect="1"/>
          </p:cNvPicPr>
          <p:nvPr/>
        </p:nvPicPr>
        <p:blipFill>
          <a:blip r:embed="rId8"/>
          <a:stretch>
            <a:fillRect/>
          </a:stretch>
        </p:blipFill>
        <p:spPr>
          <a:xfrm>
            <a:off x="1124137" y="4131799"/>
            <a:ext cx="4391696" cy="2792778"/>
          </a:xfrm>
          <a:prstGeom prst="rect">
            <a:avLst/>
          </a:prstGeom>
        </p:spPr>
      </p:pic>
      <p:grpSp>
        <p:nvGrpSpPr>
          <p:cNvPr id="5" name="Group 4"/>
          <p:cNvGrpSpPr/>
          <p:nvPr/>
        </p:nvGrpSpPr>
        <p:grpSpPr>
          <a:xfrm>
            <a:off x="6620733" y="5247534"/>
            <a:ext cx="2941404" cy="1710736"/>
            <a:chOff x="178593" y="426227"/>
            <a:chExt cx="3614756" cy="1874061"/>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9288" y="426227"/>
              <a:ext cx="1874061" cy="1874061"/>
            </a:xfrm>
            <a:prstGeom prst="rect">
              <a:avLst/>
            </a:prstGeom>
          </p:spPr>
        </p:pic>
        <p:sp>
          <p:nvSpPr>
            <p:cNvPr id="7" name="Flowchart: Terminator 6"/>
            <p:cNvSpPr/>
            <p:nvPr/>
          </p:nvSpPr>
          <p:spPr>
            <a:xfrm>
              <a:off x="178593" y="957263"/>
              <a:ext cx="2121695" cy="885808"/>
            </a:xfrm>
            <a:prstGeom prst="flowChartTerminator">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effectLst>
                    <a:outerShdw blurRad="38100" dist="38100" dir="2700000" algn="tl">
                      <a:srgbClr val="000000">
                        <a:alpha val="43137"/>
                      </a:srgbClr>
                    </a:outerShdw>
                  </a:effectLst>
                  <a:latin typeface="Franklin Gothic Medium Cond" panose="020B0606030402020204" pitchFamily="34" charset="0"/>
                </a:rPr>
                <a:t>A&amp;R / C&amp;C</a:t>
              </a:r>
            </a:p>
          </p:txBody>
        </p:sp>
      </p:grpSp>
      <p:grpSp>
        <p:nvGrpSpPr>
          <p:cNvPr id="8" name="Group 7"/>
          <p:cNvGrpSpPr/>
          <p:nvPr/>
        </p:nvGrpSpPr>
        <p:grpSpPr>
          <a:xfrm>
            <a:off x="9128969" y="5213841"/>
            <a:ext cx="2941404" cy="1710736"/>
            <a:chOff x="178593" y="426227"/>
            <a:chExt cx="3614756" cy="1874061"/>
          </a:xfrm>
        </p:grpSpPr>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9288" y="426227"/>
              <a:ext cx="1874061" cy="1874061"/>
            </a:xfrm>
            <a:prstGeom prst="rect">
              <a:avLst/>
            </a:prstGeom>
          </p:spPr>
        </p:pic>
        <p:sp>
          <p:nvSpPr>
            <p:cNvPr id="10" name="Flowchart: Terminator 9"/>
            <p:cNvSpPr/>
            <p:nvPr/>
          </p:nvSpPr>
          <p:spPr>
            <a:xfrm>
              <a:off x="178593" y="957263"/>
              <a:ext cx="2121695" cy="885808"/>
            </a:xfrm>
            <a:prstGeom prst="flowChartTerminator">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effectLst>
                    <a:outerShdw blurRad="38100" dist="38100" dir="2700000" algn="tl">
                      <a:srgbClr val="000000">
                        <a:alpha val="43137"/>
                      </a:srgbClr>
                    </a:outerShdw>
                  </a:effectLst>
                  <a:latin typeface="Franklin Gothic Medium Cond" panose="020B0606030402020204" pitchFamily="34" charset="0"/>
                </a:rPr>
                <a:t>2TF/3TF</a:t>
              </a:r>
            </a:p>
          </p:txBody>
        </p:sp>
      </p:grpSp>
      <p:sp>
        <p:nvSpPr>
          <p:cNvPr id="11" name="Right Arrow 10"/>
          <p:cNvSpPr/>
          <p:nvPr/>
        </p:nvSpPr>
        <p:spPr>
          <a:xfrm rot="11642460">
            <a:off x="4037655" y="5379068"/>
            <a:ext cx="1130235" cy="373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42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5A946DF-D279-4A14-A2D3-E460842B687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0D8AFD79-A1CF-43C8-825B-875FB68B018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475369E6-66D2-4A25-A8E9-DF6516F50C9B}"/>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6998E8F4-5647-49E7-8047-CD1D4299A94D}"/>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3D423C68-2D0D-4E48-91FE-0A8323D04D30}"/>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22EFFF0D-0AAF-44C3-A8F7-C7C7F0468806}"/>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LRS- each year 3 lakh students going abroad. &gt;1 billion</a:t>
            </a:r>
          </a:p>
        </p:txBody>
      </p:sp>
      <p:sp>
        <p:nvSpPr>
          <p:cNvPr id="4" name="Content Placeholder 3"/>
          <p:cNvSpPr>
            <a:spLocks noGrp="1"/>
          </p:cNvSpPr>
          <p:nvPr>
            <p:ph idx="1"/>
          </p:nvPr>
        </p:nvSpPr>
        <p:spPr/>
        <p:txBody>
          <a:bodyPr/>
          <a:lstStyle/>
          <a:p>
            <a:r>
              <a:rPr lang="en-US" dirty="0"/>
              <a:t>LRS-2004</a:t>
            </a:r>
          </a:p>
          <a:p>
            <a:r>
              <a:rPr lang="en-US" dirty="0"/>
              <a:t>Indian resident can spend $2.5 lakh per year abroad</a:t>
            </a:r>
          </a:p>
          <a:p>
            <a:r>
              <a:rPr lang="en-US" dirty="0"/>
              <a:t>For both current &amp; capital account transactions. (</a:t>
            </a:r>
            <a:r>
              <a:rPr lang="en-US" dirty="0">
                <a:solidFill>
                  <a:srgbClr val="FF0000"/>
                </a:solidFill>
              </a:rPr>
              <a:t>BoP Lecture series</a:t>
            </a:r>
            <a:r>
              <a:rPr lang="en-US" dirty="0"/>
              <a:t>)</a:t>
            </a:r>
          </a:p>
          <a:p>
            <a:endParaRPr lang="en-US" dirty="0"/>
          </a:p>
        </p:txBody>
      </p:sp>
      <p:graphicFrame>
        <p:nvGraphicFramePr>
          <p:cNvPr id="7" name="Content Placeholder 5"/>
          <p:cNvGraphicFramePr>
            <a:graphicFrameLocks noGrp="1"/>
          </p:cNvGraphicFramePr>
          <p:nvPr>
            <p:ph sz="quarter" idx="17"/>
            <p:extLst>
              <p:ext uri="{D42A27DB-BD31-4B8C-83A1-F6EECF244321}">
                <p14:modId xmlns:p14="http://schemas.microsoft.com/office/powerpoint/2010/main" val="2139490244"/>
              </p:ext>
            </p:extLst>
          </p:nvPr>
        </p:nvGraphicFramePr>
        <p:xfrm>
          <a:off x="534988" y="1457325"/>
          <a:ext cx="6113462" cy="3378200"/>
        </p:xfrm>
        <a:graphic>
          <a:graphicData uri="http://schemas.openxmlformats.org/drawingml/2006/chart">
            <c:chart xmlns:c="http://schemas.openxmlformats.org/drawingml/2006/chart" xmlns:r="http://schemas.openxmlformats.org/officeDocument/2006/relationships" r:id="rId2"/>
          </a:graphicData>
        </a:graphic>
      </p:graphicFrame>
      <p:sp>
        <p:nvSpPr>
          <p:cNvPr id="5" name="Right Arrow 4"/>
          <p:cNvSpPr/>
          <p:nvPr/>
        </p:nvSpPr>
        <p:spPr>
          <a:xfrm>
            <a:off x="409575" y="4953000"/>
            <a:ext cx="2495550" cy="1590675"/>
          </a:xfrm>
          <a:prstGeom prst="righ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RBI kept relaxing</a:t>
            </a:r>
          </a:p>
          <a:p>
            <a:r>
              <a:rPr lang="en-US" sz="2000" dirty="0"/>
              <a:t>2013: 75k</a:t>
            </a:r>
          </a:p>
          <a:p>
            <a:r>
              <a:rPr lang="en-US" sz="2000" dirty="0"/>
              <a:t>2014: 1.25L</a:t>
            </a:r>
          </a:p>
          <a:p>
            <a:r>
              <a:rPr lang="en-US" sz="2000" dirty="0"/>
              <a:t>2015: 2.5L</a:t>
            </a:r>
          </a:p>
        </p:txBody>
      </p:sp>
    </p:spTree>
    <p:extLst>
      <p:ext uri="{BB962C8B-B14F-4D97-AF65-F5344CB8AC3E}">
        <p14:creationId xmlns:p14="http://schemas.microsoft.com/office/powerpoint/2010/main" val="886902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Negative spillover</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699881832"/>
              </p:ext>
            </p:extLst>
          </p:nvPr>
        </p:nvGraphicFramePr>
        <p:xfrm>
          <a:off x="0"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243797" y="2644616"/>
            <a:ext cx="2780758" cy="1852929"/>
          </a:xfrm>
          <a:prstGeom prst="rect">
            <a:avLst/>
          </a:prstGeom>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t="13589" r="7729" b="13443"/>
          <a:stretch/>
        </p:blipFill>
        <p:spPr>
          <a:xfrm>
            <a:off x="243797" y="795523"/>
            <a:ext cx="2853177" cy="1692198"/>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5659" y="4652613"/>
            <a:ext cx="2509451" cy="2205387"/>
          </a:xfrm>
          <a:prstGeom prst="rect">
            <a:avLst/>
          </a:prstGeom>
        </p:spPr>
      </p:pic>
      <p:pic>
        <p:nvPicPr>
          <p:cNvPr id="14" name="Picture 13"/>
          <p:cNvPicPr>
            <a:picLocks noChangeAspect="1"/>
          </p:cNvPicPr>
          <p:nvPr/>
        </p:nvPicPr>
        <p:blipFill>
          <a:blip r:embed="rId11"/>
          <a:stretch>
            <a:fillRect/>
          </a:stretch>
        </p:blipFill>
        <p:spPr>
          <a:xfrm>
            <a:off x="8627631" y="4282455"/>
            <a:ext cx="3518066" cy="2064185"/>
          </a:xfrm>
          <a:prstGeom prst="rect">
            <a:avLst/>
          </a:prstGeom>
          <a:solidFill>
            <a:schemeClr val="bg1">
              <a:lumMod val="85000"/>
            </a:schemeClr>
          </a:solidFill>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76244" y="1380379"/>
            <a:ext cx="2620839" cy="2842637"/>
          </a:xfrm>
          <a:prstGeom prst="rect">
            <a:avLst/>
          </a:prstGeom>
        </p:spPr>
      </p:pic>
    </p:spTree>
    <p:extLst>
      <p:ext uri="{BB962C8B-B14F-4D97-AF65-F5344CB8AC3E}">
        <p14:creationId xmlns:p14="http://schemas.microsoft.com/office/powerpoint/2010/main" val="54429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E10CE6C8-7240-44AD-B7B9-4CA6E759D30A}"/>
                                            </p:graphicEl>
                                          </p:spTgt>
                                        </p:tgtEl>
                                        <p:attrNameLst>
                                          <p:attrName>style.visibility</p:attrName>
                                        </p:attrNameLst>
                                      </p:cBhvr>
                                      <p:to>
                                        <p:strVal val="visible"/>
                                      </p:to>
                                    </p:set>
                                    <p:animEffect transition="in" filter="fade">
                                      <p:cBhvr>
                                        <p:cTn id="7" dur="500"/>
                                        <p:tgtEl>
                                          <p:spTgt spid="7">
                                            <p:graphicEl>
                                              <a:dgm id="{E10CE6C8-7240-44AD-B7B9-4CA6E759D30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CBD66769-AC85-4171-81A6-0930FADF6DEE}"/>
                                            </p:graphicEl>
                                          </p:spTgt>
                                        </p:tgtEl>
                                        <p:attrNameLst>
                                          <p:attrName>style.visibility</p:attrName>
                                        </p:attrNameLst>
                                      </p:cBhvr>
                                      <p:to>
                                        <p:strVal val="visible"/>
                                      </p:to>
                                    </p:set>
                                    <p:animEffect transition="in" filter="fade">
                                      <p:cBhvr>
                                        <p:cTn id="12" dur="500"/>
                                        <p:tgtEl>
                                          <p:spTgt spid="7">
                                            <p:graphicEl>
                                              <a:dgm id="{CBD66769-AC85-4171-81A6-0930FADF6DE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15842AC7-DEE1-430B-8A41-44E69C141A8A}"/>
                                            </p:graphicEl>
                                          </p:spTgt>
                                        </p:tgtEl>
                                        <p:attrNameLst>
                                          <p:attrName>style.visibility</p:attrName>
                                        </p:attrNameLst>
                                      </p:cBhvr>
                                      <p:to>
                                        <p:strVal val="visible"/>
                                      </p:to>
                                    </p:set>
                                    <p:animEffect transition="in" filter="fade">
                                      <p:cBhvr>
                                        <p:cTn id="15" dur="500"/>
                                        <p:tgtEl>
                                          <p:spTgt spid="7">
                                            <p:graphicEl>
                                              <a:dgm id="{15842AC7-DEE1-430B-8A41-44E69C141A8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BE389142-DE29-4B22-A92F-AD608136A071}"/>
                                            </p:graphicEl>
                                          </p:spTgt>
                                        </p:tgtEl>
                                        <p:attrNameLst>
                                          <p:attrName>style.visibility</p:attrName>
                                        </p:attrNameLst>
                                      </p:cBhvr>
                                      <p:to>
                                        <p:strVal val="visible"/>
                                      </p:to>
                                    </p:set>
                                    <p:animEffect transition="in" filter="fade">
                                      <p:cBhvr>
                                        <p:cTn id="20" dur="500"/>
                                        <p:tgtEl>
                                          <p:spTgt spid="7">
                                            <p:graphicEl>
                                              <a:dgm id="{BE389142-DE29-4B22-A92F-AD608136A07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E7B15BB2-0BAC-4150-91AA-CDEE8BF17DAE}"/>
                                            </p:graphicEl>
                                          </p:spTgt>
                                        </p:tgtEl>
                                        <p:attrNameLst>
                                          <p:attrName>style.visibility</p:attrName>
                                        </p:attrNameLst>
                                      </p:cBhvr>
                                      <p:to>
                                        <p:strVal val="visible"/>
                                      </p:to>
                                    </p:set>
                                    <p:animEffect transition="in" filter="fade">
                                      <p:cBhvr>
                                        <p:cTn id="23" dur="500"/>
                                        <p:tgtEl>
                                          <p:spTgt spid="7">
                                            <p:graphicEl>
                                              <a:dgm id="{E7B15BB2-0BAC-4150-91AA-CDEE8BF17DA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0B5399FE-8F71-47A2-B2F9-FF0375DA2772}"/>
                                            </p:graphicEl>
                                          </p:spTgt>
                                        </p:tgtEl>
                                        <p:attrNameLst>
                                          <p:attrName>style.visibility</p:attrName>
                                        </p:attrNameLst>
                                      </p:cBhvr>
                                      <p:to>
                                        <p:strVal val="visible"/>
                                      </p:to>
                                    </p:set>
                                    <p:animEffect transition="in" filter="fade">
                                      <p:cBhvr>
                                        <p:cTn id="28" dur="500"/>
                                        <p:tgtEl>
                                          <p:spTgt spid="7">
                                            <p:graphicEl>
                                              <a:dgm id="{0B5399FE-8F71-47A2-B2F9-FF0375DA2772}"/>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5A69AD2E-59E5-42CE-92CB-D0096F6B2E72}"/>
                                            </p:graphicEl>
                                          </p:spTgt>
                                        </p:tgtEl>
                                        <p:attrNameLst>
                                          <p:attrName>style.visibility</p:attrName>
                                        </p:attrNameLst>
                                      </p:cBhvr>
                                      <p:to>
                                        <p:strVal val="visible"/>
                                      </p:to>
                                    </p:set>
                                    <p:animEffect transition="in" filter="fade">
                                      <p:cBhvr>
                                        <p:cTn id="31" dur="500"/>
                                        <p:tgtEl>
                                          <p:spTgt spid="7">
                                            <p:graphicEl>
                                              <a:dgm id="{5A69AD2E-59E5-42CE-92CB-D0096F6B2E72}"/>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graphicEl>
                                              <a:dgm id="{66FF3E34-F26A-4A74-89A0-44AB6F085177}"/>
                                            </p:graphicEl>
                                          </p:spTgt>
                                        </p:tgtEl>
                                        <p:attrNameLst>
                                          <p:attrName>style.visibility</p:attrName>
                                        </p:attrNameLst>
                                      </p:cBhvr>
                                      <p:to>
                                        <p:strVal val="visible"/>
                                      </p:to>
                                    </p:set>
                                    <p:animEffect transition="in" filter="fade">
                                      <p:cBhvr>
                                        <p:cTn id="36" dur="500"/>
                                        <p:tgtEl>
                                          <p:spTgt spid="7">
                                            <p:graphicEl>
                                              <a:dgm id="{66FF3E34-F26A-4A74-89A0-44AB6F085177}"/>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2CDC5FC1-16D0-42CA-8FB2-FF25B84BAA1A}"/>
                                            </p:graphicEl>
                                          </p:spTgt>
                                        </p:tgtEl>
                                        <p:attrNameLst>
                                          <p:attrName>style.visibility</p:attrName>
                                        </p:attrNameLst>
                                      </p:cBhvr>
                                      <p:to>
                                        <p:strVal val="visible"/>
                                      </p:to>
                                    </p:set>
                                    <p:animEffect transition="in" filter="fade">
                                      <p:cBhvr>
                                        <p:cTn id="39" dur="500"/>
                                        <p:tgtEl>
                                          <p:spTgt spid="7">
                                            <p:graphicEl>
                                              <a:dgm id="{2CDC5FC1-16D0-42CA-8FB2-FF25B84BAA1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Demand Liabilities</a:t>
            </a:r>
          </a:p>
        </p:txBody>
      </p:sp>
      <p:sp>
        <p:nvSpPr>
          <p:cNvPr id="3" name="Content Placeholder 2"/>
          <p:cNvSpPr>
            <a:spLocks noGrp="1"/>
          </p:cNvSpPr>
          <p:nvPr>
            <p:ph sz="half" idx="2"/>
          </p:nvPr>
        </p:nvSpPr>
        <p:spPr/>
        <p:txBody>
          <a:bodyPr/>
          <a:lstStyle/>
          <a:p>
            <a:r>
              <a:rPr lang="en-US" dirty="0"/>
              <a:t>Current Account (</a:t>
            </a:r>
            <a:r>
              <a:rPr lang="en-US" dirty="0">
                <a:solidFill>
                  <a:srgbClr val="FFFF00"/>
                </a:solidFill>
              </a:rPr>
              <a:t>CA</a:t>
            </a:r>
            <a:r>
              <a:rPr lang="en-US" dirty="0"/>
              <a:t>)-0</a:t>
            </a:r>
            <a:r>
              <a:rPr lang="en-US" sz="2800" dirty="0"/>
              <a:t>%</a:t>
            </a:r>
            <a:endParaRPr lang="en-US" dirty="0"/>
          </a:p>
          <a:p>
            <a:r>
              <a:rPr lang="en-US" dirty="0"/>
              <a:t>Savings Account (</a:t>
            </a:r>
            <a:r>
              <a:rPr lang="en-US" dirty="0">
                <a:solidFill>
                  <a:srgbClr val="FFFF00"/>
                </a:solidFill>
              </a:rPr>
              <a:t>SA</a:t>
            </a:r>
            <a:r>
              <a:rPr lang="en-US" dirty="0"/>
              <a:t>)-4%</a:t>
            </a:r>
          </a:p>
          <a:p>
            <a:r>
              <a:rPr lang="en-US" dirty="0"/>
              <a:t>Demand Draft</a:t>
            </a:r>
          </a:p>
          <a:p>
            <a:r>
              <a:rPr lang="en-US" dirty="0">
                <a:solidFill>
                  <a:srgbClr val="FFC000"/>
                </a:solidFill>
              </a:rPr>
              <a:t>~11,800 </a:t>
            </a:r>
            <a:r>
              <a:rPr lang="en-US" dirty="0"/>
              <a:t>Billion Rs. </a:t>
            </a:r>
          </a:p>
        </p:txBody>
      </p:sp>
      <p:sp>
        <p:nvSpPr>
          <p:cNvPr id="4" name="Content Placeholder 3"/>
          <p:cNvSpPr>
            <a:spLocks noGrp="1"/>
          </p:cNvSpPr>
          <p:nvPr>
            <p:ph sz="quarter" idx="4"/>
          </p:nvPr>
        </p:nvSpPr>
        <p:spPr/>
        <p:txBody>
          <a:bodyPr/>
          <a:lstStyle/>
          <a:p>
            <a:r>
              <a:rPr lang="en-US" dirty="0"/>
              <a:t>Fixed deposits (</a:t>
            </a:r>
            <a:r>
              <a:rPr lang="en-US" dirty="0">
                <a:solidFill>
                  <a:srgbClr val="FFC000"/>
                </a:solidFill>
              </a:rPr>
              <a:t>FD</a:t>
            </a:r>
            <a:r>
              <a:rPr lang="en-US" dirty="0"/>
              <a:t>)-~7%</a:t>
            </a:r>
          </a:p>
          <a:p>
            <a:r>
              <a:rPr lang="en-US" dirty="0"/>
              <a:t>Recurring deposits (</a:t>
            </a:r>
            <a:r>
              <a:rPr lang="en-US" dirty="0">
                <a:solidFill>
                  <a:srgbClr val="FFC000"/>
                </a:solidFill>
              </a:rPr>
              <a:t>RD</a:t>
            </a:r>
            <a:r>
              <a:rPr lang="en-US" dirty="0"/>
              <a:t>)</a:t>
            </a:r>
          </a:p>
          <a:p>
            <a:r>
              <a:rPr lang="en-US" dirty="0"/>
              <a:t>Cash certificates</a:t>
            </a:r>
          </a:p>
          <a:p>
            <a:r>
              <a:rPr lang="en-US" dirty="0"/>
              <a:t>Staff security deposits</a:t>
            </a:r>
          </a:p>
          <a:p>
            <a:r>
              <a:rPr lang="en-US" dirty="0">
                <a:solidFill>
                  <a:srgbClr val="FFC000"/>
                </a:solidFill>
              </a:rPr>
              <a:t>~92,000 </a:t>
            </a:r>
            <a:r>
              <a:rPr lang="en-US" dirty="0"/>
              <a:t>Billon Rs.</a:t>
            </a:r>
          </a:p>
        </p:txBody>
      </p:sp>
      <p:sp>
        <p:nvSpPr>
          <p:cNvPr id="5" name="Text Placeholder 4"/>
          <p:cNvSpPr>
            <a:spLocks noGrp="1"/>
          </p:cNvSpPr>
          <p:nvPr>
            <p:ph type="body" idx="13"/>
          </p:nvPr>
        </p:nvSpPr>
        <p:spPr>
          <a:prstGeom prst="roundRect">
            <a:avLst/>
          </a:prstGeom>
        </p:spPr>
        <p:txBody>
          <a:bodyPr/>
          <a:lstStyle/>
          <a:p>
            <a:r>
              <a:rPr lang="en-US" dirty="0"/>
              <a:t>Time liabilities</a:t>
            </a:r>
          </a:p>
        </p:txBody>
      </p:sp>
      <p:sp>
        <p:nvSpPr>
          <p:cNvPr id="6" name="Title 5"/>
          <p:cNvSpPr>
            <a:spLocks noGrp="1"/>
          </p:cNvSpPr>
          <p:nvPr>
            <p:ph type="title"/>
          </p:nvPr>
        </p:nvSpPr>
        <p:spPr/>
        <p:txBody>
          <a:bodyPr>
            <a:normAutofit fontScale="90000"/>
          </a:bodyPr>
          <a:lstStyle/>
          <a:p>
            <a:r>
              <a:rPr lang="en-US" dirty="0"/>
              <a:t>CRR, SLR counted on NDTL</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876" y="4956453"/>
            <a:ext cx="1701800" cy="1701800"/>
          </a:xfrm>
          <a:prstGeom prst="rect">
            <a:avLst/>
          </a:prstGeom>
        </p:spPr>
      </p:pic>
      <p:grpSp>
        <p:nvGrpSpPr>
          <p:cNvPr id="10" name="Group 9"/>
          <p:cNvGrpSpPr/>
          <p:nvPr/>
        </p:nvGrpSpPr>
        <p:grpSpPr>
          <a:xfrm>
            <a:off x="0" y="4083579"/>
            <a:ext cx="3614756" cy="1874061"/>
            <a:chOff x="178593" y="426227"/>
            <a:chExt cx="3614756" cy="1874061"/>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9288" y="426227"/>
              <a:ext cx="1874061" cy="1874061"/>
            </a:xfrm>
            <a:prstGeom prst="rect">
              <a:avLst/>
            </a:prstGeom>
          </p:spPr>
        </p:pic>
        <p:sp>
          <p:nvSpPr>
            <p:cNvPr id="14" name="Flowchart: Terminator 13"/>
            <p:cNvSpPr/>
            <p:nvPr/>
          </p:nvSpPr>
          <p:spPr>
            <a:xfrm>
              <a:off x="178593" y="696005"/>
              <a:ext cx="2121695" cy="1374449"/>
            </a:xfrm>
            <a:prstGeom prst="flowChartTerminator">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latin typeface="Franklin Gothic Medium Cond" panose="020B0606030402020204" pitchFamily="34" charset="0"/>
                </a:rPr>
                <a:t>Meaning</a:t>
              </a:r>
            </a:p>
            <a:p>
              <a:pPr algn="ctr"/>
              <a:r>
                <a:rPr lang="en-US" sz="2400" dirty="0">
                  <a:effectLst>
                    <a:outerShdw blurRad="38100" dist="38100" dir="2700000" algn="tl">
                      <a:srgbClr val="000000">
                        <a:alpha val="43137"/>
                      </a:srgbClr>
                    </a:outerShdw>
                  </a:effectLst>
                  <a:latin typeface="Franklin Gothic Medium Cond" panose="020B0606030402020204" pitchFamily="34" charset="0"/>
                </a:rPr>
                <a:t>Classification</a:t>
              </a:r>
            </a:p>
            <a:p>
              <a:pPr algn="ctr"/>
              <a:r>
                <a:rPr lang="en-US" sz="2400" dirty="0">
                  <a:effectLst>
                    <a:outerShdw blurRad="38100" dist="38100" dir="2700000" algn="tl">
                      <a:srgbClr val="000000">
                        <a:alpha val="43137"/>
                      </a:srgbClr>
                    </a:outerShdw>
                  </a:effectLst>
                  <a:latin typeface="Franklin Gothic Medium Cond" panose="020B0606030402020204" pitchFamily="34" charset="0"/>
                </a:rPr>
                <a:t>Components</a:t>
              </a:r>
            </a:p>
          </p:txBody>
        </p:sp>
      </p:grpSp>
      <p:sp>
        <p:nvSpPr>
          <p:cNvPr id="11" name="Line Callout 1 10"/>
          <p:cNvSpPr/>
          <p:nvPr/>
        </p:nvSpPr>
        <p:spPr>
          <a:xfrm>
            <a:off x="3537020" y="5205045"/>
            <a:ext cx="5876856" cy="1502053"/>
          </a:xfrm>
          <a:prstGeom prst="borderCallout1">
            <a:avLst>
              <a:gd name="adj1" fmla="val 2026"/>
              <a:gd name="adj2" fmla="val 46039"/>
              <a:gd name="adj3" fmla="val -33336"/>
              <a:gd name="adj4" fmla="val 52629"/>
            </a:avLst>
          </a:prstGeom>
          <a:ln w="76200"/>
        </p:spPr>
        <p:style>
          <a:lnRef idx="3">
            <a:schemeClr val="lt1"/>
          </a:lnRef>
          <a:fillRef idx="1">
            <a:schemeClr val="accent3"/>
          </a:fillRef>
          <a:effectRef idx="1">
            <a:schemeClr val="accent3"/>
          </a:effectRef>
          <a:fontRef idx="minor">
            <a:schemeClr val="lt1"/>
          </a:fontRef>
        </p:style>
        <p:txBody>
          <a:bodyPr rtlCol="0" anchor="ctr"/>
          <a:lstStyle/>
          <a:p>
            <a:pPr marL="514350" indent="-514350">
              <a:buAutoNum type="arabicPeriod"/>
            </a:pPr>
            <a:r>
              <a:rPr lang="en-US" sz="2800" dirty="0">
                <a:latin typeface="Franklin Gothic Medium Cond" panose="020B0606030402020204" pitchFamily="34" charset="0"/>
              </a:rPr>
              <a:t>More reliable “raw” material for Banks</a:t>
            </a:r>
          </a:p>
          <a:p>
            <a:pPr marL="514350" indent="-514350">
              <a:buAutoNum type="arabicPeriod"/>
            </a:pPr>
            <a:r>
              <a:rPr lang="en-US" sz="2800" dirty="0">
                <a:latin typeface="Franklin Gothic Medium Cond" panose="020B0606030402020204" pitchFamily="34" charset="0"/>
              </a:rPr>
              <a:t>++ NDTL =Banks rely less on RBI for money= incomplete Transmission of MP</a:t>
            </a:r>
          </a:p>
        </p:txBody>
      </p:sp>
      <p:pic>
        <p:nvPicPr>
          <p:cNvPr id="8" name="Picture 7"/>
          <p:cNvPicPr>
            <a:picLocks noChangeAspect="1"/>
          </p:cNvPicPr>
          <p:nvPr/>
        </p:nvPicPr>
        <p:blipFill>
          <a:blip r:embed="rId5"/>
          <a:stretch>
            <a:fillRect/>
          </a:stretch>
        </p:blipFill>
        <p:spPr>
          <a:xfrm>
            <a:off x="9607596" y="390383"/>
            <a:ext cx="2593615" cy="593522"/>
          </a:xfrm>
          <a:prstGeom prst="rect">
            <a:avLst/>
          </a:prstGeom>
        </p:spPr>
      </p:pic>
      <p:pic>
        <p:nvPicPr>
          <p:cNvPr id="9" name="Picture 8"/>
          <p:cNvPicPr>
            <a:picLocks noChangeAspect="1"/>
          </p:cNvPicPr>
          <p:nvPr/>
        </p:nvPicPr>
        <p:blipFill>
          <a:blip r:embed="rId6"/>
          <a:stretch>
            <a:fillRect/>
          </a:stretch>
        </p:blipFill>
        <p:spPr>
          <a:xfrm>
            <a:off x="-9211" y="444685"/>
            <a:ext cx="2040385" cy="620616"/>
          </a:xfrm>
          <a:prstGeom prst="rect">
            <a:avLst/>
          </a:prstGeom>
        </p:spPr>
      </p:pic>
    </p:spTree>
    <p:extLst>
      <p:ext uri="{BB962C8B-B14F-4D97-AF65-F5344CB8AC3E}">
        <p14:creationId xmlns:p14="http://schemas.microsoft.com/office/powerpoint/2010/main" val="52763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4978" y="992255"/>
            <a:ext cx="10958264" cy="5527908"/>
          </a:xfrm>
          <a:prstGeom prst="rect">
            <a:avLst/>
          </a:prstGeom>
        </p:spPr>
      </p:pic>
      <p:sp>
        <p:nvSpPr>
          <p:cNvPr id="3" name="Title 2"/>
          <p:cNvSpPr>
            <a:spLocks noGrp="1"/>
          </p:cNvSpPr>
          <p:nvPr>
            <p:ph type="title"/>
          </p:nvPr>
        </p:nvSpPr>
        <p:spPr/>
        <p:txBody>
          <a:bodyPr>
            <a:normAutofit/>
          </a:bodyPr>
          <a:lstStyle/>
          <a:p>
            <a:r>
              <a:rPr lang="en-US" dirty="0"/>
              <a:t>Impact of Time deposit on Credit lending</a:t>
            </a:r>
          </a:p>
        </p:txBody>
      </p:sp>
      <p:sp>
        <p:nvSpPr>
          <p:cNvPr id="5" name="Rounded Rectangular Callout 4"/>
          <p:cNvSpPr/>
          <p:nvPr/>
        </p:nvSpPr>
        <p:spPr>
          <a:xfrm>
            <a:off x="4132385" y="3756209"/>
            <a:ext cx="3508132" cy="949570"/>
          </a:xfrm>
          <a:prstGeom prst="wedgeRoundRectCallout">
            <a:avLst>
              <a:gd name="adj1" fmla="val -71912"/>
              <a:gd name="adj2" fmla="val 11724"/>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000" dirty="0">
                <a:latin typeface="Franklin Gothic Medium Cond" panose="020B0606030402020204" pitchFamily="34" charset="0"/>
              </a:rPr>
              <a:t>Demand deposits= unreliable source to run a Bank loan biz.</a:t>
            </a:r>
          </a:p>
        </p:txBody>
      </p:sp>
      <p:sp>
        <p:nvSpPr>
          <p:cNvPr id="6" name="Rounded Rectangular Callout 5"/>
          <p:cNvSpPr/>
          <p:nvPr/>
        </p:nvSpPr>
        <p:spPr>
          <a:xfrm>
            <a:off x="8009792" y="3659493"/>
            <a:ext cx="3508132" cy="949570"/>
          </a:xfrm>
          <a:prstGeom prst="wedgeRoundRectCallout">
            <a:avLst>
              <a:gd name="adj1" fmla="val 5281"/>
              <a:gd name="adj2" fmla="val -98461"/>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000" dirty="0">
                <a:latin typeface="Franklin Gothic Medium Cond" panose="020B0606030402020204" pitchFamily="34" charset="0"/>
              </a:rPr>
              <a:t>As Time deposit </a:t>
            </a:r>
            <a:r>
              <a:rPr lang="en-US" sz="2000" dirty="0">
                <a:latin typeface="Arial Black" panose="020B0A04020102020204" pitchFamily="34" charset="0"/>
              </a:rPr>
              <a:t>▼</a:t>
            </a:r>
            <a:endParaRPr lang="en-US" sz="2000" dirty="0">
              <a:latin typeface="Franklin Gothic Medium Cond" panose="020B0606030402020204" pitchFamily="34" charset="0"/>
            </a:endParaRPr>
          </a:p>
          <a:p>
            <a:r>
              <a:rPr lang="en-US" sz="2000" dirty="0">
                <a:latin typeface="Franklin Gothic Medium Cond" panose="020B0606030402020204" pitchFamily="34" charset="0"/>
              </a:rPr>
              <a:t>Loaning </a:t>
            </a:r>
            <a:r>
              <a:rPr lang="en-US" sz="2000" dirty="0">
                <a:latin typeface="Arial Black" panose="020B0A04020102020204" pitchFamily="34" charset="0"/>
              </a:rPr>
              <a:t>▼ </a:t>
            </a:r>
            <a:r>
              <a:rPr lang="en-US" sz="2000" dirty="0">
                <a:latin typeface="Franklin Gothic Medium Cond" panose="020B0606030402020204" pitchFamily="34" charset="0"/>
              </a:rPr>
              <a:t>= bad for economy</a:t>
            </a:r>
          </a:p>
        </p:txBody>
      </p:sp>
    </p:spTree>
    <p:extLst>
      <p:ext uri="{BB962C8B-B14F-4D97-AF65-F5344CB8AC3E}">
        <p14:creationId xmlns:p14="http://schemas.microsoft.com/office/powerpoint/2010/main" val="368457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Assertion- Reasoning</a:t>
            </a:r>
          </a:p>
        </p:txBody>
      </p:sp>
      <p:sp>
        <p:nvSpPr>
          <p:cNvPr id="6" name="Text Placeholder 5"/>
          <p:cNvSpPr>
            <a:spLocks noGrp="1"/>
          </p:cNvSpPr>
          <p:nvPr>
            <p:ph type="body" sz="quarter" idx="13"/>
          </p:nvPr>
        </p:nvSpPr>
        <p:spPr/>
        <p:txBody>
          <a:bodyPr/>
          <a:lstStyle/>
          <a:p>
            <a:r>
              <a:rPr lang="en-US" dirty="0"/>
              <a:t>Economic Survey</a:t>
            </a:r>
          </a:p>
        </p:txBody>
      </p:sp>
      <p:sp>
        <p:nvSpPr>
          <p:cNvPr id="5" name="Content Placeholder 4"/>
          <p:cNvSpPr>
            <a:spLocks noGrp="1"/>
          </p:cNvSpPr>
          <p:nvPr>
            <p:ph idx="1"/>
          </p:nvPr>
        </p:nvSpPr>
        <p:spPr/>
        <p:txBody>
          <a:bodyPr>
            <a:normAutofit lnSpcReduction="10000"/>
          </a:bodyPr>
          <a:lstStyle/>
          <a:p>
            <a:r>
              <a:rPr lang="en-US" dirty="0"/>
              <a:t>A) Slowdown in time deposits, will hamper the growth in bank credit.</a:t>
            </a:r>
          </a:p>
          <a:p>
            <a:r>
              <a:rPr lang="en-US" dirty="0"/>
              <a:t>R) Time deposits are cheaper source of funding, and allow banks to afford higher interest rate spreads.</a:t>
            </a:r>
          </a:p>
          <a:p>
            <a:endParaRPr lang="en-US" dirty="0"/>
          </a:p>
          <a:p>
            <a:pPr marL="0" indent="0">
              <a:buNone/>
            </a:pPr>
            <a:r>
              <a:rPr lang="en-US" dirty="0"/>
              <a:t>Both correct and “R” explains “A” </a:t>
            </a:r>
          </a:p>
          <a:p>
            <a:pPr marL="0" indent="0">
              <a:buNone/>
            </a:pPr>
            <a:r>
              <a:rPr lang="en-US" dirty="0"/>
              <a:t>(Ref: ES-15-V2c3 Page 50)</a:t>
            </a:r>
          </a:p>
          <a:p>
            <a:pPr marL="0" indent="0">
              <a:buNone/>
            </a:pPr>
            <a:endParaRPr lang="en-US" dirty="0"/>
          </a:p>
        </p:txBody>
      </p:sp>
    </p:spTree>
    <p:extLst>
      <p:ext uri="{BB962C8B-B14F-4D97-AF65-F5344CB8AC3E}">
        <p14:creationId xmlns:p14="http://schemas.microsoft.com/office/powerpoint/2010/main" val="2836455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itle 3"/>
          <p:cNvSpPr txBox="1">
            <a:spLocks/>
          </p:cNvSpPr>
          <p:nvPr/>
        </p:nvSpPr>
        <p:spPr>
          <a:xfrm>
            <a:off x="0" y="0"/>
            <a:ext cx="8057741" cy="1120589"/>
          </a:xfrm>
          <a:prstGeom prst="rect">
            <a:avLst/>
          </a:prstGeom>
          <a:solidFill>
            <a:srgbClr val="1B587C">
              <a:alpha val="50000"/>
            </a:srgbClr>
          </a:solidFill>
          <a:ln>
            <a:noFill/>
          </a:ln>
          <a:effectLst/>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Bank Deposit growth </a:t>
            </a:r>
            <a:r>
              <a:rPr lang="en-US" dirty="0">
                <a:solidFill>
                  <a:sysClr val="window" lastClr="FFFFFF"/>
                </a:solidFill>
                <a:latin typeface="Arial Black" panose="020B0A04020102020204" pitchFamily="34" charset="0"/>
              </a:rPr>
              <a:t>▼ </a:t>
            </a:r>
          </a:p>
          <a:p>
            <a:r>
              <a:rPr lang="en-US" dirty="0">
                <a:solidFill>
                  <a:sysClr val="window" lastClr="FFFFFF"/>
                </a:solidFill>
              </a:rPr>
              <a:t>Despite </a:t>
            </a:r>
            <a:r>
              <a:rPr lang="en-US" dirty="0">
                <a:solidFill>
                  <a:sysClr val="window" lastClr="FFFFFF"/>
                </a:solidFill>
                <a:latin typeface="Arial Black" panose="020B0A04020102020204" pitchFamily="34" charset="0"/>
              </a:rPr>
              <a:t>▲ </a:t>
            </a:r>
            <a:r>
              <a:rPr lang="en-US" dirty="0">
                <a:solidFill>
                  <a:sysClr val="window" lastClr="FFFFFF"/>
                </a:solidFill>
              </a:rPr>
              <a:t>Real Interest Rate</a:t>
            </a:r>
            <a:endPar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endParaRPr>
          </a:p>
        </p:txBody>
      </p:sp>
      <p:pic>
        <p:nvPicPr>
          <p:cNvPr id="6" name="Picture 5"/>
          <p:cNvPicPr>
            <a:picLocks noChangeAspect="1"/>
          </p:cNvPicPr>
          <p:nvPr/>
        </p:nvPicPr>
        <p:blipFill>
          <a:blip r:embed="rId3"/>
          <a:stretch>
            <a:fillRect/>
          </a:stretch>
        </p:blipFill>
        <p:spPr>
          <a:xfrm>
            <a:off x="-1261991" y="886024"/>
            <a:ext cx="9877533" cy="5970302"/>
          </a:xfrm>
          <a:prstGeom prst="rect">
            <a:avLst/>
          </a:prstGeom>
        </p:spPr>
      </p:pic>
      <p:sp>
        <p:nvSpPr>
          <p:cNvPr id="5" name="Rounded Rectangular Callout 4"/>
          <p:cNvSpPr/>
          <p:nvPr/>
        </p:nvSpPr>
        <p:spPr>
          <a:xfrm>
            <a:off x="4527176" y="1194516"/>
            <a:ext cx="3702424" cy="2247931"/>
          </a:xfrm>
          <a:prstGeom prst="wedgeRoundRectCallout">
            <a:avLst>
              <a:gd name="adj1" fmla="val -57708"/>
              <a:gd name="adj2" fmla="val 79784"/>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a:latin typeface="Franklin Gothic Medium Cond" panose="020B0606030402020204" pitchFamily="34" charset="0"/>
              </a:rPr>
              <a:t>We’ll give less loans; invest more in G-Sec</a:t>
            </a:r>
          </a:p>
          <a:p>
            <a:pPr algn="ctr"/>
            <a:r>
              <a:rPr lang="en-US" sz="3200" dirty="0">
                <a:latin typeface="Franklin Gothic Medium Cond" panose="020B0606030402020204" pitchFamily="34" charset="0"/>
              </a:rPr>
              <a:t>BASEL-III looming</a:t>
            </a:r>
          </a:p>
        </p:txBody>
      </p:sp>
      <p:sp>
        <p:nvSpPr>
          <p:cNvPr id="7" name="Rounded Rectangular Callout 6"/>
          <p:cNvSpPr/>
          <p:nvPr/>
        </p:nvSpPr>
        <p:spPr>
          <a:xfrm>
            <a:off x="4652682" y="4823012"/>
            <a:ext cx="4419600" cy="1884087"/>
          </a:xfrm>
          <a:prstGeom prst="wedgeRoundRectCallout">
            <a:avLst>
              <a:gd name="adj1" fmla="val 73140"/>
              <a:gd name="adj2" fmla="val -56370"/>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latin typeface="Franklin Gothic Medium Cond" panose="020B0606030402020204" pitchFamily="34" charset="0"/>
              </a:rPr>
              <a:t>Wealth effect is high… financial repression…not good for economy</a:t>
            </a:r>
          </a:p>
        </p:txBody>
      </p:sp>
    </p:spTree>
    <p:extLst>
      <p:ext uri="{BB962C8B-B14F-4D97-AF65-F5344CB8AC3E}">
        <p14:creationId xmlns:p14="http://schemas.microsoft.com/office/powerpoint/2010/main" val="25847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 far we learned…</a:t>
            </a:r>
          </a:p>
        </p:txBody>
      </p:sp>
      <p:pic>
        <p:nvPicPr>
          <p:cNvPr id="3" name="Picture 2"/>
          <p:cNvPicPr>
            <a:picLocks noChangeAspect="1"/>
          </p:cNvPicPr>
          <p:nvPr/>
        </p:nvPicPr>
        <p:blipFill>
          <a:blip r:embed="rId2"/>
          <a:stretch>
            <a:fillRect/>
          </a:stretch>
        </p:blipFill>
        <p:spPr>
          <a:xfrm>
            <a:off x="0" y="795523"/>
            <a:ext cx="6096851" cy="3429479"/>
          </a:xfrm>
          <a:prstGeom prst="rect">
            <a:avLst/>
          </a:prstGeom>
        </p:spPr>
      </p:pic>
      <p:pic>
        <p:nvPicPr>
          <p:cNvPr id="4" name="Picture 3"/>
          <p:cNvPicPr>
            <a:picLocks noChangeAspect="1"/>
          </p:cNvPicPr>
          <p:nvPr/>
        </p:nvPicPr>
        <p:blipFill>
          <a:blip r:embed="rId3"/>
          <a:stretch>
            <a:fillRect/>
          </a:stretch>
        </p:blipFill>
        <p:spPr>
          <a:xfrm>
            <a:off x="6096000" y="795522"/>
            <a:ext cx="6096851" cy="3429479"/>
          </a:xfrm>
          <a:prstGeom prst="rect">
            <a:avLst/>
          </a:prstGeom>
        </p:spPr>
      </p:pic>
      <p:pic>
        <p:nvPicPr>
          <p:cNvPr id="5" name="Picture 4"/>
          <p:cNvPicPr>
            <a:picLocks noChangeAspect="1"/>
          </p:cNvPicPr>
          <p:nvPr/>
        </p:nvPicPr>
        <p:blipFill>
          <a:blip r:embed="rId4"/>
          <a:stretch>
            <a:fillRect/>
          </a:stretch>
        </p:blipFill>
        <p:spPr>
          <a:xfrm>
            <a:off x="0" y="3428521"/>
            <a:ext cx="6096851" cy="3429479"/>
          </a:xfrm>
          <a:prstGeom prst="rect">
            <a:avLst/>
          </a:prstGeom>
        </p:spPr>
      </p:pic>
      <p:pic>
        <p:nvPicPr>
          <p:cNvPr id="6" name="Picture 5"/>
          <p:cNvPicPr>
            <a:picLocks noChangeAspect="1"/>
          </p:cNvPicPr>
          <p:nvPr/>
        </p:nvPicPr>
        <p:blipFill>
          <a:blip r:embed="rId5"/>
          <a:stretch>
            <a:fillRect/>
          </a:stretch>
        </p:blipFill>
        <p:spPr>
          <a:xfrm>
            <a:off x="6096000" y="3428521"/>
            <a:ext cx="6096851" cy="3429479"/>
          </a:xfrm>
          <a:prstGeom prst="rect">
            <a:avLst/>
          </a:prstGeom>
        </p:spPr>
      </p:pic>
    </p:spTree>
    <p:extLst>
      <p:ext uri="{BB962C8B-B14F-4D97-AF65-F5344CB8AC3E}">
        <p14:creationId xmlns:p14="http://schemas.microsoft.com/office/powerpoint/2010/main" val="66202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71482305"/>
              </p:ext>
            </p:extLst>
          </p:nvPr>
        </p:nvGraphicFramePr>
        <p:xfrm>
          <a:off x="838200" y="914400"/>
          <a:ext cx="10668000" cy="551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Double Financial Repression on “Banks” (ES-14)</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9554" y="914400"/>
            <a:ext cx="2485292" cy="2124603"/>
          </a:xfrm>
          <a:prstGeom prst="rect">
            <a:avLst/>
          </a:prstGeom>
        </p:spPr>
      </p:pic>
    </p:spTree>
    <p:extLst>
      <p:ext uri="{BB962C8B-B14F-4D97-AF65-F5344CB8AC3E}">
        <p14:creationId xmlns:p14="http://schemas.microsoft.com/office/powerpoint/2010/main" val="28340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C65D89AC-F79D-4674-9002-E2DDDFE34EBD}"/>
                                            </p:graphicEl>
                                          </p:spTgt>
                                        </p:tgtEl>
                                        <p:attrNameLst>
                                          <p:attrName>style.visibility</p:attrName>
                                        </p:attrNameLst>
                                      </p:cBhvr>
                                      <p:to>
                                        <p:strVal val="visible"/>
                                      </p:to>
                                    </p:set>
                                    <p:animEffect transition="in" filter="fade">
                                      <p:cBhvr>
                                        <p:cTn id="7" dur="500"/>
                                        <p:tgtEl>
                                          <p:spTgt spid="4">
                                            <p:graphicEl>
                                              <a:dgm id="{C65D89AC-F79D-4674-9002-E2DDDFE34EB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938E3D4-D7EE-42D4-B63A-1F27C4D1A1A5}"/>
                                            </p:graphicEl>
                                          </p:spTgt>
                                        </p:tgtEl>
                                        <p:attrNameLst>
                                          <p:attrName>style.visibility</p:attrName>
                                        </p:attrNameLst>
                                      </p:cBhvr>
                                      <p:to>
                                        <p:strVal val="visible"/>
                                      </p:to>
                                    </p:set>
                                    <p:animEffect transition="in" filter="fade">
                                      <p:cBhvr>
                                        <p:cTn id="12" dur="500"/>
                                        <p:tgtEl>
                                          <p:spTgt spid="4">
                                            <p:graphicEl>
                                              <a:dgm id="{B938E3D4-D7EE-42D4-B63A-1F27C4D1A1A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BDF96D5-E716-49E9-B842-5FEC5BF80878}"/>
                                            </p:graphicEl>
                                          </p:spTgt>
                                        </p:tgtEl>
                                        <p:attrNameLst>
                                          <p:attrName>style.visibility</p:attrName>
                                        </p:attrNameLst>
                                      </p:cBhvr>
                                      <p:to>
                                        <p:strVal val="visible"/>
                                      </p:to>
                                    </p:set>
                                    <p:animEffect transition="in" filter="fade">
                                      <p:cBhvr>
                                        <p:cTn id="17" dur="500"/>
                                        <p:tgtEl>
                                          <p:spTgt spid="4">
                                            <p:graphicEl>
                                              <a:dgm id="{BBDF96D5-E716-49E9-B842-5FEC5BF8087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7E3936E-2875-4DDA-8A0A-6D84390C41E1}"/>
                                            </p:graphicEl>
                                          </p:spTgt>
                                        </p:tgtEl>
                                        <p:attrNameLst>
                                          <p:attrName>style.visibility</p:attrName>
                                        </p:attrNameLst>
                                      </p:cBhvr>
                                      <p:to>
                                        <p:strVal val="visible"/>
                                      </p:to>
                                    </p:set>
                                    <p:animEffect transition="in" filter="fade">
                                      <p:cBhvr>
                                        <p:cTn id="22" dur="500"/>
                                        <p:tgtEl>
                                          <p:spTgt spid="4">
                                            <p:graphicEl>
                                              <a:dgm id="{B7E3936E-2875-4DDA-8A0A-6D84390C41E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206375" y="914400"/>
          <a:ext cx="11730038" cy="531336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US" dirty="0"/>
              <a:t>Q3-2015: Financial statements of PSBs (</a:t>
            </a:r>
            <a:r>
              <a:rPr lang="en-US" dirty="0" err="1"/>
              <a:t>Rs.Crore</a:t>
            </a:r>
            <a:r>
              <a:rPr lang="en-US" dirty="0"/>
              <a:t>)</a:t>
            </a:r>
          </a:p>
        </p:txBody>
      </p:sp>
      <p:sp>
        <p:nvSpPr>
          <p:cNvPr id="8" name="Rounded Rectangular Callout 7"/>
          <p:cNvSpPr/>
          <p:nvPr/>
        </p:nvSpPr>
        <p:spPr>
          <a:xfrm>
            <a:off x="7350370" y="4281854"/>
            <a:ext cx="4003430" cy="1151791"/>
          </a:xfrm>
          <a:prstGeom prst="wedgeRoundRectCallout">
            <a:avLst>
              <a:gd name="adj1" fmla="val -23861"/>
              <a:gd name="adj2" fmla="val -177495"/>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2400" dirty="0">
                <a:latin typeface="Franklin Gothic Medium Cond" panose="020B0606030402020204" pitchFamily="34" charset="0"/>
              </a:rPr>
              <a:t>93% less profit then earlier year’s same quarter (Oct-Dec)</a:t>
            </a:r>
          </a:p>
        </p:txBody>
      </p:sp>
      <p:sp>
        <p:nvSpPr>
          <p:cNvPr id="9" name="Rounded Rectangular Callout 8"/>
          <p:cNvSpPr/>
          <p:nvPr/>
        </p:nvSpPr>
        <p:spPr>
          <a:xfrm>
            <a:off x="10042276" y="3261583"/>
            <a:ext cx="1176710" cy="760716"/>
          </a:xfrm>
          <a:prstGeom prst="wedgeRoundRectCallout">
            <a:avLst>
              <a:gd name="adj1" fmla="val -27894"/>
              <a:gd name="adj2" fmla="val -122010"/>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400" dirty="0">
                <a:latin typeface="Franklin Gothic Medium Cond" panose="020B0606030402020204" pitchFamily="34" charset="0"/>
              </a:rPr>
              <a:t>62%</a:t>
            </a:r>
            <a:r>
              <a:rPr lang="en-US" sz="2400" dirty="0">
                <a:latin typeface="Arial Black" panose="020B0A04020102020204" pitchFamily="34" charset="0"/>
              </a:rPr>
              <a:t>▼</a:t>
            </a:r>
            <a:endParaRPr lang="en-US" sz="2400" dirty="0">
              <a:latin typeface="Franklin Gothic Medium Cond" panose="020B06060304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17812" y="3590237"/>
            <a:ext cx="1977181" cy="624048"/>
          </a:xfrm>
          <a:prstGeom prst="rect">
            <a:avLst/>
          </a:prstGeom>
        </p:spPr>
      </p:pic>
      <p:sp>
        <p:nvSpPr>
          <p:cNvPr id="7" name="Rounded Rectangular Callout 6"/>
          <p:cNvSpPr/>
          <p:nvPr/>
        </p:nvSpPr>
        <p:spPr>
          <a:xfrm>
            <a:off x="3543296" y="3308117"/>
            <a:ext cx="2329966" cy="1615575"/>
          </a:xfrm>
          <a:prstGeom prst="wedgeRoundRectCallout">
            <a:avLst>
              <a:gd name="adj1" fmla="val -76601"/>
              <a:gd name="adj2" fmla="val -67669"/>
              <a:gd name="adj3" fmla="val 16667"/>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r>
              <a:rPr lang="en-US" sz="2400" dirty="0">
                <a:latin typeface="Franklin Gothic Medium Cond" panose="020B0606030402020204" pitchFamily="34" charset="0"/>
              </a:rPr>
              <a:t>#EPICFAIL in History of Indian Banking Industry</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5621" y="1573737"/>
            <a:ext cx="920995" cy="54049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8401" y="3631432"/>
            <a:ext cx="1659914" cy="781733"/>
          </a:xfrm>
          <a:prstGeom prst="rect">
            <a:avLst/>
          </a:prstGeom>
        </p:spPr>
      </p:pic>
    </p:spTree>
    <p:extLst>
      <p:ext uri="{BB962C8B-B14F-4D97-AF65-F5344CB8AC3E}">
        <p14:creationId xmlns:p14="http://schemas.microsoft.com/office/powerpoint/2010/main" val="15503388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Find Correct Statement?</a:t>
            </a:r>
          </a:p>
        </p:txBody>
      </p:sp>
      <p:sp>
        <p:nvSpPr>
          <p:cNvPr id="6" name="Text Placeholder 5"/>
          <p:cNvSpPr>
            <a:spLocks noGrp="1"/>
          </p:cNvSpPr>
          <p:nvPr>
            <p:ph type="body" sz="quarter" idx="13"/>
          </p:nvPr>
        </p:nvSpPr>
        <p:spPr/>
        <p:txBody>
          <a:bodyPr/>
          <a:lstStyle/>
          <a:p>
            <a:r>
              <a:rPr lang="en-US" dirty="0"/>
              <a:t>From Survey</a:t>
            </a:r>
          </a:p>
        </p:txBody>
      </p:sp>
      <p:sp>
        <p:nvSpPr>
          <p:cNvPr id="5" name="Content Placeholder 4"/>
          <p:cNvSpPr>
            <a:spLocks noGrp="1"/>
          </p:cNvSpPr>
          <p:nvPr>
            <p:ph idx="1"/>
          </p:nvPr>
        </p:nvSpPr>
        <p:spPr/>
        <p:txBody>
          <a:bodyPr>
            <a:normAutofit fontScale="92500" lnSpcReduction="10000"/>
          </a:bodyPr>
          <a:lstStyle/>
          <a:p>
            <a:pPr marL="742950" indent="-742950">
              <a:buFont typeface="+mj-lt"/>
              <a:buAutoNum type="alphaUcPeriod"/>
            </a:pPr>
            <a:r>
              <a:rPr lang="en-US" dirty="0">
                <a:solidFill>
                  <a:srgbClr val="FFC000"/>
                </a:solidFill>
              </a:rPr>
              <a:t>Twin balance sheet </a:t>
            </a:r>
            <a:r>
              <a:rPr lang="en-US" dirty="0"/>
              <a:t>problem is associated with financial stress in </a:t>
            </a:r>
            <a:r>
              <a:rPr lang="en-US" dirty="0">
                <a:solidFill>
                  <a:srgbClr val="FFC000"/>
                </a:solidFill>
              </a:rPr>
              <a:t>Government owned Banks and PSUs.</a:t>
            </a:r>
          </a:p>
          <a:p>
            <a:pPr marL="742950" indent="-742950">
              <a:buFont typeface="+mj-lt"/>
              <a:buAutoNum type="alphaUcPeriod"/>
            </a:pPr>
            <a:r>
              <a:rPr lang="en-US" dirty="0"/>
              <a:t>“</a:t>
            </a:r>
            <a:r>
              <a:rPr lang="en-US" dirty="0">
                <a:solidFill>
                  <a:srgbClr val="FFC000"/>
                </a:solidFill>
              </a:rPr>
              <a:t>Double Financial repression</a:t>
            </a:r>
            <a:r>
              <a:rPr lang="en-US" dirty="0"/>
              <a:t>” means inability of households to gain positive returns from banks and share market.</a:t>
            </a:r>
          </a:p>
          <a:p>
            <a:pPr marL="742950" indent="-742950">
              <a:buFont typeface="+mj-lt"/>
              <a:buAutoNum type="alphaUcPeriod"/>
            </a:pPr>
            <a:r>
              <a:rPr lang="en-US" dirty="0">
                <a:solidFill>
                  <a:srgbClr val="FFC000"/>
                </a:solidFill>
              </a:rPr>
              <a:t>Twin Deficit means </a:t>
            </a:r>
            <a:r>
              <a:rPr lang="en-US" dirty="0"/>
              <a:t>high level of fiscal deficit and Revenue deficit.</a:t>
            </a:r>
          </a:p>
          <a:p>
            <a:pPr marL="742950" indent="-742950">
              <a:buFont typeface="+mj-lt"/>
              <a:buAutoNum type="alphaUcPeriod"/>
            </a:pPr>
            <a:r>
              <a:rPr lang="en-US" dirty="0"/>
              <a:t>None Correct.</a:t>
            </a:r>
          </a:p>
          <a:p>
            <a:pPr marL="742950" indent="-742950">
              <a:buFont typeface="+mj-lt"/>
              <a:buAutoNum type="alphaUcPeriod"/>
            </a:pPr>
            <a:endParaRPr lang="en-US" dirty="0"/>
          </a:p>
        </p:txBody>
      </p:sp>
    </p:spTree>
    <p:extLst>
      <p:ext uri="{BB962C8B-B14F-4D97-AF65-F5344CB8AC3E}">
        <p14:creationId xmlns:p14="http://schemas.microsoft.com/office/powerpoint/2010/main" val="901758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Find Correct Statement?</a:t>
            </a:r>
          </a:p>
        </p:txBody>
      </p:sp>
      <p:sp>
        <p:nvSpPr>
          <p:cNvPr id="6" name="Text Placeholder 5"/>
          <p:cNvSpPr>
            <a:spLocks noGrp="1"/>
          </p:cNvSpPr>
          <p:nvPr>
            <p:ph type="body" sz="quarter" idx="13"/>
          </p:nvPr>
        </p:nvSpPr>
        <p:spPr/>
        <p:txBody>
          <a:bodyPr/>
          <a:lstStyle/>
          <a:p>
            <a:r>
              <a:rPr lang="en-US" dirty="0"/>
              <a:t>From Survey</a:t>
            </a:r>
          </a:p>
        </p:txBody>
      </p:sp>
      <p:sp>
        <p:nvSpPr>
          <p:cNvPr id="5" name="Content Placeholder 4"/>
          <p:cNvSpPr>
            <a:spLocks noGrp="1"/>
          </p:cNvSpPr>
          <p:nvPr>
            <p:ph idx="1"/>
          </p:nvPr>
        </p:nvSpPr>
        <p:spPr/>
        <p:txBody>
          <a:bodyPr>
            <a:normAutofit fontScale="92500" lnSpcReduction="20000"/>
          </a:bodyPr>
          <a:lstStyle/>
          <a:p>
            <a:pPr marL="742950" indent="-742950">
              <a:buFont typeface="+mj-lt"/>
              <a:buAutoNum type="alphaUcPeriod"/>
            </a:pPr>
            <a:r>
              <a:rPr lang="en-US" dirty="0">
                <a:solidFill>
                  <a:srgbClr val="FFC000"/>
                </a:solidFill>
              </a:rPr>
              <a:t>Twin balance sheet </a:t>
            </a:r>
            <a:r>
              <a:rPr lang="en-US" dirty="0"/>
              <a:t>problem is associated with financial stress in </a:t>
            </a:r>
            <a:r>
              <a:rPr lang="en-US" dirty="0">
                <a:solidFill>
                  <a:srgbClr val="FFC000"/>
                </a:solidFill>
              </a:rPr>
              <a:t>Government owned Banks and </a:t>
            </a:r>
            <a:r>
              <a:rPr lang="en-US" strike="sngStrike" dirty="0">
                <a:solidFill>
                  <a:srgbClr val="FF0000"/>
                </a:solidFill>
              </a:rPr>
              <a:t>PSUs</a:t>
            </a:r>
            <a:r>
              <a:rPr lang="en-US" dirty="0">
                <a:solidFill>
                  <a:srgbClr val="FF0000"/>
                </a:solidFill>
              </a:rPr>
              <a:t> Large corporates</a:t>
            </a:r>
          </a:p>
          <a:p>
            <a:pPr marL="742950" indent="-742950">
              <a:buFont typeface="+mj-lt"/>
              <a:buAutoNum type="alphaUcPeriod"/>
            </a:pPr>
            <a:r>
              <a:rPr lang="en-US" dirty="0"/>
              <a:t>“</a:t>
            </a:r>
            <a:r>
              <a:rPr lang="en-US" dirty="0">
                <a:solidFill>
                  <a:srgbClr val="FFC000"/>
                </a:solidFill>
              </a:rPr>
              <a:t>Double Financial repression</a:t>
            </a:r>
            <a:r>
              <a:rPr lang="en-US" dirty="0"/>
              <a:t>” means </a:t>
            </a:r>
            <a:r>
              <a:rPr lang="en-US" strike="sngStrike" dirty="0"/>
              <a:t>inability of households to gain positive returns from banks and share market</a:t>
            </a:r>
            <a:r>
              <a:rPr lang="en-US" dirty="0"/>
              <a:t>.</a:t>
            </a:r>
            <a:r>
              <a:rPr lang="en-US" dirty="0">
                <a:solidFill>
                  <a:srgbClr val="FF0000"/>
                </a:solidFill>
              </a:rPr>
              <a:t> Banks’ problems on asset &amp; liability side</a:t>
            </a:r>
          </a:p>
          <a:p>
            <a:pPr marL="742950" indent="-742950">
              <a:buFont typeface="+mj-lt"/>
              <a:buAutoNum type="alphaUcPeriod"/>
            </a:pPr>
            <a:r>
              <a:rPr lang="en-US" dirty="0">
                <a:solidFill>
                  <a:srgbClr val="FFC000"/>
                </a:solidFill>
              </a:rPr>
              <a:t>Twin Deficit means </a:t>
            </a:r>
            <a:r>
              <a:rPr lang="en-US" dirty="0"/>
              <a:t>high level of fiscal deficit and </a:t>
            </a:r>
            <a:r>
              <a:rPr lang="en-US" strike="sngStrike" dirty="0">
                <a:solidFill>
                  <a:srgbClr val="FF0000"/>
                </a:solidFill>
              </a:rPr>
              <a:t>Revenue deficit </a:t>
            </a:r>
            <a:r>
              <a:rPr lang="en-US" dirty="0">
                <a:solidFill>
                  <a:srgbClr val="FF0000"/>
                </a:solidFill>
              </a:rPr>
              <a:t>CAD</a:t>
            </a:r>
          </a:p>
          <a:p>
            <a:pPr marL="742950" indent="-742950">
              <a:buFont typeface="+mj-lt"/>
              <a:buAutoNum type="alphaUcPeriod"/>
            </a:pPr>
            <a:r>
              <a:rPr lang="en-US" dirty="0">
                <a:solidFill>
                  <a:srgbClr val="92D050"/>
                </a:solidFill>
              </a:rPr>
              <a:t>None Correct.</a:t>
            </a:r>
          </a:p>
          <a:p>
            <a:pPr marL="742950" indent="-742950">
              <a:buFont typeface="+mj-lt"/>
              <a:buAutoNum type="alphaUcPeriod"/>
            </a:pPr>
            <a:endParaRPr lang="en-US" dirty="0"/>
          </a:p>
        </p:txBody>
      </p:sp>
    </p:spTree>
    <p:extLst>
      <p:ext uri="{BB962C8B-B14F-4D97-AF65-F5344CB8AC3E}">
        <p14:creationId xmlns:p14="http://schemas.microsoft.com/office/powerpoint/2010/main" val="2670564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4" name="Title 3"/>
          <p:cNvSpPr txBox="1">
            <a:spLocks/>
          </p:cNvSpPr>
          <p:nvPr/>
        </p:nvSpPr>
        <p:spPr>
          <a:xfrm>
            <a:off x="5385916" y="1674"/>
            <a:ext cx="6806084" cy="1120589"/>
          </a:xfrm>
          <a:prstGeom prst="rect">
            <a:avLst/>
          </a:prstGeom>
          <a:solidFill>
            <a:srgbClr val="1B587C">
              <a:alpha val="50000"/>
            </a:srgbClr>
          </a:solidFill>
          <a:ln>
            <a:noFill/>
          </a:ln>
          <a:effectLst/>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Incomplete transmission of monetary Policy </a:t>
            </a:r>
          </a:p>
        </p:txBody>
      </p:sp>
      <p:pic>
        <p:nvPicPr>
          <p:cNvPr id="11" name="Picture 10"/>
          <p:cNvPicPr>
            <a:picLocks noChangeAspect="1"/>
          </p:cNvPicPr>
          <p:nvPr/>
        </p:nvPicPr>
        <p:blipFill>
          <a:blip r:embed="rId3"/>
          <a:stretch>
            <a:fillRect/>
          </a:stretch>
        </p:blipFill>
        <p:spPr>
          <a:xfrm>
            <a:off x="-376019" y="4149130"/>
            <a:ext cx="4481675" cy="2708870"/>
          </a:xfrm>
          <a:prstGeom prst="rect">
            <a:avLst/>
          </a:prstGeom>
        </p:spPr>
      </p:pic>
      <p:graphicFrame>
        <p:nvGraphicFramePr>
          <p:cNvPr id="9" name="Content Placeholder 14"/>
          <p:cNvGraphicFramePr>
            <a:graphicFrameLocks/>
          </p:cNvGraphicFramePr>
          <p:nvPr>
            <p:extLst/>
          </p:nvPr>
        </p:nvGraphicFramePr>
        <p:xfrm>
          <a:off x="-646014" y="0"/>
          <a:ext cx="7906350" cy="4636009"/>
        </p:xfrm>
        <a:graphic>
          <a:graphicData uri="http://schemas.openxmlformats.org/drawingml/2006/chart">
            <c:chart xmlns:c="http://schemas.openxmlformats.org/drawingml/2006/chart" xmlns:r="http://schemas.openxmlformats.org/officeDocument/2006/relationships" r:id="rId4"/>
          </a:graphicData>
        </a:graphic>
      </p:graphicFrame>
      <p:sp>
        <p:nvSpPr>
          <p:cNvPr id="10" name="Pentagon 9"/>
          <p:cNvSpPr/>
          <p:nvPr/>
        </p:nvSpPr>
        <p:spPr>
          <a:xfrm rot="282602">
            <a:off x="2221991" y="1055670"/>
            <a:ext cx="1735364" cy="585585"/>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t>-43bps=</a:t>
            </a:r>
          </a:p>
        </p:txBody>
      </p:sp>
      <p:sp>
        <p:nvSpPr>
          <p:cNvPr id="12" name="Pentagon 11"/>
          <p:cNvSpPr/>
          <p:nvPr/>
        </p:nvSpPr>
        <p:spPr>
          <a:xfrm rot="429162">
            <a:off x="1309498" y="2627532"/>
            <a:ext cx="1571140" cy="605581"/>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t>-125bps=</a:t>
            </a:r>
          </a:p>
        </p:txBody>
      </p:sp>
      <p:sp>
        <p:nvSpPr>
          <p:cNvPr id="13" name="Rectangular Callout 12"/>
          <p:cNvSpPr/>
          <p:nvPr/>
        </p:nvSpPr>
        <p:spPr>
          <a:xfrm>
            <a:off x="5888736" y="1122262"/>
            <a:ext cx="3757682" cy="1409811"/>
          </a:xfrm>
          <a:prstGeom prst="wedgeRectCallout">
            <a:avLst>
              <a:gd name="adj1" fmla="val 63902"/>
              <a:gd name="adj2" fmla="val 46178"/>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strike="sngStrike" dirty="0" err="1"/>
              <a:t>MP.Framework</a:t>
            </a:r>
            <a:r>
              <a:rPr lang="en-US" sz="2400" strike="sngStrike" dirty="0"/>
              <a:t> reformed</a:t>
            </a:r>
          </a:p>
          <a:p>
            <a:pPr algn="ctr"/>
            <a:r>
              <a:rPr lang="en-US" sz="2400" strike="sngStrike" dirty="0"/>
              <a:t>Inflation controlled</a:t>
            </a:r>
          </a:p>
          <a:p>
            <a:pPr algn="ctr"/>
            <a:r>
              <a:rPr lang="en-US" sz="2400" dirty="0"/>
              <a:t>Why r u not </a:t>
            </a:r>
            <a:r>
              <a:rPr lang="en-US" sz="2400" dirty="0">
                <a:latin typeface="Arial Black" panose="020B0A04020102020204" pitchFamily="34" charset="0"/>
              </a:rPr>
              <a:t>▼</a:t>
            </a:r>
            <a:r>
              <a:rPr lang="en-US" sz="2400" dirty="0"/>
              <a:t> as much as I'm?</a:t>
            </a:r>
          </a:p>
        </p:txBody>
      </p:sp>
      <p:sp>
        <p:nvSpPr>
          <p:cNvPr id="14" name="Rectangular Callout 13"/>
          <p:cNvSpPr/>
          <p:nvPr/>
        </p:nvSpPr>
        <p:spPr>
          <a:xfrm>
            <a:off x="2692957" y="4636009"/>
            <a:ext cx="4430219" cy="1892806"/>
          </a:xfrm>
          <a:prstGeom prst="wedgeRectCallout">
            <a:avLst>
              <a:gd name="adj1" fmla="val -60653"/>
              <a:gd name="adj2" fmla="val 217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514350" indent="-514350">
              <a:buFont typeface="+mj-lt"/>
              <a:buAutoNum type="arabicPeriod"/>
            </a:pPr>
            <a:r>
              <a:rPr lang="en-US" sz="2800" strike="sngStrike" dirty="0"/>
              <a:t>SLR &amp; Double Financial repression</a:t>
            </a:r>
          </a:p>
          <a:p>
            <a:pPr marL="514350" indent="-514350">
              <a:buFont typeface="+mj-lt"/>
              <a:buAutoNum type="arabicPeriod"/>
            </a:pPr>
            <a:r>
              <a:rPr lang="en-US" sz="2800" strike="sngStrike" dirty="0"/>
              <a:t>Deposit growth </a:t>
            </a:r>
            <a:r>
              <a:rPr lang="en-US" sz="2800" strike="sngStrike" dirty="0">
                <a:latin typeface="Arial Black" panose="020B0A04020102020204" pitchFamily="34" charset="0"/>
              </a:rPr>
              <a:t>▼</a:t>
            </a:r>
            <a:endParaRPr lang="en-US" sz="2800" strike="sngStrike" dirty="0"/>
          </a:p>
          <a:p>
            <a:pPr marL="514350" indent="-514350">
              <a:buFont typeface="+mj-lt"/>
              <a:buAutoNum type="arabicPeriod"/>
            </a:pPr>
            <a:r>
              <a:rPr lang="en-US" sz="2800" dirty="0"/>
              <a:t>Credit demand &amp; growth </a:t>
            </a:r>
            <a:r>
              <a:rPr lang="en-US" sz="2800" dirty="0">
                <a:latin typeface="Arial Black" panose="020B0A04020102020204" pitchFamily="34" charset="0"/>
              </a:rPr>
              <a:t>▼</a:t>
            </a:r>
            <a:endParaRPr lang="en-US" sz="2800" dirty="0"/>
          </a:p>
        </p:txBody>
      </p:sp>
      <p:pic>
        <p:nvPicPr>
          <p:cNvPr id="15" name="Picture 14"/>
          <p:cNvPicPr>
            <a:picLocks noChangeAspect="1"/>
          </p:cNvPicPr>
          <p:nvPr/>
        </p:nvPicPr>
        <p:blipFill>
          <a:blip r:embed="rId5"/>
          <a:stretch>
            <a:fillRect/>
          </a:stretch>
        </p:blipFill>
        <p:spPr>
          <a:xfrm>
            <a:off x="8252388" y="5662396"/>
            <a:ext cx="3788887" cy="626429"/>
          </a:xfrm>
          <a:prstGeom prst="rect">
            <a:avLst/>
          </a:prstGeom>
        </p:spPr>
      </p:pic>
      <p:pic>
        <p:nvPicPr>
          <p:cNvPr id="16" name="Picture 15"/>
          <p:cNvPicPr>
            <a:picLocks noChangeAspect="1"/>
          </p:cNvPicPr>
          <p:nvPr/>
        </p:nvPicPr>
        <p:blipFill>
          <a:blip r:embed="rId6"/>
          <a:stretch>
            <a:fillRect/>
          </a:stretch>
        </p:blipFill>
        <p:spPr>
          <a:xfrm>
            <a:off x="8118015" y="6219248"/>
            <a:ext cx="4073985" cy="619133"/>
          </a:xfrm>
          <a:prstGeom prst="rect">
            <a:avLst/>
          </a:prstGeom>
        </p:spPr>
      </p:pic>
    </p:spTree>
    <p:extLst>
      <p:ext uri="{BB962C8B-B14F-4D97-AF65-F5344CB8AC3E}">
        <p14:creationId xmlns:p14="http://schemas.microsoft.com/office/powerpoint/2010/main" val="182065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Bank credit growth declining/sluggish in recent times</a:t>
            </a:r>
          </a:p>
        </p:txBody>
      </p:sp>
      <p:pic>
        <p:nvPicPr>
          <p:cNvPr id="5" name="Picture 4"/>
          <p:cNvPicPr>
            <a:picLocks noChangeAspect="1"/>
          </p:cNvPicPr>
          <p:nvPr/>
        </p:nvPicPr>
        <p:blipFill>
          <a:blip r:embed="rId2"/>
          <a:stretch>
            <a:fillRect/>
          </a:stretch>
        </p:blipFill>
        <p:spPr>
          <a:xfrm>
            <a:off x="24287" y="726443"/>
            <a:ext cx="10763865" cy="5632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780" y="1428118"/>
            <a:ext cx="2914434" cy="1939499"/>
          </a:xfrm>
          <a:prstGeom prst="rect">
            <a:avLst/>
          </a:prstGeom>
        </p:spPr>
      </p:pic>
      <p:sp>
        <p:nvSpPr>
          <p:cNvPr id="3" name="Rectangular Callout 2"/>
          <p:cNvSpPr/>
          <p:nvPr/>
        </p:nvSpPr>
        <p:spPr>
          <a:xfrm>
            <a:off x="110532" y="5436158"/>
            <a:ext cx="3476729" cy="1195754"/>
          </a:xfrm>
          <a:prstGeom prst="wedgeRectCallout">
            <a:avLst>
              <a:gd name="adj1" fmla="val -45110"/>
              <a:gd name="adj2" fmla="val -376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Earlier 20% YoY growth (2003-08)</a:t>
            </a:r>
          </a:p>
        </p:txBody>
      </p:sp>
      <p:pic>
        <p:nvPicPr>
          <p:cNvPr id="6" name="Picture 5"/>
          <p:cNvPicPr>
            <a:picLocks noChangeAspect="1"/>
          </p:cNvPicPr>
          <p:nvPr/>
        </p:nvPicPr>
        <p:blipFill>
          <a:blip r:embed="rId4"/>
          <a:stretch>
            <a:fillRect/>
          </a:stretch>
        </p:blipFill>
        <p:spPr>
          <a:xfrm>
            <a:off x="3867432" y="5420623"/>
            <a:ext cx="3121361" cy="1211290"/>
          </a:xfrm>
          <a:prstGeom prst="rect">
            <a:avLst/>
          </a:prstGeom>
        </p:spPr>
      </p:pic>
      <p:sp>
        <p:nvSpPr>
          <p:cNvPr id="7" name="Rectangular Callout 6"/>
          <p:cNvSpPr/>
          <p:nvPr/>
        </p:nvSpPr>
        <p:spPr>
          <a:xfrm>
            <a:off x="7397668" y="5436158"/>
            <a:ext cx="4600064" cy="922785"/>
          </a:xfrm>
          <a:prstGeom prst="wedgeRectCallout">
            <a:avLst>
              <a:gd name="adj1" fmla="val -67364"/>
              <a:gd name="adj2" fmla="val -8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 abs </a:t>
            </a:r>
            <a:r>
              <a:rPr lang="en-US" sz="3200" dirty="0" err="1"/>
              <a:t>qty</a:t>
            </a:r>
            <a:r>
              <a:rPr lang="en-US" sz="3200" dirty="0"/>
              <a:t>- PSL will also suffer; inclusive growth </a:t>
            </a:r>
            <a:r>
              <a:rPr lang="en-US" sz="3200" dirty="0">
                <a:sym typeface="Wingdings" panose="05000000000000000000" pitchFamily="2" charset="2"/>
              </a:rPr>
              <a:t></a:t>
            </a:r>
            <a:endParaRPr lang="en-US" sz="3200" dirty="0"/>
          </a:p>
        </p:txBody>
      </p:sp>
      <p:pic>
        <p:nvPicPr>
          <p:cNvPr id="8" name="Picture 7"/>
          <p:cNvPicPr>
            <a:picLocks noChangeAspect="1"/>
          </p:cNvPicPr>
          <p:nvPr/>
        </p:nvPicPr>
        <p:blipFill>
          <a:blip r:embed="rId5"/>
          <a:stretch>
            <a:fillRect/>
          </a:stretch>
        </p:blipFill>
        <p:spPr>
          <a:xfrm>
            <a:off x="2865686" y="1428117"/>
            <a:ext cx="5486151" cy="611697"/>
          </a:xfrm>
          <a:prstGeom prst="rect">
            <a:avLst/>
          </a:prstGeom>
        </p:spPr>
      </p:pic>
    </p:spTree>
    <p:extLst>
      <p:ext uri="{BB962C8B-B14F-4D97-AF65-F5344CB8AC3E}">
        <p14:creationId xmlns:p14="http://schemas.microsoft.com/office/powerpoint/2010/main" val="330600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extLst>
              <p:ext uri="{D42A27DB-BD31-4B8C-83A1-F6EECF244321}">
                <p14:modId xmlns:p14="http://schemas.microsoft.com/office/powerpoint/2010/main" val="3452829611"/>
              </p:ext>
            </p:extLst>
          </p:nvPr>
        </p:nvGraphicFramePr>
        <p:xfrm>
          <a:off x="206375" y="914400"/>
          <a:ext cx="11730038" cy="5313363"/>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normAutofit/>
          </a:bodyPr>
          <a:lstStyle/>
          <a:p>
            <a:r>
              <a:rPr lang="en-US" dirty="0"/>
              <a:t>Incomplete transmission of Monetary Policy</a:t>
            </a:r>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b="15795"/>
          <a:stretch/>
        </p:blipFill>
        <p:spPr>
          <a:xfrm>
            <a:off x="1557495" y="2720878"/>
            <a:ext cx="2049403" cy="1790832"/>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6565" t="7004"/>
          <a:stretch/>
        </p:blipFill>
        <p:spPr>
          <a:xfrm>
            <a:off x="9427550" y="1879042"/>
            <a:ext cx="1684359" cy="1604891"/>
          </a:xfrm>
          <a:prstGeom prst="rect">
            <a:avLst/>
          </a:prstGeom>
        </p:spPr>
      </p:pic>
      <p:sp>
        <p:nvSpPr>
          <p:cNvPr id="4" name="Pentagon 3"/>
          <p:cNvSpPr/>
          <p:nvPr/>
        </p:nvSpPr>
        <p:spPr>
          <a:xfrm rot="429162">
            <a:off x="4542898" y="3456632"/>
            <a:ext cx="1929284" cy="844062"/>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t>-125bps=</a:t>
            </a:r>
          </a:p>
        </p:txBody>
      </p:sp>
      <p:sp>
        <p:nvSpPr>
          <p:cNvPr id="7" name="Pentagon 6"/>
          <p:cNvSpPr/>
          <p:nvPr/>
        </p:nvSpPr>
        <p:spPr>
          <a:xfrm>
            <a:off x="5640598" y="1529563"/>
            <a:ext cx="2331789" cy="844062"/>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a:t>-43bps=</a:t>
            </a:r>
          </a:p>
        </p:txBody>
      </p:sp>
      <p:sp>
        <p:nvSpPr>
          <p:cNvPr id="5" name="Rectangular Callout 4"/>
          <p:cNvSpPr/>
          <p:nvPr/>
        </p:nvSpPr>
        <p:spPr>
          <a:xfrm>
            <a:off x="1557496" y="1446963"/>
            <a:ext cx="2049402" cy="1234524"/>
          </a:xfrm>
          <a:prstGeom prst="wedgeRectCallout">
            <a:avLst>
              <a:gd name="adj1" fmla="val -19302"/>
              <a:gd name="adj2" fmla="val 880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Why r u not </a:t>
            </a:r>
            <a:r>
              <a:rPr lang="en-US" sz="2800" dirty="0">
                <a:latin typeface="Arial Black" panose="020B0A04020102020204" pitchFamily="34" charset="0"/>
              </a:rPr>
              <a:t>▼</a:t>
            </a:r>
            <a:r>
              <a:rPr lang="en-US" sz="2800" dirty="0"/>
              <a:t> as much as I'm?</a:t>
            </a:r>
          </a:p>
        </p:txBody>
      </p:sp>
      <p:sp>
        <p:nvSpPr>
          <p:cNvPr id="9" name="Rectangular Callout 8"/>
          <p:cNvSpPr/>
          <p:nvPr/>
        </p:nvSpPr>
        <p:spPr>
          <a:xfrm>
            <a:off x="9427550" y="3368948"/>
            <a:ext cx="1937008" cy="509715"/>
          </a:xfrm>
          <a:prstGeom prst="wedgeRectCallout">
            <a:avLst>
              <a:gd name="adj1" fmla="val 11310"/>
              <a:gd name="adj2" fmla="val -7920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Many reasons </a:t>
            </a:r>
            <a:r>
              <a:rPr lang="en-US" sz="2000" dirty="0">
                <a:sym typeface="Wingdings" panose="05000000000000000000" pitchFamily="2" charset="2"/>
              </a:rPr>
              <a:t></a:t>
            </a:r>
            <a:endParaRPr lang="en-US" sz="2000" dirty="0"/>
          </a:p>
        </p:txBody>
      </p:sp>
      <p:pic>
        <p:nvPicPr>
          <p:cNvPr id="14" name="Picture 13"/>
          <p:cNvPicPr>
            <a:picLocks noChangeAspect="1"/>
          </p:cNvPicPr>
          <p:nvPr/>
        </p:nvPicPr>
        <p:blipFill>
          <a:blip r:embed="rId5"/>
          <a:stretch>
            <a:fillRect/>
          </a:stretch>
        </p:blipFill>
        <p:spPr>
          <a:xfrm>
            <a:off x="8876373" y="4031750"/>
            <a:ext cx="2843861" cy="2196013"/>
          </a:xfrm>
          <a:prstGeom prst="rect">
            <a:avLst/>
          </a:prstGeom>
        </p:spPr>
      </p:pic>
      <p:sp>
        <p:nvSpPr>
          <p:cNvPr id="17" name="Rectangular Callout 16"/>
          <p:cNvSpPr/>
          <p:nvPr/>
        </p:nvSpPr>
        <p:spPr>
          <a:xfrm>
            <a:off x="6870109" y="5718048"/>
            <a:ext cx="2085049" cy="937141"/>
          </a:xfrm>
          <a:prstGeom prst="wedgeRectCallout">
            <a:avLst>
              <a:gd name="adj1" fmla="val 50490"/>
              <a:gd name="adj2" fmla="val -14228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Buy home / Car- postponed </a:t>
            </a:r>
            <a:r>
              <a:rPr lang="en-US" sz="2400" dirty="0">
                <a:sym typeface="Wingdings" panose="05000000000000000000" pitchFamily="2" charset="2"/>
              </a:rPr>
              <a:t></a:t>
            </a:r>
            <a:endParaRPr lang="en-US" sz="2400" dirty="0"/>
          </a:p>
        </p:txBody>
      </p:sp>
      <p:pic>
        <p:nvPicPr>
          <p:cNvPr id="12" name="Picture 11"/>
          <p:cNvPicPr>
            <a:picLocks noChangeAspect="1"/>
          </p:cNvPicPr>
          <p:nvPr/>
        </p:nvPicPr>
        <p:blipFill>
          <a:blip r:embed="rId6"/>
          <a:stretch>
            <a:fillRect/>
          </a:stretch>
        </p:blipFill>
        <p:spPr>
          <a:xfrm>
            <a:off x="206375" y="5443899"/>
            <a:ext cx="3121361" cy="1211290"/>
          </a:xfrm>
          <a:prstGeom prst="rect">
            <a:avLst/>
          </a:prstGeom>
        </p:spPr>
      </p:pic>
      <p:sp>
        <p:nvSpPr>
          <p:cNvPr id="13" name="Rectangular Callout 12"/>
          <p:cNvSpPr/>
          <p:nvPr/>
        </p:nvSpPr>
        <p:spPr>
          <a:xfrm>
            <a:off x="3471577" y="5417266"/>
            <a:ext cx="2693573" cy="1112349"/>
          </a:xfrm>
          <a:prstGeom prst="wedgeRectCallout">
            <a:avLst>
              <a:gd name="adj1" fmla="val -67364"/>
              <a:gd name="adj2" fmla="val -8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PSL too cud have got cheaper loans otherwise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16099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Negative spillovers</a:t>
            </a:r>
          </a:p>
        </p:txBody>
      </p:sp>
      <p:pic>
        <p:nvPicPr>
          <p:cNvPr id="5" name="Picture 4"/>
          <p:cNvPicPr>
            <a:picLocks noChangeAspect="1"/>
          </p:cNvPicPr>
          <p:nvPr/>
        </p:nvPicPr>
        <p:blipFill>
          <a:blip r:embed="rId2"/>
          <a:stretch>
            <a:fillRect/>
          </a:stretch>
        </p:blipFill>
        <p:spPr>
          <a:xfrm>
            <a:off x="133552" y="880247"/>
            <a:ext cx="6096851" cy="34294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086" y="880247"/>
            <a:ext cx="3519540" cy="264533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0577" y="880247"/>
            <a:ext cx="2021520" cy="2887885"/>
          </a:xfrm>
          <a:prstGeom prst="rect">
            <a:avLst/>
          </a:prstGeom>
        </p:spPr>
      </p:pic>
      <p:sp>
        <p:nvSpPr>
          <p:cNvPr id="7" name="Rectangular Callout 6"/>
          <p:cNvSpPr/>
          <p:nvPr/>
        </p:nvSpPr>
        <p:spPr>
          <a:xfrm>
            <a:off x="6143626" y="3525579"/>
            <a:ext cx="5864156" cy="1085223"/>
          </a:xfrm>
          <a:prstGeom prst="wedgeRectCallout">
            <a:avLst>
              <a:gd name="adj1" fmla="val -12888"/>
              <a:gd name="adj2" fmla="val -90640"/>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t>Negative growth in automobile sector</a:t>
            </a:r>
          </a:p>
          <a:p>
            <a:pPr algn="ctr"/>
            <a:r>
              <a:rPr lang="en-US" sz="2400" dirty="0"/>
              <a:t>2014-15: govt. ▼ Excise Duty on cars to </a:t>
            </a:r>
            <a:r>
              <a:rPr lang="en-US" sz="2400" dirty="0">
                <a:latin typeface="Arial Black" panose="020B0A04020102020204" pitchFamily="34" charset="0"/>
              </a:rPr>
              <a:t>▲</a:t>
            </a:r>
            <a:r>
              <a:rPr lang="en-US" sz="2400" dirty="0"/>
              <a:t> demand</a:t>
            </a:r>
          </a:p>
          <a:p>
            <a:pPr algn="ctr"/>
            <a:r>
              <a:rPr lang="en-US" sz="2400" dirty="0"/>
              <a:t>But Fiscal capacity ▼ =&gt; less $ for HRD/infra</a:t>
            </a:r>
          </a:p>
        </p:txBody>
      </p:sp>
      <p:pic>
        <p:nvPicPr>
          <p:cNvPr id="10" name="Picture 9"/>
          <p:cNvPicPr>
            <a:picLocks noChangeAspect="1"/>
          </p:cNvPicPr>
          <p:nvPr/>
        </p:nvPicPr>
        <p:blipFill>
          <a:blip r:embed="rId5"/>
          <a:stretch>
            <a:fillRect/>
          </a:stretch>
        </p:blipFill>
        <p:spPr>
          <a:xfrm>
            <a:off x="219035" y="4308574"/>
            <a:ext cx="3649580" cy="2284223"/>
          </a:xfrm>
          <a:prstGeom prst="rect">
            <a:avLst/>
          </a:prstGeom>
        </p:spPr>
      </p:pic>
      <p:sp>
        <p:nvSpPr>
          <p:cNvPr id="11" name="Rectangular Callout 10"/>
          <p:cNvSpPr/>
          <p:nvPr/>
        </p:nvSpPr>
        <p:spPr>
          <a:xfrm>
            <a:off x="2347965" y="4779973"/>
            <a:ext cx="3748035" cy="1399166"/>
          </a:xfrm>
          <a:prstGeom prst="wedgeRectCallout">
            <a:avLst>
              <a:gd name="adj1" fmla="val -70528"/>
              <a:gd name="adj2" fmla="val -25825"/>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u="sng" dirty="0"/>
              <a:t>Cheap Chinese Steel imports</a:t>
            </a:r>
          </a:p>
          <a:p>
            <a:pPr algn="ctr"/>
            <a:r>
              <a:rPr lang="en-US" sz="2400" dirty="0"/>
              <a:t>Indian steel makers oppose</a:t>
            </a:r>
          </a:p>
          <a:p>
            <a:pPr algn="ctr"/>
            <a:r>
              <a:rPr lang="en-US" sz="2400" dirty="0"/>
              <a:t>Indian Automakers = </a:t>
            </a:r>
            <a:r>
              <a:rPr lang="en-US" sz="2400" dirty="0">
                <a:sym typeface="Wingdings" panose="05000000000000000000" pitchFamily="2" charset="2"/>
              </a:rPr>
              <a:t></a:t>
            </a:r>
            <a:endParaRPr lang="en-US" sz="2400" dirty="0"/>
          </a:p>
        </p:txBody>
      </p:sp>
      <p:sp>
        <p:nvSpPr>
          <p:cNvPr id="12" name="Rectangle 11"/>
          <p:cNvSpPr/>
          <p:nvPr/>
        </p:nvSpPr>
        <p:spPr>
          <a:xfrm>
            <a:off x="6143626" y="4610802"/>
            <a:ext cx="5908471" cy="180266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Syllabus GSM-II: </a:t>
            </a:r>
          </a:p>
          <a:p>
            <a:pPr marL="457200" indent="-457200">
              <a:buFont typeface="+mj-lt"/>
              <a:buAutoNum type="arabicPeriod"/>
            </a:pPr>
            <a:r>
              <a:rPr lang="en-US" sz="2000" dirty="0"/>
              <a:t>Government policies and interventions for development in various sectors and issues arising out of their design and implementation.</a:t>
            </a:r>
          </a:p>
          <a:p>
            <a:pPr marL="457200" indent="-457200">
              <a:buFont typeface="+mj-lt"/>
              <a:buAutoNum type="arabicPeriod"/>
            </a:pPr>
            <a:r>
              <a:rPr lang="en-US" sz="2000" dirty="0"/>
              <a:t>+Role of Pressure groups in Polity </a:t>
            </a:r>
          </a:p>
        </p:txBody>
      </p:sp>
    </p:spTree>
    <p:extLst>
      <p:ext uri="{BB962C8B-B14F-4D97-AF65-F5344CB8AC3E}">
        <p14:creationId xmlns:p14="http://schemas.microsoft.com/office/powerpoint/2010/main" val="20574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Why bank credit growth </a:t>
            </a:r>
            <a:r>
              <a:rPr lang="en-US" dirty="0">
                <a:latin typeface="Arial Black" panose="020B0A04020102020204" pitchFamily="34" charset="0"/>
              </a:rPr>
              <a: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206" y="961214"/>
            <a:ext cx="3235391" cy="2149762"/>
          </a:xfrm>
          <a:prstGeom prst="rect">
            <a:avLst/>
          </a:prstGeom>
        </p:spPr>
      </p:pic>
      <p:sp>
        <p:nvSpPr>
          <p:cNvPr id="8" name="Rectangular Callout 7"/>
          <p:cNvSpPr/>
          <p:nvPr/>
        </p:nvSpPr>
        <p:spPr>
          <a:xfrm>
            <a:off x="2491980" y="3110976"/>
            <a:ext cx="3245617" cy="1702184"/>
          </a:xfrm>
          <a:prstGeom prst="wedgeRectCallout">
            <a:avLst>
              <a:gd name="adj1" fmla="val 11381"/>
              <a:gd name="adj2" fmla="val -7046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High loan interest rate/</a:t>
            </a:r>
          </a:p>
          <a:p>
            <a:pPr algn="ctr"/>
            <a:r>
              <a:rPr lang="en-US" sz="2400" dirty="0"/>
              <a:t>Twin Balance sheet/</a:t>
            </a:r>
          </a:p>
          <a:p>
            <a:pPr algn="ctr"/>
            <a:r>
              <a:rPr lang="en-US" sz="2400" dirty="0"/>
              <a:t>Expansion plans halted/</a:t>
            </a:r>
          </a:p>
          <a:p>
            <a:pPr algn="ctr"/>
            <a:r>
              <a:rPr lang="en-US" sz="2400" dirty="0"/>
              <a:t> Banks reluctant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524" y="967851"/>
            <a:ext cx="2939353" cy="2204515"/>
          </a:xfrm>
          <a:prstGeom prst="rect">
            <a:avLst/>
          </a:prstGeom>
        </p:spPr>
      </p:pic>
      <p:sp>
        <p:nvSpPr>
          <p:cNvPr id="12" name="Rectangular Callout 11"/>
          <p:cNvSpPr/>
          <p:nvPr/>
        </p:nvSpPr>
        <p:spPr>
          <a:xfrm>
            <a:off x="5973524" y="3172366"/>
            <a:ext cx="2939353" cy="2484856"/>
          </a:xfrm>
          <a:prstGeom prst="wedgeRectCallout">
            <a:avLst>
              <a:gd name="adj1" fmla="val 11381"/>
              <a:gd name="adj2" fmla="val -60756"/>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2800" dirty="0"/>
              <a:t>Indian cos going for</a:t>
            </a:r>
          </a:p>
          <a:p>
            <a:pPr marL="514350" indent="-514350">
              <a:buFont typeface="+mj-lt"/>
              <a:buAutoNum type="arabicPeriod"/>
            </a:pPr>
            <a:r>
              <a:rPr lang="en-US" sz="2800" dirty="0"/>
              <a:t>Bond Market (attractive rates)</a:t>
            </a:r>
          </a:p>
          <a:p>
            <a:pPr marL="514350" indent="-514350">
              <a:buFont typeface="+mj-lt"/>
              <a:buAutoNum type="arabicPeriod"/>
            </a:pPr>
            <a:r>
              <a:rPr lang="en-US" sz="2800" dirty="0"/>
              <a:t>ECB (RBI relaxed)</a:t>
            </a:r>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25693" t="5808"/>
          <a:stretch/>
        </p:blipFill>
        <p:spPr>
          <a:xfrm>
            <a:off x="9148804" y="967851"/>
            <a:ext cx="2939353" cy="2794448"/>
          </a:xfrm>
          <a:prstGeom prst="rect">
            <a:avLst/>
          </a:prstGeom>
        </p:spPr>
      </p:pic>
      <p:sp>
        <p:nvSpPr>
          <p:cNvPr id="13" name="Rectangular Callout 12"/>
          <p:cNvSpPr/>
          <p:nvPr/>
        </p:nvSpPr>
        <p:spPr>
          <a:xfrm>
            <a:off x="9148804" y="3172366"/>
            <a:ext cx="2939353" cy="1640794"/>
          </a:xfrm>
          <a:prstGeom prst="wedgeRectCallout">
            <a:avLst>
              <a:gd name="adj1" fmla="val 11381"/>
              <a:gd name="adj2" fmla="val -7046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a:t>OMC borrowing less from SCB</a:t>
            </a:r>
          </a:p>
        </p:txBody>
      </p:sp>
      <p:pic>
        <p:nvPicPr>
          <p:cNvPr id="17" name="Picture 16"/>
          <p:cNvPicPr>
            <a:picLocks noChangeAspect="1"/>
          </p:cNvPicPr>
          <p:nvPr/>
        </p:nvPicPr>
        <p:blipFill rotWithShape="1">
          <a:blip r:embed="rId5"/>
          <a:srcRect l="9095" r="10345"/>
          <a:stretch/>
        </p:blipFill>
        <p:spPr>
          <a:xfrm>
            <a:off x="110533" y="976353"/>
            <a:ext cx="2291024" cy="2196013"/>
          </a:xfrm>
          <a:prstGeom prst="rect">
            <a:avLst/>
          </a:prstGeom>
        </p:spPr>
      </p:pic>
      <p:sp>
        <p:nvSpPr>
          <p:cNvPr id="18" name="Rectangular Callout 17"/>
          <p:cNvSpPr/>
          <p:nvPr/>
        </p:nvSpPr>
        <p:spPr>
          <a:xfrm>
            <a:off x="140844" y="3110976"/>
            <a:ext cx="2260713" cy="1702184"/>
          </a:xfrm>
          <a:prstGeom prst="wedgeRectCallout">
            <a:avLst>
              <a:gd name="adj1" fmla="val 11381"/>
              <a:gd name="adj2" fmla="val -7046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a:t>Postpone car/home loans</a:t>
            </a:r>
          </a:p>
        </p:txBody>
      </p:sp>
    </p:spTree>
    <p:extLst>
      <p:ext uri="{BB962C8B-B14F-4D97-AF65-F5344CB8AC3E}">
        <p14:creationId xmlns:p14="http://schemas.microsoft.com/office/powerpoint/2010/main" val="324063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58910611"/>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a:t>Why OMC borrowing less from SCB?</a:t>
            </a:r>
          </a:p>
        </p:txBody>
      </p:sp>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t="4157" b="30796"/>
          <a:stretch/>
        </p:blipFill>
        <p:spPr>
          <a:xfrm>
            <a:off x="7666893" y="4616477"/>
            <a:ext cx="3284782" cy="1611286"/>
          </a:xfrm>
          <a:prstGeom prst="rect">
            <a:avLst/>
          </a:prstGeom>
        </p:spPr>
      </p:pic>
    </p:spTree>
    <p:extLst>
      <p:ext uri="{BB962C8B-B14F-4D97-AF65-F5344CB8AC3E}">
        <p14:creationId xmlns:p14="http://schemas.microsoft.com/office/powerpoint/2010/main" val="307743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63E8026-49F9-4DCE-A60E-41E5950A65C3}"/>
                                            </p:graphicEl>
                                          </p:spTgt>
                                        </p:tgtEl>
                                        <p:attrNameLst>
                                          <p:attrName>style.visibility</p:attrName>
                                        </p:attrNameLst>
                                      </p:cBhvr>
                                      <p:to>
                                        <p:strVal val="visible"/>
                                      </p:to>
                                    </p:set>
                                    <p:animEffect transition="in" filter="fade">
                                      <p:cBhvr>
                                        <p:cTn id="7" dur="500"/>
                                        <p:tgtEl>
                                          <p:spTgt spid="4">
                                            <p:graphicEl>
                                              <a:dgm id="{063E8026-49F9-4DCE-A60E-41E5950A65C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058B5564-6800-416E-A132-E9D6E31976C9}"/>
                                            </p:graphicEl>
                                          </p:spTgt>
                                        </p:tgtEl>
                                        <p:attrNameLst>
                                          <p:attrName>style.visibility</p:attrName>
                                        </p:attrNameLst>
                                      </p:cBhvr>
                                      <p:to>
                                        <p:strVal val="visible"/>
                                      </p:to>
                                    </p:set>
                                    <p:animEffect transition="in" filter="fade">
                                      <p:cBhvr>
                                        <p:cTn id="12" dur="500"/>
                                        <p:tgtEl>
                                          <p:spTgt spid="4">
                                            <p:graphicEl>
                                              <a:dgm id="{058B5564-6800-416E-A132-E9D6E31976C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73F11B8C-06C7-480D-9264-8553176F8072}"/>
                                            </p:graphicEl>
                                          </p:spTgt>
                                        </p:tgtEl>
                                        <p:attrNameLst>
                                          <p:attrName>style.visibility</p:attrName>
                                        </p:attrNameLst>
                                      </p:cBhvr>
                                      <p:to>
                                        <p:strVal val="visible"/>
                                      </p:to>
                                    </p:set>
                                    <p:animEffect transition="in" filter="fade">
                                      <p:cBhvr>
                                        <p:cTn id="17" dur="500"/>
                                        <p:tgtEl>
                                          <p:spTgt spid="4">
                                            <p:graphicEl>
                                              <a:dgm id="{73F11B8C-06C7-480D-9264-8553176F807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28F4DE6-ECF3-48D7-9977-78CD27F8756D}"/>
                                            </p:graphicEl>
                                          </p:spTgt>
                                        </p:tgtEl>
                                        <p:attrNameLst>
                                          <p:attrName>style.visibility</p:attrName>
                                        </p:attrNameLst>
                                      </p:cBhvr>
                                      <p:to>
                                        <p:strVal val="visible"/>
                                      </p:to>
                                    </p:set>
                                    <p:animEffect transition="in" filter="fade">
                                      <p:cBhvr>
                                        <p:cTn id="22" dur="500"/>
                                        <p:tgtEl>
                                          <p:spTgt spid="4">
                                            <p:graphicEl>
                                              <a:dgm id="{528F4DE6-ECF3-48D7-9977-78CD27F8756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BASEL-III Recapitalization of PSB by 2019, 31</a:t>
            </a:r>
            <a:r>
              <a:rPr lang="en-US" baseline="30000" dirty="0"/>
              <a:t>st</a:t>
            </a:r>
            <a:r>
              <a:rPr lang="en-US" dirty="0"/>
              <a:t> March</a:t>
            </a:r>
          </a:p>
        </p:txBody>
      </p:sp>
      <p:sp>
        <p:nvSpPr>
          <p:cNvPr id="3" name="TextBox 2"/>
          <p:cNvSpPr txBox="1"/>
          <p:nvPr/>
        </p:nvSpPr>
        <p:spPr>
          <a:xfrm>
            <a:off x="570084" y="5630225"/>
            <a:ext cx="3754317" cy="523220"/>
          </a:xfrm>
          <a:prstGeom prst="rect">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dirty="0">
                <a:solidFill>
                  <a:schemeClr val="bg1"/>
                </a:solidFill>
                <a:latin typeface="Franklin Gothic Heavy" panose="020B0903020102020204" pitchFamily="34" charset="0"/>
              </a:rPr>
              <a:t>RWA: 120 </a:t>
            </a:r>
            <a:r>
              <a:rPr lang="en-US" sz="2800" dirty="0" err="1">
                <a:solidFill>
                  <a:schemeClr val="bg1"/>
                </a:solidFill>
                <a:latin typeface="Franklin Gothic Heavy" panose="020B0903020102020204" pitchFamily="34" charset="0"/>
              </a:rPr>
              <a:t>LCr</a:t>
            </a:r>
            <a:endParaRPr lang="en-US" sz="2800" dirty="0">
              <a:solidFill>
                <a:schemeClr val="bg1"/>
              </a:solidFill>
              <a:latin typeface="Franklin Gothic Heavy" panose="020B0903020102020204" pitchFamily="34" charset="0"/>
            </a:endParaRPr>
          </a:p>
        </p:txBody>
      </p:sp>
      <p:sp>
        <p:nvSpPr>
          <p:cNvPr id="4" name="Minus 3"/>
          <p:cNvSpPr/>
          <p:nvPr/>
        </p:nvSpPr>
        <p:spPr>
          <a:xfrm>
            <a:off x="1258058" y="5145021"/>
            <a:ext cx="2338754" cy="55391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 name="Equal 4"/>
          <p:cNvSpPr/>
          <p:nvPr/>
        </p:nvSpPr>
        <p:spPr>
          <a:xfrm>
            <a:off x="4475281" y="4916588"/>
            <a:ext cx="888023" cy="101077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5462945" y="5175716"/>
            <a:ext cx="4094286" cy="523220"/>
          </a:xfrm>
          <a:prstGeom prst="rect">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dirty="0">
                <a:solidFill>
                  <a:schemeClr val="bg1"/>
                </a:solidFill>
                <a:latin typeface="Franklin Gothic Heavy" panose="020B0903020102020204" pitchFamily="34" charset="0"/>
              </a:rPr>
              <a:t>9% CRAR for BASEL-III</a:t>
            </a:r>
          </a:p>
        </p:txBody>
      </p:sp>
      <p:sp>
        <p:nvSpPr>
          <p:cNvPr id="7" name="TextBox 6"/>
          <p:cNvSpPr txBox="1"/>
          <p:nvPr/>
        </p:nvSpPr>
        <p:spPr>
          <a:xfrm>
            <a:off x="570084" y="4721061"/>
            <a:ext cx="3754317" cy="523220"/>
          </a:xfrm>
          <a:prstGeom prst="rect">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dirty="0">
                <a:solidFill>
                  <a:schemeClr val="bg1"/>
                </a:solidFill>
                <a:latin typeface="Franklin Gothic Heavy" panose="020B0903020102020204" pitchFamily="34" charset="0"/>
              </a:rPr>
              <a:t>Capital: ___? </a:t>
            </a:r>
          </a:p>
        </p:txBody>
      </p:sp>
      <p:sp>
        <p:nvSpPr>
          <p:cNvPr id="9" name="TextBox 8"/>
          <p:cNvSpPr txBox="1"/>
          <p:nvPr/>
        </p:nvSpPr>
        <p:spPr>
          <a:xfrm>
            <a:off x="536328" y="2528379"/>
            <a:ext cx="4826976" cy="1178719"/>
          </a:xfrm>
          <a:prstGeom prst="down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4400" dirty="0">
                <a:solidFill>
                  <a:schemeClr val="tx1">
                    <a:lumMod val="85000"/>
                    <a:lumOff val="15000"/>
                  </a:schemeClr>
                </a:solidFill>
                <a:latin typeface="Franklin Gothic Heavy" panose="020B0903020102020204" pitchFamily="34" charset="0"/>
              </a:rPr>
              <a:t>PSB have 9+ ___</a:t>
            </a:r>
          </a:p>
        </p:txBody>
      </p:sp>
      <p:graphicFrame>
        <p:nvGraphicFramePr>
          <p:cNvPr id="11" name="Content Placeholder 11"/>
          <p:cNvGraphicFramePr>
            <a:graphicFrameLocks/>
          </p:cNvGraphicFramePr>
          <p:nvPr>
            <p:extLst/>
          </p:nvPr>
        </p:nvGraphicFramePr>
        <p:xfrm>
          <a:off x="5363304" y="795523"/>
          <a:ext cx="4563211" cy="3548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rot="669258">
            <a:off x="1433620" y="1578165"/>
            <a:ext cx="4826976" cy="769441"/>
          </a:xfrm>
          <a:prstGeom prst="wedgeRectCallout">
            <a:avLst>
              <a:gd name="adj1" fmla="val 19515"/>
              <a:gd name="adj2" fmla="val 105767"/>
            </a:avLst>
          </a:prstGeom>
          <a:solidFill>
            <a:srgbClr val="FFC000"/>
          </a:solidFill>
          <a:ln>
            <a:solidFill>
              <a:schemeClr val="accent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4400" dirty="0">
                <a:solidFill>
                  <a:schemeClr val="tx1">
                    <a:lumMod val="85000"/>
                    <a:lumOff val="15000"/>
                  </a:schemeClr>
                </a:solidFill>
                <a:latin typeface="Franklin Gothic Heavy" panose="020B0903020102020204" pitchFamily="34" charset="0"/>
              </a:rPr>
              <a:t>1.8 </a:t>
            </a:r>
            <a:r>
              <a:rPr lang="en-US" sz="4400" dirty="0" err="1">
                <a:solidFill>
                  <a:schemeClr val="tx1">
                    <a:lumMod val="85000"/>
                    <a:lumOff val="15000"/>
                  </a:schemeClr>
                </a:solidFill>
                <a:latin typeface="Franklin Gothic Heavy" panose="020B0903020102020204" pitchFamily="34" charset="0"/>
              </a:rPr>
              <a:t>Lcr</a:t>
            </a:r>
            <a:r>
              <a:rPr lang="en-US" sz="4400" dirty="0">
                <a:solidFill>
                  <a:schemeClr val="tx1">
                    <a:lumMod val="85000"/>
                    <a:lumOff val="15000"/>
                  </a:schemeClr>
                </a:solidFill>
                <a:latin typeface="Franklin Gothic Heavy" panose="020B0903020102020204" pitchFamily="34" charset="0"/>
              </a:rPr>
              <a:t>. needed</a:t>
            </a:r>
          </a:p>
        </p:txBody>
      </p:sp>
      <p:sp>
        <p:nvSpPr>
          <p:cNvPr id="13" name="Frame 12"/>
          <p:cNvSpPr/>
          <p:nvPr/>
        </p:nvSpPr>
        <p:spPr>
          <a:xfrm>
            <a:off x="413238" y="4545623"/>
            <a:ext cx="9697916" cy="1749669"/>
          </a:xfrm>
          <a:prstGeom prst="frame">
            <a:avLst>
              <a:gd name="adj1" fmla="val 4519"/>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258058" y="3612981"/>
            <a:ext cx="3486201" cy="1178719"/>
          </a:xfrm>
          <a:prstGeom prst="downArrowCallout">
            <a:avLst/>
          </a:prstGeom>
          <a:solidFill>
            <a:srgbClr val="92D05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4400" dirty="0">
                <a:solidFill>
                  <a:schemeClr val="tx1">
                    <a:lumMod val="85000"/>
                    <a:lumOff val="15000"/>
                  </a:schemeClr>
                </a:solidFill>
                <a:latin typeface="Franklin Gothic Heavy" panose="020B0903020102020204" pitchFamily="34" charset="0"/>
              </a:rPr>
              <a:t>10.8 needed</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2546" y="664029"/>
            <a:ext cx="3108759" cy="736146"/>
          </a:xfrm>
          <a:prstGeom prst="rect">
            <a:avLst/>
          </a:prstGeom>
        </p:spPr>
      </p:pic>
      <p:pic>
        <p:nvPicPr>
          <p:cNvPr id="16" name="Content Placeholder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99" y="1962884"/>
            <a:ext cx="5183594" cy="2095931"/>
          </a:xfrm>
          <a:prstGeom prst="rect">
            <a:avLst/>
          </a:prstGeom>
        </p:spPr>
      </p:pic>
      <p:sp>
        <p:nvSpPr>
          <p:cNvPr id="17" name="Rectangle 16"/>
          <p:cNvSpPr/>
          <p:nvPr/>
        </p:nvSpPr>
        <p:spPr>
          <a:xfrm>
            <a:off x="6964999" y="3845229"/>
            <a:ext cx="5211450" cy="700393"/>
          </a:xfrm>
          <a:prstGeom prst="rect">
            <a:avLst/>
          </a:prstGeom>
          <a:solidFill>
            <a:srgbClr val="0070C0"/>
          </a:solidFill>
          <a:ln>
            <a:solidFill>
              <a:srgbClr val="002060"/>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By purchasing preferential shares; In phased manner, first priority to large &amp; good performing PSBs</a:t>
            </a:r>
            <a:endParaRPr lang="en-US" sz="2000" dirty="0">
              <a:latin typeface="Franklin Gothic Medium Cond" panose="020B0606030402020204" pitchFamily="34" charset="0"/>
            </a:endParaRPr>
          </a:p>
        </p:txBody>
      </p:sp>
    </p:spTree>
    <p:extLst>
      <p:ext uri="{BB962C8B-B14F-4D97-AF65-F5344CB8AC3E}">
        <p14:creationId xmlns:p14="http://schemas.microsoft.com/office/powerpoint/2010/main" val="208620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11" grpId="0">
        <p:bldAsOne/>
      </p:bldGraphic>
      <p:bldP spid="10" grpId="0" animBg="1"/>
      <p:bldP spid="8"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7344" y="901396"/>
            <a:ext cx="4686010" cy="6169083"/>
          </a:xfrm>
          <a:prstGeom prst="rect">
            <a:avLst/>
          </a:prstGeom>
        </p:spPr>
      </p:pic>
      <p:sp>
        <p:nvSpPr>
          <p:cNvPr id="3" name="Title 2"/>
          <p:cNvSpPr>
            <a:spLocks noGrp="1"/>
          </p:cNvSpPr>
          <p:nvPr>
            <p:ph type="title"/>
          </p:nvPr>
        </p:nvSpPr>
        <p:spPr/>
        <p:txBody>
          <a:bodyPr/>
          <a:lstStyle/>
          <a:p>
            <a:r>
              <a:rPr lang="en-US" dirty="0"/>
              <a:t>V2c6: industrial &amp; corporate sector</a:t>
            </a:r>
          </a:p>
        </p:txBody>
      </p:sp>
      <p:sp>
        <p:nvSpPr>
          <p:cNvPr id="5" name="Right Arrow 4"/>
          <p:cNvSpPr/>
          <p:nvPr/>
        </p:nvSpPr>
        <p:spPr>
          <a:xfrm>
            <a:off x="4697185" y="2381459"/>
            <a:ext cx="6856639" cy="59285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Though mining bill, coal auction but yet to recover</a:t>
            </a:r>
          </a:p>
        </p:txBody>
      </p:sp>
      <p:sp>
        <p:nvSpPr>
          <p:cNvPr id="6" name="Right Arrow 5"/>
          <p:cNvSpPr/>
          <p:nvPr/>
        </p:nvSpPr>
        <p:spPr>
          <a:xfrm>
            <a:off x="4697185" y="2974312"/>
            <a:ext cx="6856639" cy="59285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Two successive drought years</a:t>
            </a:r>
          </a:p>
        </p:txBody>
      </p:sp>
      <p:sp>
        <p:nvSpPr>
          <p:cNvPr id="7" name="Right Arrow 6"/>
          <p:cNvSpPr/>
          <p:nvPr/>
        </p:nvSpPr>
        <p:spPr>
          <a:xfrm>
            <a:off x="4697185" y="3594051"/>
            <a:ext cx="6856639" cy="59285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OMCs need less credit after deregulation of petrol/diesel</a:t>
            </a:r>
          </a:p>
        </p:txBody>
      </p:sp>
      <p:sp>
        <p:nvSpPr>
          <p:cNvPr id="8" name="Right Arrow 7"/>
          <p:cNvSpPr/>
          <p:nvPr/>
        </p:nvSpPr>
        <p:spPr>
          <a:xfrm>
            <a:off x="4697185" y="4560248"/>
            <a:ext cx="7256690" cy="59285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Infra. regulatory </a:t>
            </a:r>
            <a:r>
              <a:rPr lang="en-US" sz="2000" dirty="0" err="1"/>
              <a:t>overhaul,PPP</a:t>
            </a:r>
            <a:r>
              <a:rPr lang="en-US" sz="2000" dirty="0"/>
              <a:t> revamp, smart cities but yet to pickup</a:t>
            </a:r>
          </a:p>
        </p:txBody>
      </p:sp>
      <p:sp>
        <p:nvSpPr>
          <p:cNvPr id="9" name="Right Arrow 8"/>
          <p:cNvSpPr/>
          <p:nvPr/>
        </p:nvSpPr>
        <p:spPr>
          <a:xfrm>
            <a:off x="4697185" y="5936873"/>
            <a:ext cx="6856639" cy="59285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Incomplete transmission =Delaying car purchase</a:t>
            </a:r>
          </a:p>
        </p:txBody>
      </p:sp>
    </p:spTree>
    <p:extLst>
      <p:ext uri="{BB962C8B-B14F-4D97-AF65-F5344CB8AC3E}">
        <p14:creationId xmlns:p14="http://schemas.microsoft.com/office/powerpoint/2010/main" val="637585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Economic Survey 2015</a:t>
            </a:r>
          </a:p>
        </p:txBody>
      </p:sp>
      <p:sp>
        <p:nvSpPr>
          <p:cNvPr id="2" name="Content Placeholder 1"/>
          <p:cNvSpPr>
            <a:spLocks noGrp="1"/>
          </p:cNvSpPr>
          <p:nvPr>
            <p:ph idx="1"/>
          </p:nvPr>
        </p:nvSpPr>
        <p:spPr>
          <a:xfrm>
            <a:off x="838200" y="100484"/>
            <a:ext cx="10515600" cy="6179736"/>
          </a:xfrm>
        </p:spPr>
        <p:txBody>
          <a:bodyPr>
            <a:normAutofit lnSpcReduction="10000"/>
          </a:bodyPr>
          <a:lstStyle/>
          <a:p>
            <a:pPr marL="0" indent="0">
              <a:buNone/>
            </a:pPr>
            <a:r>
              <a:rPr lang="en-US" dirty="0"/>
              <a:t>Latest Eco. Survey has observed sluggish growth in Bank credit in recent years. What factors are responsible?</a:t>
            </a:r>
          </a:p>
          <a:p>
            <a:pPr marL="742950" indent="-742950">
              <a:buFont typeface="+mj-lt"/>
              <a:buAutoNum type="arabicPeriod"/>
            </a:pPr>
            <a:r>
              <a:rPr lang="en-US" dirty="0"/>
              <a:t>Incomplete transmission of monetary policy</a:t>
            </a:r>
          </a:p>
          <a:p>
            <a:pPr marL="742950" indent="-742950">
              <a:buFont typeface="+mj-lt"/>
              <a:buAutoNum type="arabicPeriod"/>
            </a:pPr>
            <a:r>
              <a:rPr lang="en-US" dirty="0"/>
              <a:t>Increased attractiveness of Bond Market</a:t>
            </a:r>
          </a:p>
          <a:p>
            <a:pPr marL="742950" indent="-742950">
              <a:buFont typeface="+mj-lt"/>
              <a:buAutoNum type="arabicPeriod"/>
            </a:pPr>
            <a:r>
              <a:rPr lang="en-US" dirty="0"/>
              <a:t>Rationalization of fuel subsidies</a:t>
            </a:r>
          </a:p>
          <a:p>
            <a:pPr marL="0" indent="0">
              <a:buNone/>
            </a:pPr>
            <a:r>
              <a:rPr lang="en-US" dirty="0"/>
              <a:t>Choices: </a:t>
            </a:r>
          </a:p>
          <a:p>
            <a:pPr marL="0" indent="0">
              <a:buNone/>
            </a:pPr>
            <a:r>
              <a:rPr lang="en-US" dirty="0">
                <a:solidFill>
                  <a:srgbClr val="FFC000"/>
                </a:solidFill>
              </a:rPr>
              <a:t>A):</a:t>
            </a:r>
            <a:r>
              <a:rPr lang="en-US" dirty="0"/>
              <a:t> Only 1 and 2; </a:t>
            </a:r>
            <a:r>
              <a:rPr lang="en-US" dirty="0">
                <a:solidFill>
                  <a:srgbClr val="FFC000"/>
                </a:solidFill>
              </a:rPr>
              <a:t>B): </a:t>
            </a:r>
            <a:r>
              <a:rPr lang="en-US" dirty="0"/>
              <a:t>Only 2 and 3; </a:t>
            </a:r>
          </a:p>
          <a:p>
            <a:pPr marL="0" indent="0">
              <a:buNone/>
            </a:pPr>
            <a:r>
              <a:rPr lang="en-US" dirty="0">
                <a:solidFill>
                  <a:srgbClr val="FFC000"/>
                </a:solidFill>
              </a:rPr>
              <a:t>C): </a:t>
            </a:r>
            <a:r>
              <a:rPr lang="en-US" dirty="0"/>
              <a:t>Only 1 and 3; </a:t>
            </a:r>
            <a:r>
              <a:rPr lang="en-US" dirty="0">
                <a:solidFill>
                  <a:srgbClr val="FFC000"/>
                </a:solidFill>
              </a:rPr>
              <a:t>D): All of them</a:t>
            </a:r>
          </a:p>
          <a:p>
            <a:pPr marL="0" indent="0">
              <a:buNone/>
            </a:pPr>
            <a:endParaRPr lang="en-US" dirty="0"/>
          </a:p>
        </p:txBody>
      </p:sp>
    </p:spTree>
    <p:extLst>
      <p:ext uri="{BB962C8B-B14F-4D97-AF65-F5344CB8AC3E}">
        <p14:creationId xmlns:p14="http://schemas.microsoft.com/office/powerpoint/2010/main" val="579990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Deutsche Bank economist Michael Biggs (2008)</a:t>
            </a:r>
          </a:p>
          <a:p>
            <a:r>
              <a:rPr lang="en-US" dirty="0"/>
              <a:t>Credit impulse= % (change in new credit issued / GDP)</a:t>
            </a:r>
          </a:p>
          <a:p>
            <a:r>
              <a:rPr lang="en-US" dirty="0">
                <a:latin typeface="Arial Black" panose="020B0A04020102020204" pitchFamily="34" charset="0"/>
              </a:rPr>
              <a:t>▲ </a:t>
            </a:r>
            <a:r>
              <a:rPr lang="en-US" dirty="0"/>
              <a:t>Credit impulse =</a:t>
            </a:r>
            <a:r>
              <a:rPr lang="en-US" dirty="0">
                <a:latin typeface="Arial Black" panose="020B0A04020102020204" pitchFamily="34" charset="0"/>
              </a:rPr>
              <a:t> ▲</a:t>
            </a:r>
            <a:r>
              <a:rPr lang="en-US" dirty="0"/>
              <a:t> investment </a:t>
            </a:r>
          </a:p>
          <a:p>
            <a:endParaRPr lang="en-US" dirty="0"/>
          </a:p>
        </p:txBody>
      </p:sp>
      <p:sp>
        <p:nvSpPr>
          <p:cNvPr id="4" name="Title 3"/>
          <p:cNvSpPr>
            <a:spLocks noGrp="1"/>
          </p:cNvSpPr>
          <p:nvPr>
            <p:ph type="title"/>
          </p:nvPr>
        </p:nvSpPr>
        <p:spPr/>
        <p:txBody>
          <a:bodyPr/>
          <a:lstStyle/>
          <a:p>
            <a:r>
              <a:rPr lang="en-US" dirty="0"/>
              <a:t>Credit impulse</a:t>
            </a:r>
          </a:p>
        </p:txBody>
      </p:sp>
      <p:sp>
        <p:nvSpPr>
          <p:cNvPr id="6" name="Text Placeholder 5"/>
          <p:cNvSpPr>
            <a:spLocks noGrp="1"/>
          </p:cNvSpPr>
          <p:nvPr>
            <p:ph type="body" sz="quarter" idx="13"/>
          </p:nvPr>
        </p:nvSpPr>
        <p:spPr/>
        <p:txBody>
          <a:bodyPr/>
          <a:lstStyle/>
          <a:p>
            <a:r>
              <a:rPr lang="en-US" dirty="0"/>
              <a:t>Survey-2015</a:t>
            </a:r>
          </a:p>
        </p:txBody>
      </p:sp>
      <p:pic>
        <p:nvPicPr>
          <p:cNvPr id="7" name="Picture 6"/>
          <p:cNvPicPr>
            <a:picLocks noChangeAspect="1"/>
          </p:cNvPicPr>
          <p:nvPr/>
        </p:nvPicPr>
        <p:blipFill>
          <a:blip r:embed="rId2"/>
          <a:stretch>
            <a:fillRect/>
          </a:stretch>
        </p:blipFill>
        <p:spPr>
          <a:xfrm>
            <a:off x="948201" y="3343535"/>
            <a:ext cx="7245394" cy="3407060"/>
          </a:xfrm>
          <a:prstGeom prst="rect">
            <a:avLst/>
          </a:prstGeom>
        </p:spPr>
      </p:pic>
      <p:grpSp>
        <p:nvGrpSpPr>
          <p:cNvPr id="8" name="Group 7"/>
          <p:cNvGrpSpPr/>
          <p:nvPr/>
        </p:nvGrpSpPr>
        <p:grpSpPr>
          <a:xfrm>
            <a:off x="8619321" y="1691607"/>
            <a:ext cx="3614756" cy="1874061"/>
            <a:chOff x="178593" y="426227"/>
            <a:chExt cx="3614756" cy="1874061"/>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288" y="426227"/>
              <a:ext cx="1874061" cy="1874061"/>
            </a:xfrm>
            <a:prstGeom prst="rect">
              <a:avLst/>
            </a:prstGeom>
          </p:spPr>
        </p:pic>
        <p:sp>
          <p:nvSpPr>
            <p:cNvPr id="10" name="Flowchart: Terminator 9"/>
            <p:cNvSpPr/>
            <p:nvPr/>
          </p:nvSpPr>
          <p:spPr>
            <a:xfrm>
              <a:off x="178593" y="957263"/>
              <a:ext cx="2121695" cy="885808"/>
            </a:xfrm>
            <a:prstGeom prst="flowChartTerminator">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200" dirty="0">
                  <a:effectLst>
                    <a:outerShdw blurRad="38100" dist="38100" dir="2700000" algn="tl">
                      <a:srgbClr val="000000">
                        <a:alpha val="43137"/>
                      </a:srgbClr>
                    </a:outerShdw>
                  </a:effectLst>
                  <a:latin typeface="Franklin Gothic Medium Cond" panose="020B0606030402020204" pitchFamily="34" charset="0"/>
                </a:rPr>
                <a:t>Meaning</a:t>
              </a:r>
            </a:p>
          </p:txBody>
        </p:sp>
      </p:grpSp>
      <p:pic>
        <p:nvPicPr>
          <p:cNvPr id="2" name="Picture 1"/>
          <p:cNvPicPr>
            <a:picLocks noChangeAspect="1"/>
          </p:cNvPicPr>
          <p:nvPr/>
        </p:nvPicPr>
        <p:blipFill>
          <a:blip r:embed="rId4"/>
          <a:stretch>
            <a:fillRect/>
          </a:stretch>
        </p:blipFill>
        <p:spPr>
          <a:xfrm>
            <a:off x="2521990" y="3738505"/>
            <a:ext cx="4411374" cy="486642"/>
          </a:xfrm>
          <a:prstGeom prst="rect">
            <a:avLst/>
          </a:prstGeom>
        </p:spPr>
      </p:pic>
      <p:pic>
        <p:nvPicPr>
          <p:cNvPr id="3" name="Picture 2"/>
          <p:cNvPicPr>
            <a:picLocks noChangeAspect="1"/>
          </p:cNvPicPr>
          <p:nvPr/>
        </p:nvPicPr>
        <p:blipFill>
          <a:blip r:embed="rId5"/>
          <a:stretch>
            <a:fillRect/>
          </a:stretch>
        </p:blipFill>
        <p:spPr>
          <a:xfrm>
            <a:off x="8846519" y="784098"/>
            <a:ext cx="3160360" cy="650280"/>
          </a:xfrm>
          <a:prstGeom prst="rect">
            <a:avLst/>
          </a:prstGeom>
        </p:spPr>
      </p:pic>
    </p:spTree>
    <p:extLst>
      <p:ext uri="{BB962C8B-B14F-4D97-AF65-F5344CB8AC3E}">
        <p14:creationId xmlns:p14="http://schemas.microsoft.com/office/powerpoint/2010/main" val="381701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4" name="Title 3"/>
          <p:cNvSpPr txBox="1">
            <a:spLocks/>
          </p:cNvSpPr>
          <p:nvPr/>
        </p:nvSpPr>
        <p:spPr>
          <a:xfrm>
            <a:off x="5385916" y="1674"/>
            <a:ext cx="6806084" cy="1120589"/>
          </a:xfrm>
          <a:prstGeom prst="rect">
            <a:avLst/>
          </a:prstGeom>
          <a:solidFill>
            <a:srgbClr val="1B587C">
              <a:alpha val="50000"/>
            </a:srgbClr>
          </a:solidFill>
          <a:ln>
            <a:noFill/>
          </a:ln>
          <a:effectLst/>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Incomplete transmission of monetary Policy </a:t>
            </a:r>
          </a:p>
        </p:txBody>
      </p:sp>
      <p:pic>
        <p:nvPicPr>
          <p:cNvPr id="11" name="Picture 10"/>
          <p:cNvPicPr>
            <a:picLocks noChangeAspect="1"/>
          </p:cNvPicPr>
          <p:nvPr/>
        </p:nvPicPr>
        <p:blipFill>
          <a:blip r:embed="rId3"/>
          <a:stretch>
            <a:fillRect/>
          </a:stretch>
        </p:blipFill>
        <p:spPr>
          <a:xfrm>
            <a:off x="-376019" y="4149130"/>
            <a:ext cx="4481675" cy="2708870"/>
          </a:xfrm>
          <a:prstGeom prst="rect">
            <a:avLst/>
          </a:prstGeom>
        </p:spPr>
      </p:pic>
      <p:graphicFrame>
        <p:nvGraphicFramePr>
          <p:cNvPr id="9" name="Content Placeholder 14"/>
          <p:cNvGraphicFramePr>
            <a:graphicFrameLocks/>
          </p:cNvGraphicFramePr>
          <p:nvPr>
            <p:extLst/>
          </p:nvPr>
        </p:nvGraphicFramePr>
        <p:xfrm>
          <a:off x="-646014" y="0"/>
          <a:ext cx="7906350" cy="4636009"/>
        </p:xfrm>
        <a:graphic>
          <a:graphicData uri="http://schemas.openxmlformats.org/drawingml/2006/chart">
            <c:chart xmlns:c="http://schemas.openxmlformats.org/drawingml/2006/chart" xmlns:r="http://schemas.openxmlformats.org/officeDocument/2006/relationships" r:id="rId4"/>
          </a:graphicData>
        </a:graphic>
      </p:graphicFrame>
      <p:sp>
        <p:nvSpPr>
          <p:cNvPr id="10" name="Pentagon 9"/>
          <p:cNvSpPr/>
          <p:nvPr/>
        </p:nvSpPr>
        <p:spPr>
          <a:xfrm rot="282602">
            <a:off x="2221991" y="1055670"/>
            <a:ext cx="1735364" cy="585585"/>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t>-43bps=</a:t>
            </a:r>
          </a:p>
        </p:txBody>
      </p:sp>
      <p:sp>
        <p:nvSpPr>
          <p:cNvPr id="12" name="Pentagon 11"/>
          <p:cNvSpPr/>
          <p:nvPr/>
        </p:nvSpPr>
        <p:spPr>
          <a:xfrm rot="429162">
            <a:off x="1309498" y="2627532"/>
            <a:ext cx="1571140" cy="605581"/>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t>-125bps=</a:t>
            </a:r>
          </a:p>
        </p:txBody>
      </p:sp>
      <p:sp>
        <p:nvSpPr>
          <p:cNvPr id="13" name="Rectangular Callout 12"/>
          <p:cNvSpPr/>
          <p:nvPr/>
        </p:nvSpPr>
        <p:spPr>
          <a:xfrm>
            <a:off x="5888736" y="1122263"/>
            <a:ext cx="2575343" cy="943122"/>
          </a:xfrm>
          <a:prstGeom prst="wedgeRectCallout">
            <a:avLst>
              <a:gd name="adj1" fmla="val 85060"/>
              <a:gd name="adj2" fmla="val 463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Why r u not </a:t>
            </a:r>
            <a:r>
              <a:rPr lang="en-US" sz="2800" dirty="0">
                <a:latin typeface="Arial Black" panose="020B0A04020102020204" pitchFamily="34" charset="0"/>
              </a:rPr>
              <a:t>▼</a:t>
            </a:r>
            <a:r>
              <a:rPr lang="en-US" sz="2800" dirty="0"/>
              <a:t> as much as I'm?</a:t>
            </a:r>
          </a:p>
        </p:txBody>
      </p:sp>
      <p:sp>
        <p:nvSpPr>
          <p:cNvPr id="14" name="Rectangular Callout 13"/>
          <p:cNvSpPr/>
          <p:nvPr/>
        </p:nvSpPr>
        <p:spPr>
          <a:xfrm>
            <a:off x="2692957" y="4389120"/>
            <a:ext cx="4667963" cy="2139695"/>
          </a:xfrm>
          <a:prstGeom prst="wedgeRectCallout">
            <a:avLst>
              <a:gd name="adj1" fmla="val -60653"/>
              <a:gd name="adj2" fmla="val 217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514350" indent="-514350">
              <a:buFont typeface="+mj-lt"/>
              <a:buAutoNum type="arabicPeriod"/>
            </a:pPr>
            <a:r>
              <a:rPr lang="en-US" sz="2800" strike="sngStrike" dirty="0"/>
              <a:t>Double Financial repression</a:t>
            </a:r>
          </a:p>
          <a:p>
            <a:pPr marL="514350" indent="-514350">
              <a:buFont typeface="+mj-lt"/>
              <a:buAutoNum type="arabicPeriod"/>
            </a:pPr>
            <a:r>
              <a:rPr lang="en-US" sz="2800" strike="sngStrike" dirty="0"/>
              <a:t>Deposit growth </a:t>
            </a:r>
            <a:r>
              <a:rPr lang="en-US" sz="2800" strike="sngStrike" dirty="0">
                <a:latin typeface="Arial Black" panose="020B0A04020102020204" pitchFamily="34" charset="0"/>
              </a:rPr>
              <a:t>▼</a:t>
            </a:r>
            <a:endParaRPr lang="en-US" sz="2800" strike="sngStrike" dirty="0"/>
          </a:p>
          <a:p>
            <a:pPr marL="514350" indent="-514350">
              <a:buFont typeface="+mj-lt"/>
              <a:buAutoNum type="arabicPeriod"/>
            </a:pPr>
            <a:r>
              <a:rPr lang="en-US" sz="2800" strike="sngStrike" dirty="0"/>
              <a:t>Credit demand &amp; growth </a:t>
            </a:r>
            <a:r>
              <a:rPr lang="en-US" sz="2800" strike="sngStrike" dirty="0">
                <a:latin typeface="Arial Black" panose="020B0A04020102020204" pitchFamily="34" charset="0"/>
              </a:rPr>
              <a:t>▼</a:t>
            </a:r>
            <a:endParaRPr lang="en-US" sz="2800" strike="sngStrike" dirty="0"/>
          </a:p>
          <a:p>
            <a:pPr marL="514350" indent="-514350">
              <a:buFont typeface="+mj-lt"/>
              <a:buAutoNum type="arabicPeriod"/>
            </a:pPr>
            <a:r>
              <a:rPr lang="en-US" sz="2800" dirty="0"/>
              <a:t>Post Office, KVP, NSC….</a:t>
            </a:r>
          </a:p>
        </p:txBody>
      </p:sp>
      <p:sp>
        <p:nvSpPr>
          <p:cNvPr id="15" name="Rectangular Callout 14"/>
          <p:cNvSpPr/>
          <p:nvPr/>
        </p:nvSpPr>
        <p:spPr>
          <a:xfrm>
            <a:off x="7646795" y="5657222"/>
            <a:ext cx="4210259" cy="1060550"/>
          </a:xfrm>
          <a:prstGeom prst="wedgeRectCallout">
            <a:avLst>
              <a:gd name="adj1" fmla="val 14824"/>
              <a:gd name="adj2" fmla="val -8190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rPr>
              <a:t>So much to criticize, yet theHindu not focusing. Curious :P</a:t>
            </a:r>
          </a:p>
        </p:txBody>
      </p:sp>
    </p:spTree>
    <p:extLst>
      <p:ext uri="{BB962C8B-B14F-4D97-AF65-F5344CB8AC3E}">
        <p14:creationId xmlns:p14="http://schemas.microsoft.com/office/powerpoint/2010/main" val="134964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animEffect transition="in" filter="fade">
                                      <p:cBhvr>
                                        <p:cTn id="27" dur="500"/>
                                        <p:tgtEl>
                                          <p:spTgt spid="1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 y="3594368"/>
            <a:ext cx="2819773" cy="1861050"/>
          </a:xfrm>
          <a:prstGeom prst="rect">
            <a:avLst/>
          </a:prstGeom>
        </p:spPr>
      </p:pic>
      <p:sp>
        <p:nvSpPr>
          <p:cNvPr id="6" name="Title 5"/>
          <p:cNvSpPr>
            <a:spLocks noGrp="1"/>
          </p:cNvSpPr>
          <p:nvPr>
            <p:ph type="title"/>
          </p:nvPr>
        </p:nvSpPr>
        <p:spPr/>
        <p:txBody>
          <a:bodyPr>
            <a:noAutofit/>
          </a:bodyPr>
          <a:lstStyle/>
          <a:p>
            <a:r>
              <a:rPr lang="en-US" sz="3200" dirty="0"/>
              <a:t>Small savings schemes hinder transmission of monetary policy</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3116" y="869223"/>
            <a:ext cx="3048264" cy="228619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2060" y="869223"/>
            <a:ext cx="3083052" cy="1809303"/>
          </a:xfrm>
          <a:prstGeom prst="rect">
            <a:avLst/>
          </a:prstGeom>
        </p:spPr>
      </p:pic>
      <p:sp>
        <p:nvSpPr>
          <p:cNvPr id="11" name="Up Arrow Callout 10"/>
          <p:cNvSpPr/>
          <p:nvPr/>
        </p:nvSpPr>
        <p:spPr>
          <a:xfrm>
            <a:off x="4240404" y="2453950"/>
            <a:ext cx="2096704" cy="1853081"/>
          </a:xfrm>
          <a:prstGeom prst="upArrow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u="sng" dirty="0">
                <a:latin typeface="Franklin Gothic Medium Cond" panose="020B0606030402020204" pitchFamily="34" charset="0"/>
              </a:rPr>
              <a:t>Deposit</a:t>
            </a:r>
          </a:p>
          <a:p>
            <a:pPr algn="ctr"/>
            <a:r>
              <a:rPr lang="en-US" sz="2800" dirty="0">
                <a:latin typeface="Franklin Gothic Medium Cond" panose="020B0606030402020204" pitchFamily="34" charset="0"/>
              </a:rPr>
              <a:t>1 </a:t>
            </a:r>
            <a:r>
              <a:rPr lang="en-US" sz="2800" dirty="0" err="1">
                <a:latin typeface="Franklin Gothic Medium Cond" panose="020B0606030402020204" pitchFamily="34" charset="0"/>
              </a:rPr>
              <a:t>yr</a:t>
            </a:r>
            <a:r>
              <a:rPr lang="en-US" sz="2800" dirty="0">
                <a:latin typeface="Franklin Gothic Medium Cond" panose="020B0606030402020204" pitchFamily="34" charset="0"/>
              </a:rPr>
              <a:t> FD</a:t>
            </a:r>
          </a:p>
          <a:p>
            <a:pPr algn="ctr"/>
            <a:r>
              <a:rPr lang="en-US" sz="2800" dirty="0">
                <a:latin typeface="Franklin Gothic Medium Cond" panose="020B0606030402020204" pitchFamily="34" charset="0"/>
              </a:rPr>
              <a:t>7.30%</a:t>
            </a:r>
          </a:p>
        </p:txBody>
      </p:sp>
      <p:sp>
        <p:nvSpPr>
          <p:cNvPr id="12" name="Down Arrow Callout 11"/>
          <p:cNvSpPr/>
          <p:nvPr/>
        </p:nvSpPr>
        <p:spPr>
          <a:xfrm>
            <a:off x="6123565" y="3004457"/>
            <a:ext cx="2096704" cy="1853081"/>
          </a:xfrm>
          <a:prstGeom prst="down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latin typeface="Franklin Gothic Medium Cond" panose="020B0606030402020204" pitchFamily="34" charset="0"/>
              </a:rPr>
              <a:t>Lending</a:t>
            </a:r>
          </a:p>
          <a:p>
            <a:pPr algn="ctr"/>
            <a:r>
              <a:rPr lang="en-US" sz="2800" dirty="0">
                <a:latin typeface="Franklin Gothic Medium Cond" panose="020B0606030402020204" pitchFamily="34" charset="0"/>
              </a:rPr>
              <a:t>Base rate</a:t>
            </a:r>
          </a:p>
          <a:p>
            <a:pPr algn="ctr"/>
            <a:r>
              <a:rPr lang="en-US" sz="2800" dirty="0">
                <a:latin typeface="Franklin Gothic Medium Cond" panose="020B0606030402020204" pitchFamily="34" charset="0"/>
              </a:rPr>
              <a:t>9.30%</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04475"/>
            <a:ext cx="3648269" cy="2138798"/>
          </a:xfrm>
          <a:prstGeom prst="rect">
            <a:avLst/>
          </a:prstGeom>
        </p:spPr>
      </p:pic>
      <p:sp>
        <p:nvSpPr>
          <p:cNvPr id="14" name="Up Arrow Callout 13"/>
          <p:cNvSpPr/>
          <p:nvPr/>
        </p:nvSpPr>
        <p:spPr>
          <a:xfrm>
            <a:off x="436217" y="2170805"/>
            <a:ext cx="2439659" cy="1558212"/>
          </a:xfrm>
          <a:prstGeom prst="upArrowCallout">
            <a:avLst>
              <a:gd name="adj1" fmla="val 25000"/>
              <a:gd name="adj2" fmla="val 25000"/>
              <a:gd name="adj3" fmla="val 31449"/>
              <a:gd name="adj4" fmla="val 6497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latin typeface="Franklin Gothic Medium Cond" panose="020B0606030402020204" pitchFamily="34" charset="0"/>
              </a:rPr>
              <a:t>Post: FD: 8.40%</a:t>
            </a:r>
          </a:p>
          <a:p>
            <a:pPr algn="ctr"/>
            <a:r>
              <a:rPr lang="en-US" sz="2400" dirty="0">
                <a:latin typeface="Franklin Gothic Medium Cond" panose="020B0606030402020204" pitchFamily="34" charset="0"/>
              </a:rPr>
              <a:t>KVP: 8.7%</a:t>
            </a:r>
          </a:p>
        </p:txBody>
      </p:sp>
      <p:sp>
        <p:nvSpPr>
          <p:cNvPr id="15" name="Left Arrow Callout 14"/>
          <p:cNvSpPr/>
          <p:nvPr/>
        </p:nvSpPr>
        <p:spPr>
          <a:xfrm>
            <a:off x="7697755" y="991358"/>
            <a:ext cx="2547257" cy="2041928"/>
          </a:xfrm>
          <a:prstGeom prst="leftArrowCallout">
            <a:avLst>
              <a:gd name="adj1" fmla="val 25000"/>
              <a:gd name="adj2" fmla="val 25000"/>
              <a:gd name="adj3" fmla="val 25000"/>
              <a:gd name="adj4" fmla="val 803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Franklin Gothic Medium Cond" panose="020B0606030402020204" pitchFamily="34" charset="0"/>
              </a:rPr>
              <a:t>To fight deflation / boost growth</a:t>
            </a:r>
          </a:p>
          <a:p>
            <a:pPr algn="ctr"/>
            <a:r>
              <a:rPr lang="en-US" dirty="0">
                <a:latin typeface="Franklin Gothic Medium Cond" panose="020B0606030402020204" pitchFamily="34" charset="0"/>
              </a:rPr>
              <a:t>I’ll cut repo rate =cheaper funds=cheaper loans</a:t>
            </a:r>
          </a:p>
        </p:txBody>
      </p:sp>
      <p:sp>
        <p:nvSpPr>
          <p:cNvPr id="16" name="Rectangle 15"/>
          <p:cNvSpPr/>
          <p:nvPr/>
        </p:nvSpPr>
        <p:spPr>
          <a:xfrm>
            <a:off x="8313576" y="3233057"/>
            <a:ext cx="3135085" cy="77910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Margin</a:t>
            </a:r>
          </a:p>
          <a:p>
            <a:pPr algn="ctr"/>
            <a:r>
              <a:rPr lang="en-US" sz="2400" dirty="0"/>
              <a:t>9.30-7.30= 2%</a:t>
            </a:r>
          </a:p>
        </p:txBody>
      </p:sp>
      <p:sp>
        <p:nvSpPr>
          <p:cNvPr id="17" name="Up Arrow Callout 16"/>
          <p:cNvSpPr/>
          <p:nvPr/>
        </p:nvSpPr>
        <p:spPr>
          <a:xfrm>
            <a:off x="4240404" y="4238371"/>
            <a:ext cx="2096704" cy="1853081"/>
          </a:xfrm>
          <a:prstGeom prst="upArrow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u="sng" dirty="0">
                <a:latin typeface="Franklin Gothic Medium Cond" panose="020B0606030402020204" pitchFamily="34" charset="0"/>
              </a:rPr>
              <a:t>Deposit</a:t>
            </a:r>
          </a:p>
          <a:p>
            <a:pPr algn="ctr"/>
            <a:r>
              <a:rPr lang="en-US" sz="2800" dirty="0">
                <a:latin typeface="Franklin Gothic Medium Cond" panose="020B0606030402020204" pitchFamily="34" charset="0"/>
              </a:rPr>
              <a:t>1 </a:t>
            </a:r>
            <a:r>
              <a:rPr lang="en-US" sz="2800" dirty="0" err="1">
                <a:latin typeface="Franklin Gothic Medium Cond" panose="020B0606030402020204" pitchFamily="34" charset="0"/>
              </a:rPr>
              <a:t>yr</a:t>
            </a:r>
            <a:r>
              <a:rPr lang="en-US" sz="2800" dirty="0">
                <a:latin typeface="Franklin Gothic Medium Cond" panose="020B0606030402020204" pitchFamily="34" charset="0"/>
              </a:rPr>
              <a:t> FD</a:t>
            </a:r>
          </a:p>
          <a:p>
            <a:pPr algn="ctr"/>
            <a:r>
              <a:rPr lang="en-US" sz="2800" dirty="0">
                <a:latin typeface="Franklin Gothic Medium Cond" panose="020B0606030402020204" pitchFamily="34" charset="0"/>
              </a:rPr>
              <a:t>6.30%</a:t>
            </a:r>
          </a:p>
        </p:txBody>
      </p:sp>
      <p:sp>
        <p:nvSpPr>
          <p:cNvPr id="18" name="Down Arrow Callout 17"/>
          <p:cNvSpPr/>
          <p:nvPr/>
        </p:nvSpPr>
        <p:spPr>
          <a:xfrm>
            <a:off x="6123565" y="4788878"/>
            <a:ext cx="2096704" cy="1853081"/>
          </a:xfrm>
          <a:prstGeom prst="down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latin typeface="Franklin Gothic Medium Cond" panose="020B0606030402020204" pitchFamily="34" charset="0"/>
              </a:rPr>
              <a:t>Lending</a:t>
            </a:r>
          </a:p>
          <a:p>
            <a:pPr algn="ctr"/>
            <a:r>
              <a:rPr lang="en-US" sz="2800" dirty="0">
                <a:latin typeface="Franklin Gothic Medium Cond" panose="020B0606030402020204" pitchFamily="34" charset="0"/>
              </a:rPr>
              <a:t>Base rate</a:t>
            </a:r>
          </a:p>
          <a:p>
            <a:pPr algn="ctr"/>
            <a:r>
              <a:rPr lang="en-US" sz="2800" dirty="0">
                <a:latin typeface="Franklin Gothic Medium Cond" panose="020B0606030402020204" pitchFamily="34" charset="0"/>
              </a:rPr>
              <a:t>8.30%</a:t>
            </a:r>
          </a:p>
        </p:txBody>
      </p:sp>
      <p:sp>
        <p:nvSpPr>
          <p:cNvPr id="19" name="Rectangle 18"/>
          <p:cNvSpPr/>
          <p:nvPr/>
        </p:nvSpPr>
        <p:spPr>
          <a:xfrm>
            <a:off x="8313576" y="4174612"/>
            <a:ext cx="3135085" cy="12992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If banks are expected to decrease lending rate, they’ll want to deposit rate as well to keep margin same…</a:t>
            </a:r>
          </a:p>
        </p:txBody>
      </p:sp>
      <p:sp>
        <p:nvSpPr>
          <p:cNvPr id="21" name="Curved Left Arrow 20"/>
          <p:cNvSpPr/>
          <p:nvPr/>
        </p:nvSpPr>
        <p:spPr>
          <a:xfrm rot="6819603">
            <a:off x="2407298" y="3233057"/>
            <a:ext cx="1095201" cy="3354355"/>
          </a:xfrm>
          <a:prstGeom prst="curved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21363" y="5435257"/>
            <a:ext cx="3135085" cy="129922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But Banks can’t, because competition here….</a:t>
            </a:r>
            <a:r>
              <a:rPr lang="en-US" sz="2400" dirty="0" err="1"/>
              <a:t>juntaa</a:t>
            </a:r>
            <a:r>
              <a:rPr lang="en-US" sz="2400" dirty="0"/>
              <a:t> will switch here</a:t>
            </a:r>
          </a:p>
        </p:txBody>
      </p:sp>
    </p:spTree>
    <p:extLst>
      <p:ext uri="{BB962C8B-B14F-4D97-AF65-F5344CB8AC3E}">
        <p14:creationId xmlns:p14="http://schemas.microsoft.com/office/powerpoint/2010/main" val="139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1" grpId="0" animBg="1"/>
      <p:bldP spid="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Assertion and reasoning</a:t>
            </a:r>
          </a:p>
        </p:txBody>
      </p:sp>
      <p:sp>
        <p:nvSpPr>
          <p:cNvPr id="5" name="Text Placeholder 4"/>
          <p:cNvSpPr>
            <a:spLocks noGrp="1"/>
          </p:cNvSpPr>
          <p:nvPr>
            <p:ph type="body" sz="quarter" idx="13"/>
          </p:nvPr>
        </p:nvSpPr>
        <p:spPr/>
        <p:txBody>
          <a:bodyPr/>
          <a:lstStyle/>
          <a:p>
            <a:r>
              <a:rPr lang="en-US" dirty="0"/>
              <a:t>From survey</a:t>
            </a:r>
          </a:p>
        </p:txBody>
      </p:sp>
      <p:sp>
        <p:nvSpPr>
          <p:cNvPr id="4" name="Content Placeholder 3"/>
          <p:cNvSpPr>
            <a:spLocks noGrp="1"/>
          </p:cNvSpPr>
          <p:nvPr>
            <p:ph idx="1"/>
          </p:nvPr>
        </p:nvSpPr>
        <p:spPr/>
        <p:txBody>
          <a:bodyPr/>
          <a:lstStyle/>
          <a:p>
            <a:r>
              <a:rPr lang="en-US" dirty="0"/>
              <a:t>(A) Small saving schemes have </a:t>
            </a:r>
            <a:r>
              <a:rPr lang="en-US" dirty="0">
                <a:solidFill>
                  <a:srgbClr val="FFC000"/>
                </a:solidFill>
              </a:rPr>
              <a:t>hindered the transmission of monetary policy in recent years.</a:t>
            </a:r>
          </a:p>
          <a:p>
            <a:r>
              <a:rPr lang="en-US" dirty="0"/>
              <a:t>(R) the return on small savings schemes has been </a:t>
            </a:r>
            <a:r>
              <a:rPr lang="en-US" dirty="0">
                <a:solidFill>
                  <a:srgbClr val="FFC000"/>
                </a:solidFill>
              </a:rPr>
              <a:t>higher than Bank </a:t>
            </a:r>
            <a:r>
              <a:rPr lang="en-US" dirty="0"/>
              <a:t>deposits</a:t>
            </a:r>
          </a:p>
          <a:p>
            <a:pPr marL="0" indent="0">
              <a:buNone/>
            </a:pPr>
            <a:endParaRPr lang="en-US" dirty="0"/>
          </a:p>
          <a:p>
            <a:pPr marL="0" indent="0">
              <a:buNone/>
            </a:pPr>
            <a:r>
              <a:rPr lang="en-US" dirty="0"/>
              <a:t>Ans. Both right, “R” explains “A”.</a:t>
            </a:r>
          </a:p>
        </p:txBody>
      </p:sp>
      <p:pic>
        <p:nvPicPr>
          <p:cNvPr id="2" name="Picture 1"/>
          <p:cNvPicPr>
            <a:picLocks noChangeAspect="1"/>
          </p:cNvPicPr>
          <p:nvPr/>
        </p:nvPicPr>
        <p:blipFill>
          <a:blip r:embed="rId2"/>
          <a:stretch>
            <a:fillRect/>
          </a:stretch>
        </p:blipFill>
        <p:spPr>
          <a:xfrm>
            <a:off x="387883" y="119540"/>
            <a:ext cx="3185436" cy="624894"/>
          </a:xfrm>
          <a:prstGeom prst="rect">
            <a:avLst/>
          </a:prstGeom>
        </p:spPr>
      </p:pic>
      <p:pic>
        <p:nvPicPr>
          <p:cNvPr id="6" name="Picture 5"/>
          <p:cNvPicPr>
            <a:picLocks noChangeAspect="1"/>
          </p:cNvPicPr>
          <p:nvPr/>
        </p:nvPicPr>
        <p:blipFill>
          <a:blip r:embed="rId3"/>
          <a:stretch>
            <a:fillRect/>
          </a:stretch>
        </p:blipFill>
        <p:spPr>
          <a:xfrm>
            <a:off x="8631534" y="169094"/>
            <a:ext cx="3560466" cy="588663"/>
          </a:xfrm>
          <a:prstGeom prst="rect">
            <a:avLst/>
          </a:prstGeom>
        </p:spPr>
      </p:pic>
    </p:spTree>
    <p:extLst>
      <p:ext uri="{BB962C8B-B14F-4D97-AF65-F5344CB8AC3E}">
        <p14:creationId xmlns:p14="http://schemas.microsoft.com/office/powerpoint/2010/main" val="533160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334918" y="3893064"/>
            <a:ext cx="2857081" cy="2964936"/>
          </a:xfrm>
          <a:prstGeom prst="rect">
            <a:avLst/>
          </a:prstGeom>
        </p:spPr>
      </p:pic>
      <p:sp>
        <p:nvSpPr>
          <p:cNvPr id="5" name="Title 4"/>
          <p:cNvSpPr>
            <a:spLocks noGrp="1"/>
          </p:cNvSpPr>
          <p:nvPr>
            <p:ph type="title"/>
          </p:nvPr>
        </p:nvSpPr>
        <p:spPr/>
        <p:txBody>
          <a:bodyPr>
            <a:normAutofit fontScale="90000"/>
          </a:bodyPr>
          <a:lstStyle/>
          <a:p>
            <a:r>
              <a:rPr lang="en-US" dirty="0"/>
              <a:t>Government reduced interests in 2016</a:t>
            </a:r>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3990049124"/>
              </p:ext>
            </p:extLst>
          </p:nvPr>
        </p:nvGraphicFramePr>
        <p:xfrm>
          <a:off x="0" y="893763"/>
          <a:ext cx="11731625" cy="2884487"/>
        </p:xfrm>
        <a:graphic>
          <a:graphicData uri="http://schemas.openxmlformats.org/drawingml/2006/chart">
            <c:chart xmlns:c="http://schemas.openxmlformats.org/drawingml/2006/chart" xmlns:r="http://schemas.openxmlformats.org/officeDocument/2006/relationships" r:id="rId4"/>
          </a:graphicData>
        </a:graphic>
      </p:graphicFrame>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914" y="4018162"/>
            <a:ext cx="2421784" cy="2635023"/>
          </a:xfrm>
          <a:prstGeom prst="rect">
            <a:avLst/>
          </a:prstGeom>
        </p:spPr>
      </p:pic>
      <p:sp>
        <p:nvSpPr>
          <p:cNvPr id="3" name="Rectangular Callout 2"/>
          <p:cNvSpPr/>
          <p:nvPr/>
        </p:nvSpPr>
        <p:spPr>
          <a:xfrm>
            <a:off x="2098849" y="3813349"/>
            <a:ext cx="4843306" cy="3044651"/>
          </a:xfrm>
          <a:prstGeom prst="wedgeRectCallout">
            <a:avLst>
              <a:gd name="adj1" fmla="val -58675"/>
              <a:gd name="adj2" fmla="val -21250"/>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2400" b="1" u="sng" dirty="0"/>
              <a:t>1 </a:t>
            </a:r>
            <a:r>
              <a:rPr lang="en-US" sz="2400" b="1" u="sng" dirty="0" err="1"/>
              <a:t>teer</a:t>
            </a:r>
            <a:r>
              <a:rPr lang="en-US" sz="2400" b="1" u="sng" dirty="0"/>
              <a:t> </a:t>
            </a:r>
            <a:r>
              <a:rPr lang="en-US" sz="2400" b="1" u="sng" dirty="0" err="1"/>
              <a:t>kayi</a:t>
            </a:r>
            <a:r>
              <a:rPr lang="en-US" sz="2400" b="1" u="sng" dirty="0"/>
              <a:t> </a:t>
            </a:r>
            <a:r>
              <a:rPr lang="en-US" sz="2400" b="1" u="sng" dirty="0" err="1"/>
              <a:t>shikaar</a:t>
            </a:r>
            <a:endParaRPr lang="en-US" sz="2400" b="1" u="sng" dirty="0"/>
          </a:p>
          <a:p>
            <a:pPr marL="342900" indent="-342900">
              <a:buAutoNum type="arabicPeriod"/>
            </a:pPr>
            <a:r>
              <a:rPr lang="en-US" sz="2400" dirty="0"/>
              <a:t>Faster transmission of monetary policy</a:t>
            </a:r>
          </a:p>
          <a:p>
            <a:pPr marL="342900" indent="-342900">
              <a:buAutoNum type="arabicPeriod"/>
            </a:pPr>
            <a:r>
              <a:rPr lang="en-US" sz="2400" dirty="0"/>
              <a:t>Fiscal deficit also controlled</a:t>
            </a:r>
          </a:p>
          <a:p>
            <a:pPr marL="342900" indent="-342900">
              <a:buAutoNum type="arabicPeriod"/>
            </a:pPr>
            <a:r>
              <a:rPr lang="en-US" sz="2400" dirty="0"/>
              <a:t>Real interest rate still positive</a:t>
            </a:r>
          </a:p>
          <a:p>
            <a:pPr marL="342900" indent="-342900">
              <a:buAutoNum type="arabicPeriod"/>
            </a:pPr>
            <a:r>
              <a:rPr lang="en-US" sz="2400" dirty="0"/>
              <a:t>Not enough balance in EPF</a:t>
            </a:r>
          </a:p>
          <a:p>
            <a:r>
              <a:rPr lang="en-US" sz="2400" dirty="0"/>
              <a:t>++ we’ll keep updating rates each quarter (3 months) = better synergy with your bi-monthly </a:t>
            </a:r>
            <a:r>
              <a:rPr lang="en-US" sz="2400" dirty="0" err="1"/>
              <a:t>M.P.Review</a:t>
            </a:r>
            <a:endParaRPr lang="en-US" sz="2400" dirty="0"/>
          </a:p>
        </p:txBody>
      </p:sp>
      <p:sp>
        <p:nvSpPr>
          <p:cNvPr id="8" name="Rectangular Callout 7"/>
          <p:cNvSpPr/>
          <p:nvPr/>
        </p:nvSpPr>
        <p:spPr>
          <a:xfrm>
            <a:off x="7014586" y="3525413"/>
            <a:ext cx="3446585" cy="1650937"/>
          </a:xfrm>
          <a:prstGeom prst="wedgeRectCallout">
            <a:avLst>
              <a:gd name="adj1" fmla="val 62619"/>
              <a:gd name="adj2" fmla="val -13035"/>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400" dirty="0"/>
              <a:t>If I fail Monetary policy targets for 3 quarters, my “justification.docx” will also blame you &amp; your post office.</a:t>
            </a:r>
          </a:p>
        </p:txBody>
      </p:sp>
      <p:sp>
        <p:nvSpPr>
          <p:cNvPr id="10" name="Rectangular Callout 9"/>
          <p:cNvSpPr/>
          <p:nvPr/>
        </p:nvSpPr>
        <p:spPr>
          <a:xfrm>
            <a:off x="7311014" y="6059225"/>
            <a:ext cx="2853731" cy="763676"/>
          </a:xfrm>
          <a:prstGeom prst="wedgeRectCallout">
            <a:avLst>
              <a:gd name="adj1" fmla="val 68741"/>
              <a:gd name="adj2" fmla="val -19730"/>
            </a:avLst>
          </a:prstGeom>
          <a:solidFill>
            <a:srgbClr val="FFC000"/>
          </a:solidFill>
        </p:spPr>
        <p:style>
          <a:lnRef idx="3">
            <a:schemeClr val="lt1"/>
          </a:lnRef>
          <a:fillRef idx="1">
            <a:schemeClr val="accent3"/>
          </a:fillRef>
          <a:effectRef idx="1">
            <a:schemeClr val="accent3"/>
          </a:effectRef>
          <a:fontRef idx="minor">
            <a:schemeClr val="lt1"/>
          </a:fontRef>
        </p:style>
        <p:txBody>
          <a:bodyPr rtlCol="0" anchor="ctr"/>
          <a:lstStyle/>
          <a:p>
            <a:r>
              <a:rPr lang="en-US" sz="2000" dirty="0" err="1">
                <a:solidFill>
                  <a:schemeClr val="tx1">
                    <a:lumMod val="85000"/>
                    <a:lumOff val="15000"/>
                  </a:schemeClr>
                </a:solidFill>
              </a:rPr>
              <a:t>Shaabash</a:t>
            </a:r>
            <a:r>
              <a:rPr lang="en-US" sz="2000" dirty="0">
                <a:solidFill>
                  <a:schemeClr val="tx1">
                    <a:lumMod val="85000"/>
                    <a:lumOff val="15000"/>
                  </a:schemeClr>
                </a:solidFill>
              </a:rPr>
              <a:t>…</a:t>
            </a:r>
            <a:r>
              <a:rPr lang="en-US" sz="2000" dirty="0" err="1">
                <a:solidFill>
                  <a:schemeClr val="tx1">
                    <a:lumMod val="85000"/>
                    <a:lumOff val="15000"/>
                  </a:schemeClr>
                </a:solidFill>
              </a:rPr>
              <a:t>khub</a:t>
            </a:r>
            <a:r>
              <a:rPr lang="en-US" sz="2000" dirty="0">
                <a:solidFill>
                  <a:schemeClr val="tx1">
                    <a:lumMod val="85000"/>
                    <a:lumOff val="15000"/>
                  </a:schemeClr>
                </a:solidFill>
              </a:rPr>
              <a:t> </a:t>
            </a:r>
            <a:r>
              <a:rPr lang="en-US" sz="2000" dirty="0" err="1">
                <a:solidFill>
                  <a:schemeClr val="tx1">
                    <a:lumMod val="85000"/>
                    <a:lumOff val="15000"/>
                  </a:schemeClr>
                </a:solidFill>
              </a:rPr>
              <a:t>milegaa</a:t>
            </a:r>
            <a:r>
              <a:rPr lang="en-US" sz="2000" dirty="0">
                <a:solidFill>
                  <a:schemeClr val="tx1">
                    <a:lumMod val="85000"/>
                    <a:lumOff val="15000"/>
                  </a:schemeClr>
                </a:solidFill>
              </a:rPr>
              <a:t> rang </a:t>
            </a:r>
            <a:r>
              <a:rPr lang="en-US" sz="2000" dirty="0" err="1">
                <a:solidFill>
                  <a:schemeClr val="tx1">
                    <a:lumMod val="85000"/>
                    <a:lumOff val="15000"/>
                  </a:schemeClr>
                </a:solidFill>
              </a:rPr>
              <a:t>jb</a:t>
            </a:r>
            <a:r>
              <a:rPr lang="en-US" sz="2000" dirty="0">
                <a:solidFill>
                  <a:schemeClr val="tx1">
                    <a:lumMod val="85000"/>
                    <a:lumOff val="15000"/>
                  </a:schemeClr>
                </a:solidFill>
              </a:rPr>
              <a:t> mil </a:t>
            </a:r>
            <a:r>
              <a:rPr lang="en-US" sz="2000" dirty="0" err="1">
                <a:solidFill>
                  <a:schemeClr val="tx1">
                    <a:lumMod val="85000"/>
                    <a:lumOff val="15000"/>
                  </a:schemeClr>
                </a:solidFill>
              </a:rPr>
              <a:t>bathenge</a:t>
            </a:r>
            <a:r>
              <a:rPr lang="en-US" sz="2000" dirty="0">
                <a:solidFill>
                  <a:schemeClr val="tx1">
                    <a:lumMod val="85000"/>
                    <a:lumOff val="15000"/>
                  </a:schemeClr>
                </a:solidFill>
              </a:rPr>
              <a:t> 2 </a:t>
            </a:r>
            <a:r>
              <a:rPr lang="en-US" sz="2000" dirty="0" err="1">
                <a:solidFill>
                  <a:schemeClr val="tx1">
                    <a:lumMod val="85000"/>
                    <a:lumOff val="15000"/>
                  </a:schemeClr>
                </a:solidFill>
              </a:rPr>
              <a:t>yaar</a:t>
            </a:r>
            <a:endParaRPr lang="en-US" sz="2000" dirty="0">
              <a:solidFill>
                <a:schemeClr val="tx1">
                  <a:lumMod val="85000"/>
                  <a:lumOff val="15000"/>
                </a:schemeClr>
              </a:solidFill>
            </a:endParaRPr>
          </a:p>
        </p:txBody>
      </p:sp>
      <p:sp>
        <p:nvSpPr>
          <p:cNvPr id="11" name="Rectangular Callout 10"/>
          <p:cNvSpPr/>
          <p:nvPr/>
        </p:nvSpPr>
        <p:spPr>
          <a:xfrm>
            <a:off x="2652765" y="754919"/>
            <a:ext cx="9405885" cy="462908"/>
          </a:xfrm>
          <a:prstGeom prst="wedgeRectCallout">
            <a:avLst>
              <a:gd name="adj1" fmla="val -46112"/>
              <a:gd name="adj2" fmla="val 114539"/>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400" dirty="0" err="1"/>
              <a:t>Eventhough</a:t>
            </a:r>
            <a:r>
              <a:rPr lang="en-US" sz="2400" dirty="0"/>
              <a:t> Central  board of trustees said 8.8 &amp; unions threatened action…</a:t>
            </a:r>
          </a:p>
        </p:txBody>
      </p:sp>
    </p:spTree>
    <p:extLst>
      <p:ext uri="{BB962C8B-B14F-4D97-AF65-F5344CB8AC3E}">
        <p14:creationId xmlns:p14="http://schemas.microsoft.com/office/powerpoint/2010/main" val="55935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fade">
                                      <p:cBhvr>
                                        <p:cTn id="7" dur="500"/>
                                        <p:tgtEl>
                                          <p:spTgt spid="9">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chart seriesIdx="0" categoryIdx="0" bldStep="ptInCategory"/>
                                            </p:graphicEl>
                                          </p:spTgt>
                                        </p:tgtEl>
                                        <p:attrNameLst>
                                          <p:attrName>style.visibility</p:attrName>
                                        </p:attrNameLst>
                                      </p:cBhvr>
                                      <p:to>
                                        <p:strVal val="visible"/>
                                      </p:to>
                                    </p:set>
                                    <p:animEffect transition="in" filter="fade">
                                      <p:cBhvr>
                                        <p:cTn id="12" dur="500"/>
                                        <p:tgtEl>
                                          <p:spTgt spid="9">
                                            <p:graphicEl>
                                              <a:chart seriesIdx="0" categoryIdx="0" bldStep="ptIn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chart seriesIdx="1" categoryIdx="0" bldStep="ptInCategory"/>
                                            </p:graphicEl>
                                          </p:spTgt>
                                        </p:tgtEl>
                                        <p:attrNameLst>
                                          <p:attrName>style.visibility</p:attrName>
                                        </p:attrNameLst>
                                      </p:cBhvr>
                                      <p:to>
                                        <p:strVal val="visible"/>
                                      </p:to>
                                    </p:set>
                                    <p:animEffect transition="in" filter="fade">
                                      <p:cBhvr>
                                        <p:cTn id="17" dur="500"/>
                                        <p:tgtEl>
                                          <p:spTgt spid="9">
                                            <p:graphicEl>
                                              <a:chart seriesIdx="1" categoryIdx="0" bldStep="ptIn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graphicEl>
                                              <a:chart seriesIdx="0" categoryIdx="1" bldStep="ptInCategory"/>
                                            </p:graphicEl>
                                          </p:spTgt>
                                        </p:tgtEl>
                                        <p:attrNameLst>
                                          <p:attrName>style.visibility</p:attrName>
                                        </p:attrNameLst>
                                      </p:cBhvr>
                                      <p:to>
                                        <p:strVal val="visible"/>
                                      </p:to>
                                    </p:set>
                                    <p:animEffect transition="in" filter="fade">
                                      <p:cBhvr>
                                        <p:cTn id="22" dur="500"/>
                                        <p:tgtEl>
                                          <p:spTgt spid="9">
                                            <p:graphicEl>
                                              <a:chart seriesIdx="0" categoryIdx="1" bldStep="ptIn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graphicEl>
                                              <a:chart seriesIdx="1" categoryIdx="1" bldStep="ptInCategory"/>
                                            </p:graphicEl>
                                          </p:spTgt>
                                        </p:tgtEl>
                                        <p:attrNameLst>
                                          <p:attrName>style.visibility</p:attrName>
                                        </p:attrNameLst>
                                      </p:cBhvr>
                                      <p:to>
                                        <p:strVal val="visible"/>
                                      </p:to>
                                    </p:set>
                                    <p:animEffect transition="in" filter="fade">
                                      <p:cBhvr>
                                        <p:cTn id="27" dur="500"/>
                                        <p:tgtEl>
                                          <p:spTgt spid="9">
                                            <p:graphicEl>
                                              <a:chart seriesIdx="1" categoryIdx="1" bldStep="ptIn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graphicEl>
                                              <a:chart seriesIdx="0" categoryIdx="2" bldStep="ptInCategory"/>
                                            </p:graphicEl>
                                          </p:spTgt>
                                        </p:tgtEl>
                                        <p:attrNameLst>
                                          <p:attrName>style.visibility</p:attrName>
                                        </p:attrNameLst>
                                      </p:cBhvr>
                                      <p:to>
                                        <p:strVal val="visible"/>
                                      </p:to>
                                    </p:set>
                                    <p:animEffect transition="in" filter="fade">
                                      <p:cBhvr>
                                        <p:cTn id="32" dur="500"/>
                                        <p:tgtEl>
                                          <p:spTgt spid="9">
                                            <p:graphicEl>
                                              <a:chart seriesIdx="0" categoryIdx="2" bldStep="ptIn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graphicEl>
                                              <a:chart seriesIdx="1" categoryIdx="2" bldStep="ptInCategory"/>
                                            </p:graphicEl>
                                          </p:spTgt>
                                        </p:tgtEl>
                                        <p:attrNameLst>
                                          <p:attrName>style.visibility</p:attrName>
                                        </p:attrNameLst>
                                      </p:cBhvr>
                                      <p:to>
                                        <p:strVal val="visible"/>
                                      </p:to>
                                    </p:set>
                                    <p:animEffect transition="in" filter="fade">
                                      <p:cBhvr>
                                        <p:cTn id="37" dur="500"/>
                                        <p:tgtEl>
                                          <p:spTgt spid="9">
                                            <p:graphicEl>
                                              <a:chart seriesIdx="1" categoryIdx="2" bldStep="ptIn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graphicEl>
                                              <a:chart seriesIdx="0" categoryIdx="3" bldStep="ptInCategory"/>
                                            </p:graphicEl>
                                          </p:spTgt>
                                        </p:tgtEl>
                                        <p:attrNameLst>
                                          <p:attrName>style.visibility</p:attrName>
                                        </p:attrNameLst>
                                      </p:cBhvr>
                                      <p:to>
                                        <p:strVal val="visible"/>
                                      </p:to>
                                    </p:set>
                                    <p:animEffect transition="in" filter="fade">
                                      <p:cBhvr>
                                        <p:cTn id="42" dur="500"/>
                                        <p:tgtEl>
                                          <p:spTgt spid="9">
                                            <p:graphicEl>
                                              <a:chart seriesIdx="0" categoryIdx="3" bldStep="ptIn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graphicEl>
                                              <a:chart seriesIdx="1" categoryIdx="3" bldStep="ptInCategory"/>
                                            </p:graphicEl>
                                          </p:spTgt>
                                        </p:tgtEl>
                                        <p:attrNameLst>
                                          <p:attrName>style.visibility</p:attrName>
                                        </p:attrNameLst>
                                      </p:cBhvr>
                                      <p:to>
                                        <p:strVal val="visible"/>
                                      </p:to>
                                    </p:set>
                                    <p:animEffect transition="in" filter="fade">
                                      <p:cBhvr>
                                        <p:cTn id="47" dur="500"/>
                                        <p:tgtEl>
                                          <p:spTgt spid="9">
                                            <p:graphicEl>
                                              <a:chart seriesIdx="1" categoryIdx="3" bldStep="ptInCategory"/>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graphicEl>
                                              <a:chart seriesIdx="0" categoryIdx="4" bldStep="ptInCategory"/>
                                            </p:graphicEl>
                                          </p:spTgt>
                                        </p:tgtEl>
                                        <p:attrNameLst>
                                          <p:attrName>style.visibility</p:attrName>
                                        </p:attrNameLst>
                                      </p:cBhvr>
                                      <p:to>
                                        <p:strVal val="visible"/>
                                      </p:to>
                                    </p:set>
                                    <p:animEffect transition="in" filter="fade">
                                      <p:cBhvr>
                                        <p:cTn id="52" dur="500"/>
                                        <p:tgtEl>
                                          <p:spTgt spid="9">
                                            <p:graphicEl>
                                              <a:chart seriesIdx="0" categoryIdx="4" bldStep="ptIn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chart seriesIdx="1" categoryIdx="4" bldStep="ptInCategory"/>
                                            </p:graphicEl>
                                          </p:spTgt>
                                        </p:tgtEl>
                                        <p:attrNameLst>
                                          <p:attrName>style.visibility</p:attrName>
                                        </p:attrNameLst>
                                      </p:cBhvr>
                                      <p:to>
                                        <p:strVal val="visible"/>
                                      </p:to>
                                    </p:set>
                                    <p:animEffect transition="in" filter="fade">
                                      <p:cBhvr>
                                        <p:cTn id="57" dur="500"/>
                                        <p:tgtEl>
                                          <p:spTgt spid="9">
                                            <p:graphicEl>
                                              <a:chart seriesIdx="1" categoryIdx="4" bldStep="ptInCategory"/>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
                                            <p:graphicEl>
                                              <a:chart seriesIdx="0" categoryIdx="5" bldStep="ptInCategory"/>
                                            </p:graphicEl>
                                          </p:spTgt>
                                        </p:tgtEl>
                                        <p:attrNameLst>
                                          <p:attrName>style.visibility</p:attrName>
                                        </p:attrNameLst>
                                      </p:cBhvr>
                                      <p:to>
                                        <p:strVal val="visible"/>
                                      </p:to>
                                    </p:set>
                                    <p:animEffect transition="in" filter="fade">
                                      <p:cBhvr>
                                        <p:cTn id="62" dur="500"/>
                                        <p:tgtEl>
                                          <p:spTgt spid="9">
                                            <p:graphicEl>
                                              <a:chart seriesIdx="0" categoryIdx="5" bldStep="ptInCategory"/>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
                                            <p:graphicEl>
                                              <a:chart seriesIdx="1" categoryIdx="5" bldStep="ptInCategory"/>
                                            </p:graphicEl>
                                          </p:spTgt>
                                        </p:tgtEl>
                                        <p:attrNameLst>
                                          <p:attrName>style.visibility</p:attrName>
                                        </p:attrNameLst>
                                      </p:cBhvr>
                                      <p:to>
                                        <p:strVal val="visible"/>
                                      </p:to>
                                    </p:set>
                                    <p:animEffect transition="in" filter="fade">
                                      <p:cBhvr>
                                        <p:cTn id="67" dur="500"/>
                                        <p:tgtEl>
                                          <p:spTgt spid="9">
                                            <p:graphicEl>
                                              <a:chart seriesIdx="1" categoryIdx="5" bldStep="ptInCategory"/>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graphicEl>
                                              <a:chart seriesIdx="0" categoryIdx="6" bldStep="ptInCategory"/>
                                            </p:graphicEl>
                                          </p:spTgt>
                                        </p:tgtEl>
                                        <p:attrNameLst>
                                          <p:attrName>style.visibility</p:attrName>
                                        </p:attrNameLst>
                                      </p:cBhvr>
                                      <p:to>
                                        <p:strVal val="visible"/>
                                      </p:to>
                                    </p:set>
                                    <p:animEffect transition="in" filter="fade">
                                      <p:cBhvr>
                                        <p:cTn id="72" dur="500"/>
                                        <p:tgtEl>
                                          <p:spTgt spid="9">
                                            <p:graphicEl>
                                              <a:chart seriesIdx="0" categoryIdx="6" bldStep="ptInCategory"/>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
                                            <p:graphicEl>
                                              <a:chart seriesIdx="1" categoryIdx="6" bldStep="ptInCategory"/>
                                            </p:graphicEl>
                                          </p:spTgt>
                                        </p:tgtEl>
                                        <p:attrNameLst>
                                          <p:attrName>style.visibility</p:attrName>
                                        </p:attrNameLst>
                                      </p:cBhvr>
                                      <p:to>
                                        <p:strVal val="visible"/>
                                      </p:to>
                                    </p:set>
                                    <p:animEffect transition="in" filter="fade">
                                      <p:cBhvr>
                                        <p:cTn id="77" dur="500"/>
                                        <p:tgtEl>
                                          <p:spTgt spid="9">
                                            <p:graphicEl>
                                              <a:chart seriesIdx="1" categoryIdx="6" bldStep="ptInCategory"/>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bg/>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fade">
                                      <p:cBhvr>
                                        <p:cTn id="1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categoryEl"/>
        </p:bldSub>
      </p:bldGraphic>
      <p:bldP spid="3" grpId="0" build="p" animBg="1"/>
      <p:bldP spid="10" grpId="0" animBg="1"/>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Franklin Gothic Medium Cond" panose="020B0606030402020204" pitchFamily="34" charset="0"/>
              </a:rPr>
              <a:t>In February 2016</a:t>
            </a:r>
          </a:p>
        </p:txBody>
      </p:sp>
      <p:graphicFrame>
        <p:nvGraphicFramePr>
          <p:cNvPr id="5" name="Diagram 4"/>
          <p:cNvGraphicFramePr/>
          <p:nvPr>
            <p:extLst/>
          </p:nvPr>
        </p:nvGraphicFramePr>
        <p:xfrm>
          <a:off x="240522" y="1083561"/>
          <a:ext cx="8101045" cy="3068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6912" y="942426"/>
            <a:ext cx="3177815" cy="998307"/>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5093" y="3503115"/>
            <a:ext cx="2956816" cy="1104996"/>
          </a:xfrm>
          <a:prstGeom prst="rect">
            <a:avLst/>
          </a:prstGeom>
        </p:spPr>
      </p:pic>
      <p:graphicFrame>
        <p:nvGraphicFramePr>
          <p:cNvPr id="9" name="Diagram 8"/>
          <p:cNvGraphicFramePr/>
          <p:nvPr>
            <p:extLst/>
          </p:nvPr>
        </p:nvGraphicFramePr>
        <p:xfrm>
          <a:off x="3900197" y="3862873"/>
          <a:ext cx="8126962" cy="30665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Pentagon 9"/>
          <p:cNvSpPr/>
          <p:nvPr/>
        </p:nvSpPr>
        <p:spPr>
          <a:xfrm rot="1926217">
            <a:off x="8338763" y="1373791"/>
            <a:ext cx="3578289" cy="2601954"/>
          </a:xfrm>
          <a:prstGeom prst="homePlate">
            <a:avLst>
              <a:gd name="adj" fmla="val 27371"/>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latin typeface="Franklin Gothic Medium Cond" panose="020B0606030402020204" pitchFamily="34" charset="0"/>
              </a:rPr>
              <a:t>High returns in Small Savings =incomplete transmission of monetary policy.</a:t>
            </a:r>
          </a:p>
          <a:p>
            <a:pPr algn="ctr"/>
            <a:r>
              <a:rPr lang="en-US" sz="2800" dirty="0">
                <a:solidFill>
                  <a:srgbClr val="FFC000"/>
                </a:solidFill>
                <a:latin typeface="Franklin Gothic Medium Cond" panose="020B0606030402020204" pitchFamily="34" charset="0"/>
              </a:rPr>
              <a:t>So, </a:t>
            </a:r>
            <a:r>
              <a:rPr lang="en-US" sz="2800" dirty="0" err="1">
                <a:solidFill>
                  <a:srgbClr val="FFC000"/>
                </a:solidFill>
                <a:latin typeface="Franklin Gothic Medium Cond" panose="020B0606030402020204" pitchFamily="34" charset="0"/>
              </a:rPr>
              <a:t>govt</a:t>
            </a:r>
            <a:r>
              <a:rPr lang="en-US" sz="2800" dirty="0">
                <a:solidFill>
                  <a:srgbClr val="FFC000"/>
                </a:solidFill>
                <a:latin typeface="Franklin Gothic Medium Cond" panose="020B0606030402020204" pitchFamily="34" charset="0"/>
              </a:rPr>
              <a:t> </a:t>
            </a:r>
            <a:r>
              <a:rPr lang="en-US" sz="2800" dirty="0">
                <a:solidFill>
                  <a:srgbClr val="FFC000"/>
                </a:solidFill>
                <a:latin typeface="Arial Black" panose="020B0A04020102020204" pitchFamily="34" charset="0"/>
              </a:rPr>
              <a:t>▼</a:t>
            </a:r>
            <a:endParaRPr lang="en-US" sz="2800" dirty="0">
              <a:solidFill>
                <a:srgbClr val="FFC000"/>
              </a:solidFill>
              <a:latin typeface="Franklin Gothic Medium Cond" panose="020B0606030402020204" pitchFamily="34" charset="0"/>
            </a:endParaRP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3488367"/>
            <a:ext cx="4613028" cy="3369633"/>
          </a:xfrm>
          <a:prstGeom prst="rect">
            <a:avLst/>
          </a:prstGeom>
        </p:spPr>
      </p:pic>
    </p:spTree>
    <p:extLst>
      <p:ext uri="{BB962C8B-B14F-4D97-AF65-F5344CB8AC3E}">
        <p14:creationId xmlns:p14="http://schemas.microsoft.com/office/powerpoint/2010/main" val="156113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04E0DEC-DFBA-4ACB-971B-5E78CDFA12F4}"/>
                                            </p:graphicEl>
                                          </p:spTgt>
                                        </p:tgtEl>
                                        <p:attrNameLst>
                                          <p:attrName>style.visibility</p:attrName>
                                        </p:attrNameLst>
                                      </p:cBhvr>
                                      <p:to>
                                        <p:strVal val="visible"/>
                                      </p:to>
                                    </p:set>
                                    <p:animEffect transition="in" filter="fade">
                                      <p:cBhvr>
                                        <p:cTn id="7" dur="500"/>
                                        <p:tgtEl>
                                          <p:spTgt spid="5">
                                            <p:graphicEl>
                                              <a:dgm id="{604E0DEC-DFBA-4ACB-971B-5E78CDFA12F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AE4CDC7-F2FF-4E3E-B128-4EA903F055A0}"/>
                                            </p:graphicEl>
                                          </p:spTgt>
                                        </p:tgtEl>
                                        <p:attrNameLst>
                                          <p:attrName>style.visibility</p:attrName>
                                        </p:attrNameLst>
                                      </p:cBhvr>
                                      <p:to>
                                        <p:strVal val="visible"/>
                                      </p:to>
                                    </p:set>
                                    <p:animEffect transition="in" filter="fade">
                                      <p:cBhvr>
                                        <p:cTn id="12" dur="500"/>
                                        <p:tgtEl>
                                          <p:spTgt spid="5">
                                            <p:graphicEl>
                                              <a:dgm id="{EAE4CDC7-F2FF-4E3E-B128-4EA903F055A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9" grpId="0">
        <p:bldAsOne/>
      </p:bldGraphic>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4" name="Title 3"/>
          <p:cNvSpPr txBox="1">
            <a:spLocks/>
          </p:cNvSpPr>
          <p:nvPr/>
        </p:nvSpPr>
        <p:spPr>
          <a:xfrm>
            <a:off x="5385916" y="1674"/>
            <a:ext cx="6806084" cy="1120589"/>
          </a:xfrm>
          <a:prstGeom prst="rect">
            <a:avLst/>
          </a:prstGeom>
          <a:solidFill>
            <a:srgbClr val="1B587C">
              <a:alpha val="50000"/>
            </a:srgbClr>
          </a:solidFill>
          <a:ln>
            <a:noFill/>
          </a:ln>
          <a:effectLst/>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Incomplete transmission of monetary Policy </a:t>
            </a:r>
          </a:p>
        </p:txBody>
      </p:sp>
      <p:sp>
        <p:nvSpPr>
          <p:cNvPr id="7" name="Rounded Rectangular Callout 6"/>
          <p:cNvSpPr/>
          <p:nvPr/>
        </p:nvSpPr>
        <p:spPr>
          <a:xfrm>
            <a:off x="5318349" y="1255150"/>
            <a:ext cx="5363049" cy="976615"/>
          </a:xfrm>
          <a:prstGeom prst="wedgeRoundRectCallout">
            <a:avLst>
              <a:gd name="adj1" fmla="val -2082"/>
              <a:gd name="adj2" fmla="val 95449"/>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dirty="0">
                <a:latin typeface="Franklin Gothic Medium Cond" panose="020B0606030402020204" pitchFamily="34" charset="0"/>
              </a:rPr>
              <a:t>To boost economy, I’ve been cutting Repo rate since last year..</a:t>
            </a:r>
          </a:p>
        </p:txBody>
      </p:sp>
      <p:pic>
        <p:nvPicPr>
          <p:cNvPr id="8" name="Picture 7"/>
          <p:cNvPicPr>
            <a:picLocks noChangeAspect="1"/>
          </p:cNvPicPr>
          <p:nvPr/>
        </p:nvPicPr>
        <p:blipFill rotWithShape="1">
          <a:blip r:embed="rId3"/>
          <a:srcRect b="29784"/>
          <a:stretch/>
        </p:blipFill>
        <p:spPr>
          <a:xfrm>
            <a:off x="190919" y="189130"/>
            <a:ext cx="4936511" cy="213204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62350"/>
            <a:ext cx="3028950" cy="3295650"/>
          </a:xfrm>
          <a:prstGeom prst="rect">
            <a:avLst/>
          </a:prstGeom>
        </p:spPr>
      </p:pic>
      <p:sp>
        <p:nvSpPr>
          <p:cNvPr id="5" name="Rectangular Callout 4"/>
          <p:cNvSpPr/>
          <p:nvPr/>
        </p:nvSpPr>
        <p:spPr>
          <a:xfrm>
            <a:off x="2766068" y="3848519"/>
            <a:ext cx="4589326" cy="1942249"/>
          </a:xfrm>
          <a:prstGeom prst="wedgeRectCallout">
            <a:avLst>
              <a:gd name="adj1" fmla="val -61046"/>
              <a:gd name="adj2" fmla="val -18675"/>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Franklin Gothic Medium Cond" panose="020B0606030402020204" pitchFamily="34" charset="0"/>
              </a:rPr>
              <a:t>Now even I’ve cut down interest rates on various small savings, schemes</a:t>
            </a:r>
          </a:p>
          <a:p>
            <a:pPr algn="ctr"/>
            <a:r>
              <a:rPr lang="en-US" sz="2400" dirty="0">
                <a:latin typeface="Franklin Gothic Medium Cond" panose="020B0606030402020204" pitchFamily="34" charset="0"/>
              </a:rPr>
              <a:t>Still if banks don’t reduce loan rates, what to do?</a:t>
            </a:r>
          </a:p>
        </p:txBody>
      </p:sp>
      <p:sp>
        <p:nvSpPr>
          <p:cNvPr id="9" name="Rounded Rectangular Callout 8"/>
          <p:cNvSpPr/>
          <p:nvPr/>
        </p:nvSpPr>
        <p:spPr>
          <a:xfrm>
            <a:off x="7797520" y="5637301"/>
            <a:ext cx="4242615" cy="1220699"/>
          </a:xfrm>
          <a:prstGeom prst="wedgeRoundRectCallout">
            <a:avLst>
              <a:gd name="adj1" fmla="val 29144"/>
              <a:gd name="adj2" fmla="val -87496"/>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latin typeface="Franklin Gothic Medium Cond" panose="020B0606030402020204" pitchFamily="34" charset="0"/>
              </a:rPr>
              <a:t>Ab </a:t>
            </a:r>
            <a:r>
              <a:rPr lang="en-US" sz="3200" dirty="0" err="1">
                <a:latin typeface="Franklin Gothic Medium Cond" panose="020B0606030402020204" pitchFamily="34" charset="0"/>
              </a:rPr>
              <a:t>unko</a:t>
            </a:r>
            <a:r>
              <a:rPr lang="en-US" sz="3200" dirty="0">
                <a:latin typeface="Franklin Gothic Medium Cond" panose="020B0606030402020204" pitchFamily="34" charset="0"/>
              </a:rPr>
              <a:t> “MCLR” </a:t>
            </a:r>
            <a:r>
              <a:rPr lang="en-US" sz="3200" dirty="0" err="1">
                <a:latin typeface="Franklin Gothic Medium Cond" panose="020B0606030402020204" pitchFamily="34" charset="0"/>
              </a:rPr>
              <a:t>ka</a:t>
            </a:r>
            <a:r>
              <a:rPr lang="en-US" sz="3200" dirty="0">
                <a:latin typeface="Franklin Gothic Medium Cond" panose="020B0606030402020204" pitchFamily="34" charset="0"/>
              </a:rPr>
              <a:t> dose </a:t>
            </a:r>
            <a:r>
              <a:rPr lang="en-US" sz="3200" dirty="0" err="1">
                <a:latin typeface="Franklin Gothic Medium Cond" panose="020B0606030402020204" pitchFamily="34" charset="0"/>
              </a:rPr>
              <a:t>denaa</a:t>
            </a:r>
            <a:r>
              <a:rPr lang="en-US" sz="3200" dirty="0">
                <a:latin typeface="Franklin Gothic Medium Cond" panose="020B0606030402020204" pitchFamily="34" charset="0"/>
              </a:rPr>
              <a:t> </a:t>
            </a:r>
            <a:r>
              <a:rPr lang="en-US" sz="3200" dirty="0" err="1">
                <a:latin typeface="Franklin Gothic Medium Cond" panose="020B0606030402020204" pitchFamily="34" charset="0"/>
              </a:rPr>
              <a:t>pdegaa</a:t>
            </a:r>
            <a:r>
              <a:rPr lang="en-US" sz="3200" dirty="0">
                <a:latin typeface="Franklin Gothic Medium Cond" panose="020B0606030402020204" pitchFamily="34" charset="0"/>
              </a:rPr>
              <a:t>….</a:t>
            </a:r>
          </a:p>
        </p:txBody>
      </p:sp>
    </p:spTree>
    <p:extLst>
      <p:ext uri="{BB962C8B-B14F-4D97-AF65-F5344CB8AC3E}">
        <p14:creationId xmlns:p14="http://schemas.microsoft.com/office/powerpoint/2010/main" val="20390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decides loan interest rates?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41714540"/>
              </p:ext>
            </p:extLst>
          </p:nvPr>
        </p:nvGraphicFramePr>
        <p:xfrm>
          <a:off x="206375" y="914400"/>
          <a:ext cx="116004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M. Narasimha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1453" y="914400"/>
            <a:ext cx="1487156" cy="14871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291452" y="3950144"/>
            <a:ext cx="1782207" cy="2038674"/>
          </a:xfrm>
          <a:prstGeom prst="rect">
            <a:avLst/>
          </a:prstGeom>
        </p:spPr>
      </p:pic>
      <p:sp>
        <p:nvSpPr>
          <p:cNvPr id="3" name="Rectangular Callout 2"/>
          <p:cNvSpPr/>
          <p:nvPr/>
        </p:nvSpPr>
        <p:spPr>
          <a:xfrm>
            <a:off x="4333875" y="5988817"/>
            <a:ext cx="4739786" cy="802508"/>
          </a:xfrm>
          <a:prstGeom prst="wedgeRectCallout">
            <a:avLst>
              <a:gd name="adj1" fmla="val 22124"/>
              <a:gd name="adj2" fmla="val -79935"/>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t>a.k.a. </a:t>
            </a:r>
            <a:r>
              <a:rPr lang="en-US" sz="2800" dirty="0" err="1"/>
              <a:t>Aag</a:t>
            </a:r>
            <a:r>
              <a:rPr lang="en-US" sz="2800" dirty="0"/>
              <a:t>, </a:t>
            </a:r>
            <a:r>
              <a:rPr lang="en-US" sz="2800" dirty="0" err="1"/>
              <a:t>Paani</a:t>
            </a:r>
            <a:r>
              <a:rPr lang="en-US" sz="2800" dirty="0"/>
              <a:t> </a:t>
            </a:r>
            <a:r>
              <a:rPr lang="en-US" sz="2800" dirty="0" err="1"/>
              <a:t>aur</a:t>
            </a:r>
            <a:r>
              <a:rPr lang="en-US" sz="2800" dirty="0"/>
              <a:t> Bhai se </a:t>
            </a:r>
          </a:p>
          <a:p>
            <a:pPr algn="ctr"/>
            <a:r>
              <a:rPr lang="en-US" sz="2800" dirty="0" err="1"/>
              <a:t>Khelne</a:t>
            </a:r>
            <a:r>
              <a:rPr lang="en-US" sz="2800" dirty="0"/>
              <a:t> </a:t>
            </a:r>
            <a:r>
              <a:rPr lang="en-US" sz="2800" dirty="0" err="1"/>
              <a:t>ki</a:t>
            </a:r>
            <a:r>
              <a:rPr lang="en-US" sz="2800" dirty="0"/>
              <a:t> </a:t>
            </a:r>
            <a:r>
              <a:rPr lang="en-US" sz="2800" dirty="0" err="1"/>
              <a:t>sazaa</a:t>
            </a:r>
            <a:r>
              <a:rPr lang="en-US" sz="2800" dirty="0"/>
              <a:t> 4SCB</a:t>
            </a:r>
          </a:p>
        </p:txBody>
      </p:sp>
      <p:sp>
        <p:nvSpPr>
          <p:cNvPr id="8" name="Up Arrow Callout 7"/>
          <p:cNvSpPr/>
          <p:nvPr/>
        </p:nvSpPr>
        <p:spPr>
          <a:xfrm>
            <a:off x="6921179" y="2230722"/>
            <a:ext cx="2152480" cy="1309643"/>
          </a:xfrm>
          <a:prstGeom prst="up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#Bharatratna4-Narsimhan</a:t>
            </a:r>
          </a:p>
        </p:txBody>
      </p:sp>
      <p:sp>
        <p:nvSpPr>
          <p:cNvPr id="9" name="Rectangular Callout 8"/>
          <p:cNvSpPr/>
          <p:nvPr/>
        </p:nvSpPr>
        <p:spPr>
          <a:xfrm>
            <a:off x="9187229" y="4054179"/>
            <a:ext cx="2358327" cy="1402076"/>
          </a:xfrm>
          <a:prstGeom prst="wedgeRectCallout">
            <a:avLst>
              <a:gd name="adj1" fmla="val -65648"/>
              <a:gd name="adj2" fmla="val -168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err="1"/>
              <a:t>Kyoki</a:t>
            </a:r>
            <a:r>
              <a:rPr lang="en-US" sz="2800" dirty="0"/>
              <a:t> hum </a:t>
            </a:r>
            <a:r>
              <a:rPr lang="en-US" sz="2800" dirty="0" err="1"/>
              <a:t>bhi</a:t>
            </a:r>
            <a:r>
              <a:rPr lang="en-US" sz="2800" dirty="0"/>
              <a:t> “</a:t>
            </a:r>
            <a:r>
              <a:rPr lang="en-US" sz="2800" dirty="0" err="1"/>
              <a:t>desh</a:t>
            </a:r>
            <a:r>
              <a:rPr lang="en-US" sz="2800" dirty="0"/>
              <a:t>” </a:t>
            </a:r>
            <a:r>
              <a:rPr lang="en-US" sz="2800" dirty="0" err="1"/>
              <a:t>ke</a:t>
            </a:r>
            <a:r>
              <a:rPr lang="en-US" sz="2800" dirty="0"/>
              <a:t> </a:t>
            </a:r>
            <a:r>
              <a:rPr lang="en-US" sz="2800" dirty="0" err="1"/>
              <a:t>liye</a:t>
            </a:r>
            <a:r>
              <a:rPr lang="en-US" sz="2800" dirty="0"/>
              <a:t> </a:t>
            </a:r>
            <a:r>
              <a:rPr lang="en-US" sz="2800" dirty="0" err="1"/>
              <a:t>khelte</a:t>
            </a:r>
            <a:r>
              <a:rPr lang="en-US" sz="2800" dirty="0"/>
              <a:t> hai</a:t>
            </a:r>
          </a:p>
        </p:txBody>
      </p:sp>
    </p:spTree>
    <p:extLst>
      <p:ext uri="{BB962C8B-B14F-4D97-AF65-F5344CB8AC3E}">
        <p14:creationId xmlns:p14="http://schemas.microsoft.com/office/powerpoint/2010/main" val="22058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a:t>Recapitalization: addl. 1.8 lakh cr. by 31/03/2019</a:t>
            </a:r>
          </a:p>
        </p:txBody>
      </p:sp>
      <p:graphicFrame>
        <p:nvGraphicFramePr>
          <p:cNvPr id="5" name="Content Placeholder 5"/>
          <p:cNvGraphicFramePr>
            <a:graphicFrameLocks/>
          </p:cNvGraphicFramePr>
          <p:nvPr>
            <p:extLst/>
          </p:nvPr>
        </p:nvGraphicFramePr>
        <p:xfrm>
          <a:off x="452892" y="669893"/>
          <a:ext cx="11555606"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ular Callout 6"/>
          <p:cNvSpPr/>
          <p:nvPr/>
        </p:nvSpPr>
        <p:spPr>
          <a:xfrm>
            <a:off x="5442857" y="3873463"/>
            <a:ext cx="3551853" cy="1126583"/>
          </a:xfrm>
          <a:prstGeom prst="wedgeRectCallout">
            <a:avLst>
              <a:gd name="adj1" fmla="val -60189"/>
              <a:gd name="adj2" fmla="val 20162"/>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t>70kcr Preferential shares to govt. (</a:t>
            </a:r>
            <a:r>
              <a:rPr lang="en-US" sz="2800" dirty="0" err="1"/>
              <a:t>Indradhanush</a:t>
            </a:r>
            <a:r>
              <a:rPr lang="en-US" sz="2800" dirty="0"/>
              <a:t>)</a:t>
            </a:r>
          </a:p>
        </p:txBody>
      </p:sp>
      <p:sp>
        <p:nvSpPr>
          <p:cNvPr id="8" name="Rectangular Callout 7"/>
          <p:cNvSpPr/>
          <p:nvPr/>
        </p:nvSpPr>
        <p:spPr>
          <a:xfrm>
            <a:off x="4099249" y="795523"/>
            <a:ext cx="6528318" cy="1126583"/>
          </a:xfrm>
          <a:prstGeom prst="wedgeRectCallout">
            <a:avLst>
              <a:gd name="adj1" fmla="val -66154"/>
              <a:gd name="adj2" fmla="val 11931"/>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t>Govt employees’ 7</a:t>
            </a:r>
            <a:r>
              <a:rPr lang="en-US" sz="2400" baseline="30000" dirty="0"/>
              <a:t>th</a:t>
            </a:r>
            <a:r>
              <a:rPr lang="en-US" sz="2400" dirty="0"/>
              <a:t> PC award- 50% of increased salary be given in form of bonds “Capitalization Bonds”; optional for pensioners &amp; lower staff</a:t>
            </a:r>
          </a:p>
        </p:txBody>
      </p:sp>
      <p:sp>
        <p:nvSpPr>
          <p:cNvPr id="10" name="Rectangular Callout 9"/>
          <p:cNvSpPr/>
          <p:nvPr/>
        </p:nvSpPr>
        <p:spPr>
          <a:xfrm>
            <a:off x="4099249" y="5822302"/>
            <a:ext cx="4895461" cy="933061"/>
          </a:xfrm>
          <a:prstGeom prst="wedgeRectCallout">
            <a:avLst>
              <a:gd name="adj1" fmla="val -44496"/>
              <a:gd name="adj2" fmla="val -92404"/>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t>PSB can issue FPO, but govt. shareholding must remain &gt;50% (Except IDBI)</a:t>
            </a:r>
          </a:p>
        </p:txBody>
      </p:sp>
      <p:pic>
        <p:nvPicPr>
          <p:cNvPr id="12" name="Content Placeholder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490" y="2579770"/>
            <a:ext cx="3606585" cy="1458284"/>
          </a:xfrm>
          <a:prstGeom prst="rect">
            <a:avLst/>
          </a:prstGeom>
        </p:spPr>
      </p:pic>
      <p:sp>
        <p:nvSpPr>
          <p:cNvPr id="13" name="Rectangular Callout 12"/>
          <p:cNvSpPr/>
          <p:nvPr/>
        </p:nvSpPr>
        <p:spPr>
          <a:xfrm>
            <a:off x="8994710" y="4038055"/>
            <a:ext cx="2845837" cy="961992"/>
          </a:xfrm>
          <a:prstGeom prst="wedgeRectCallout">
            <a:avLst>
              <a:gd name="adj1" fmla="val -60189"/>
              <a:gd name="adj2" fmla="val 20162"/>
            </a:avLst>
          </a:prstGeom>
          <a:solidFill>
            <a:schemeClr val="accent2">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t>1.10 Lakh cr. remains</a:t>
            </a:r>
          </a:p>
        </p:txBody>
      </p:sp>
    </p:spTree>
    <p:extLst>
      <p:ext uri="{BB962C8B-B14F-4D97-AF65-F5344CB8AC3E}">
        <p14:creationId xmlns:p14="http://schemas.microsoft.com/office/powerpoint/2010/main" val="363029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6036C3F-D56B-4312-A7AD-4441E553504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41182341-F5B8-4BD0-87A8-794992ACFDDB}"/>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8EFCEF14-3E32-4CA5-BCDC-DFF99901E62F}"/>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5D01192C-B3FC-4ED7-A559-1D423F42265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0E4FD7BB-4646-4D6A-B32B-94674C6F6A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7" grpId="0" animBg="1"/>
      <p:bldP spid="8" grpId="0" animBg="1"/>
      <p:bldP spid="10"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978557666"/>
              </p:ext>
            </p:extLst>
          </p:nvPr>
        </p:nvGraphicFramePr>
        <p:xfrm>
          <a:off x="206375" y="914400"/>
          <a:ext cx="11730039" cy="3657600"/>
        </p:xfrm>
        <a:graphic>
          <a:graphicData uri="http://schemas.openxmlformats.org/drawingml/2006/table">
            <a:tbl>
              <a:tblPr/>
              <a:tblGrid>
                <a:gridCol w="3910013">
                  <a:extLst>
                    <a:ext uri="{9D8B030D-6E8A-4147-A177-3AD203B41FA5}">
                      <a16:colId xmlns:a16="http://schemas.microsoft.com/office/drawing/2014/main" val="20000"/>
                    </a:ext>
                  </a:extLst>
                </a:gridCol>
                <a:gridCol w="3910013">
                  <a:extLst>
                    <a:ext uri="{9D8B030D-6E8A-4147-A177-3AD203B41FA5}">
                      <a16:colId xmlns:a16="http://schemas.microsoft.com/office/drawing/2014/main" val="20001"/>
                    </a:ext>
                  </a:extLst>
                </a:gridCol>
                <a:gridCol w="3910013">
                  <a:extLst>
                    <a:ext uri="{9D8B030D-6E8A-4147-A177-3AD203B41FA5}">
                      <a16:colId xmlns:a16="http://schemas.microsoft.com/office/drawing/2014/main" val="20002"/>
                    </a:ext>
                  </a:extLst>
                </a:gridCol>
              </a:tblGrid>
              <a:tr h="567068">
                <a:tc>
                  <a:txBody>
                    <a:bodyPr/>
                    <a:lstStyle/>
                    <a:p>
                      <a:pPr algn="ctr"/>
                      <a:r>
                        <a:rPr lang="en-US" sz="4000" b="0" dirty="0">
                          <a:solidFill>
                            <a:schemeClr val="tx1"/>
                          </a:solidFill>
                          <a:latin typeface="Franklin Gothic Demi Cond" panose="020B0706030402020204" pitchFamily="34" charset="0"/>
                        </a:rPr>
                        <a:t>SBI’s </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solidFill>
                      <a:srgbClr val="002060"/>
                    </a:solidFill>
                  </a:tcPr>
                </a:tc>
                <a:tc>
                  <a:txBody>
                    <a:bodyPr/>
                    <a:lstStyle/>
                    <a:p>
                      <a:pPr algn="ctr"/>
                      <a:r>
                        <a:rPr lang="en-US" sz="4000" b="0" dirty="0">
                          <a:solidFill>
                            <a:schemeClr val="tx1"/>
                          </a:solidFill>
                          <a:latin typeface="Franklin Gothic Demi Cond" panose="020B0706030402020204" pitchFamily="34" charset="0"/>
                        </a:rPr>
                        <a:t>+Spread</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solidFill>
                      <a:srgbClr val="002060"/>
                    </a:solidFill>
                  </a:tcPr>
                </a:tc>
                <a:tc>
                  <a:txBody>
                    <a:bodyPr/>
                    <a:lstStyle/>
                    <a:p>
                      <a:pPr algn="ctr"/>
                      <a:r>
                        <a:rPr lang="en-US" sz="4000" b="0" dirty="0">
                          <a:solidFill>
                            <a:schemeClr val="tx1"/>
                          </a:solidFill>
                          <a:latin typeface="Franklin Gothic Demi Cond" panose="020B0706030402020204" pitchFamily="34" charset="0"/>
                        </a:rPr>
                        <a:t>Base </a:t>
                      </a:r>
                      <a:r>
                        <a:rPr lang="en-US" sz="4000" b="0" dirty="0" err="1">
                          <a:solidFill>
                            <a:schemeClr val="tx1"/>
                          </a:solidFill>
                          <a:latin typeface="Franklin Gothic Demi Cond" panose="020B0706030402020204" pitchFamily="34" charset="0"/>
                        </a:rPr>
                        <a:t>rate+Spread</a:t>
                      </a:r>
                      <a:endParaRPr lang="en-US" sz="4000" b="0" dirty="0">
                        <a:solidFill>
                          <a:schemeClr val="tx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567068">
                <a:tc>
                  <a:txBody>
                    <a:bodyPr/>
                    <a:lstStyle/>
                    <a:p>
                      <a:pPr algn="ctr"/>
                      <a:r>
                        <a:rPr lang="en-US" sz="4000" dirty="0">
                          <a:solidFill>
                            <a:schemeClr val="tx1"/>
                          </a:solidFill>
                          <a:latin typeface="Franklin Gothic Demi Cond" panose="020B0706030402020204" pitchFamily="34" charset="0"/>
                        </a:rPr>
                        <a:t>Car loan</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tx1"/>
                          </a:solidFill>
                          <a:latin typeface="Franklin Gothic Demi Cond" panose="020B0706030402020204" pitchFamily="34" charset="0"/>
                        </a:rPr>
                        <a:t>0.75%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tx1"/>
                          </a:solidFill>
                          <a:latin typeface="Franklin Gothic Demi Cond" panose="020B0706030402020204" pitchFamily="34" charset="0"/>
                        </a:rPr>
                        <a:t>10.75%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1"/>
                  </a:ext>
                </a:extLst>
              </a:tr>
              <a:tr h="567068">
                <a:tc>
                  <a:txBody>
                    <a:bodyPr/>
                    <a:lstStyle/>
                    <a:p>
                      <a:pPr algn="ctr"/>
                      <a:r>
                        <a:rPr lang="en-US" sz="4000" dirty="0">
                          <a:solidFill>
                            <a:schemeClr val="tx1"/>
                          </a:solidFill>
                          <a:latin typeface="Franklin Gothic Demi Cond" panose="020B0706030402020204" pitchFamily="34" charset="0"/>
                        </a:rPr>
                        <a:t>Two wheeler</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tx1"/>
                          </a:solidFill>
                          <a:latin typeface="Franklin Gothic Demi Cond" panose="020B0706030402020204" pitchFamily="34" charset="0"/>
                        </a:rPr>
                        <a:t>8.25%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tx1"/>
                          </a:solidFill>
                          <a:latin typeface="Franklin Gothic Demi Cond" panose="020B0706030402020204" pitchFamily="34" charset="0"/>
                        </a:rPr>
                        <a:t>18.25%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2"/>
                  </a:ext>
                </a:extLst>
              </a:tr>
              <a:tr h="567068">
                <a:tc>
                  <a:txBody>
                    <a:bodyPr/>
                    <a:lstStyle/>
                    <a:p>
                      <a:pPr algn="ctr"/>
                      <a:r>
                        <a:rPr lang="en-US" sz="4000" dirty="0">
                          <a:solidFill>
                            <a:schemeClr val="tx1"/>
                          </a:solidFill>
                          <a:latin typeface="Franklin Gothic Demi Cond" panose="020B0706030402020204" pitchFamily="34" charset="0"/>
                        </a:rPr>
                        <a:t>Education  (4L)</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tx1"/>
                          </a:solidFill>
                          <a:latin typeface="Franklin Gothic Demi Cond" panose="020B0706030402020204" pitchFamily="34" charset="0"/>
                        </a:rPr>
                        <a:t>3.5%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tx1"/>
                          </a:solidFill>
                          <a:latin typeface="Franklin Gothic Demi Cond" panose="020B0706030402020204" pitchFamily="34" charset="0"/>
                        </a:rPr>
                        <a:t>13.5%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3"/>
                  </a:ext>
                </a:extLst>
              </a:tr>
              <a:tr h="567068">
                <a:tc>
                  <a:txBody>
                    <a:bodyPr/>
                    <a:lstStyle/>
                    <a:p>
                      <a:pPr algn="ctr"/>
                      <a:r>
                        <a:rPr lang="en-US" sz="4000" dirty="0">
                          <a:solidFill>
                            <a:schemeClr val="tx1"/>
                          </a:solidFill>
                          <a:latin typeface="Franklin Gothic Demi Cond" panose="020B0706030402020204" pitchFamily="34" charset="0"/>
                        </a:rPr>
                        <a:t>Home </a:t>
                      </a:r>
                      <a:r>
                        <a:rPr lang="en-US" sz="4000" baseline="0" dirty="0">
                          <a:solidFill>
                            <a:schemeClr val="tx1"/>
                          </a:solidFill>
                          <a:latin typeface="Franklin Gothic Demi Cond" panose="020B0706030402020204" pitchFamily="34" charset="0"/>
                        </a:rPr>
                        <a:t>(</a:t>
                      </a:r>
                      <a:r>
                        <a:rPr lang="en-US" sz="4000" baseline="0" dirty="0" err="1">
                          <a:solidFill>
                            <a:schemeClr val="tx1"/>
                          </a:solidFill>
                          <a:latin typeface="Franklin Gothic Demi Cond" panose="020B0706030402020204" pitchFamily="34" charset="0"/>
                        </a:rPr>
                        <a:t>upto</a:t>
                      </a:r>
                      <a:r>
                        <a:rPr lang="en-US" sz="4000" baseline="0" dirty="0">
                          <a:solidFill>
                            <a:schemeClr val="tx1"/>
                          </a:solidFill>
                          <a:latin typeface="Franklin Gothic Demi Cond" panose="020B0706030402020204" pitchFamily="34" charset="0"/>
                        </a:rPr>
                        <a:t> 75L)</a:t>
                      </a:r>
                      <a:endParaRPr lang="en-US" sz="4000" dirty="0">
                        <a:solidFill>
                          <a:schemeClr val="tx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tx1"/>
                          </a:solidFill>
                          <a:latin typeface="Franklin Gothic Demi Cond" panose="020B0706030402020204" pitchFamily="34" charset="0"/>
                        </a:rPr>
                        <a:t>0.15%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tx1"/>
                          </a:solidFill>
                          <a:latin typeface="Franklin Gothic Demi Cond" panose="020B0706030402020204" pitchFamily="34" charset="0"/>
                        </a:rPr>
                        <a:t>10.15% (10.10%W)</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4"/>
                  </a:ext>
                </a:extLst>
              </a:tr>
              <a:tr h="567068">
                <a:tc>
                  <a:txBody>
                    <a:bodyPr/>
                    <a:lstStyle/>
                    <a:p>
                      <a:pPr algn="ctr"/>
                      <a:r>
                        <a:rPr lang="en-US" sz="4000" dirty="0">
                          <a:solidFill>
                            <a:schemeClr val="tx1"/>
                          </a:solidFill>
                          <a:latin typeface="Franklin Gothic Demi Cond" panose="020B0706030402020204" pitchFamily="34" charset="0"/>
                        </a:rPr>
                        <a:t>Home (&gt;75L)</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tx1"/>
                          </a:solidFill>
                          <a:latin typeface="Franklin Gothic Demi Cond" panose="020B0706030402020204" pitchFamily="34" charset="0"/>
                        </a:rPr>
                        <a:t>0.30%</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tx1"/>
                          </a:solidFill>
                          <a:latin typeface="Franklin Gothic Demi Cond" panose="020B0706030402020204" pitchFamily="34" charset="0"/>
                        </a:rPr>
                        <a:t>10.30% (10.25%W)</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normAutofit/>
          </a:bodyPr>
          <a:lstStyle/>
          <a:p>
            <a:r>
              <a:rPr lang="en-US" dirty="0"/>
              <a:t>Base rate system: suppose SBI decided Base Rate 10%</a:t>
            </a:r>
          </a:p>
        </p:txBody>
      </p:sp>
    </p:spTree>
    <p:extLst>
      <p:ext uri="{BB962C8B-B14F-4D97-AF65-F5344CB8AC3E}">
        <p14:creationId xmlns:p14="http://schemas.microsoft.com/office/powerpoint/2010/main" val="11727464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130562518"/>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a:t>What is the difference?</a:t>
            </a:r>
          </a:p>
        </p:txBody>
      </p:sp>
      <p:sp>
        <p:nvSpPr>
          <p:cNvPr id="9" name="Rounded Rectangular Callout 8"/>
          <p:cNvSpPr/>
          <p:nvPr/>
        </p:nvSpPr>
        <p:spPr>
          <a:xfrm>
            <a:off x="5606980" y="4577346"/>
            <a:ext cx="2743199" cy="2064937"/>
          </a:xfrm>
          <a:prstGeom prst="wedgeRoundRectCallout">
            <a:avLst>
              <a:gd name="adj1" fmla="val -83642"/>
              <a:gd name="adj2" fmla="val -54451"/>
              <a:gd name="adj3" fmla="val 16667"/>
            </a:avLst>
          </a:prstGeom>
          <a:solidFill>
            <a:schemeClr val="accent2"/>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latin typeface="Franklin Gothic Medium Cond" panose="020B0606030402020204" pitchFamily="34" charset="0"/>
              </a:rPr>
              <a:t>Reviewed on Bank’s discretion</a:t>
            </a:r>
          </a:p>
          <a:p>
            <a:pPr algn="ctr"/>
            <a:r>
              <a:rPr lang="en-US" sz="2800" dirty="0">
                <a:latin typeface="Franklin Gothic Medium Cond" panose="020B0606030402020204" pitchFamily="34" charset="0"/>
              </a:rPr>
              <a:t>Focused on avg. cost of funding</a:t>
            </a:r>
          </a:p>
        </p:txBody>
      </p:sp>
      <p:sp>
        <p:nvSpPr>
          <p:cNvPr id="12" name="Rounded Rectangular Callout 11"/>
          <p:cNvSpPr/>
          <p:nvPr/>
        </p:nvSpPr>
        <p:spPr>
          <a:xfrm>
            <a:off x="8973943" y="5674537"/>
            <a:ext cx="2962470" cy="465321"/>
          </a:xfrm>
          <a:prstGeom prst="wedgeRoundRectCallout">
            <a:avLst>
              <a:gd name="adj1" fmla="val -37115"/>
              <a:gd name="adj2" fmla="val 26337"/>
              <a:gd name="adj3" fmla="val 16667"/>
            </a:avLst>
          </a:prstGeom>
          <a:solidFill>
            <a:schemeClr val="accent2"/>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t>More </a:t>
            </a:r>
            <a:r>
              <a:rPr lang="en-US" sz="2000" dirty="0" err="1"/>
              <a:t>Technicals</a:t>
            </a:r>
            <a:r>
              <a:rPr lang="en-US" sz="2000" dirty="0"/>
              <a:t> </a:t>
            </a:r>
            <a:r>
              <a:rPr lang="en-US" sz="2000" dirty="0">
                <a:hlinkClick r:id="rId8"/>
              </a:rPr>
              <a:t>here</a:t>
            </a:r>
            <a:endParaRPr lang="en-US" sz="2000" dirty="0">
              <a:latin typeface="Franklin Gothic Medium Cond" panose="020B0606030402020204" pitchFamily="34" charset="0"/>
            </a:endParaRPr>
          </a:p>
        </p:txBody>
      </p:sp>
    </p:spTree>
    <p:extLst>
      <p:ext uri="{BB962C8B-B14F-4D97-AF65-F5344CB8AC3E}">
        <p14:creationId xmlns:p14="http://schemas.microsoft.com/office/powerpoint/2010/main" val="390391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FB04CF91-2FA5-4730-89C3-87F992D72E9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3F0E4D69-B010-4565-94DD-77AA77D1EEF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7686F493-BA65-465E-83D1-A59412679E7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DDFBB41C-2803-4591-BE7A-36A0B19A998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a:t>Marginal Cost of Funds based Lending Rate (MCLR)</a:t>
            </a:r>
          </a:p>
        </p:txBody>
      </p:sp>
      <p:sp>
        <p:nvSpPr>
          <p:cNvPr id="9" name="Rounded Rectangular Callout 8"/>
          <p:cNvSpPr/>
          <p:nvPr/>
        </p:nvSpPr>
        <p:spPr>
          <a:xfrm>
            <a:off x="2723103" y="4093720"/>
            <a:ext cx="2743199" cy="2064937"/>
          </a:xfrm>
          <a:prstGeom prst="wedgeRoundRectCallout">
            <a:avLst>
              <a:gd name="adj1" fmla="val -83642"/>
              <a:gd name="adj2" fmla="val -54451"/>
              <a:gd name="adj3" fmla="val 16667"/>
            </a:avLst>
          </a:prstGeom>
          <a:solidFill>
            <a:schemeClr val="accent2"/>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latin typeface="Franklin Gothic Medium Cond" panose="020B0606030402020204" pitchFamily="34" charset="0"/>
              </a:rPr>
              <a:t>Reviewed on Bank’s discretion</a:t>
            </a:r>
          </a:p>
          <a:p>
            <a:pPr algn="ctr"/>
            <a:r>
              <a:rPr lang="en-US" sz="2800" dirty="0">
                <a:latin typeface="Franklin Gothic Medium Cond" panose="020B0606030402020204" pitchFamily="34" charset="0"/>
              </a:rPr>
              <a:t>Focused on avg. cost of funding</a:t>
            </a:r>
          </a:p>
        </p:txBody>
      </p:sp>
      <p:sp>
        <p:nvSpPr>
          <p:cNvPr id="10" name="Rounded Rectangular Callout 9"/>
          <p:cNvSpPr/>
          <p:nvPr/>
        </p:nvSpPr>
        <p:spPr>
          <a:xfrm>
            <a:off x="9834465" y="1079836"/>
            <a:ext cx="2357535" cy="995956"/>
          </a:xfrm>
          <a:prstGeom prst="wedgeRoundRectCallout">
            <a:avLst>
              <a:gd name="adj1" fmla="val -57605"/>
              <a:gd name="adj2" fmla="val 15135"/>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latin typeface="Franklin Gothic Medium Cond" panose="020B0606030402020204" pitchFamily="34" charset="0"/>
              </a:rPr>
              <a:t>Must be reviewed monthly; fixed loans &gt;3 years exempt</a:t>
            </a:r>
          </a:p>
        </p:txBody>
      </p:sp>
      <p:sp>
        <p:nvSpPr>
          <p:cNvPr id="11" name="Rounded Rectangular Callout 10"/>
          <p:cNvSpPr/>
          <p:nvPr/>
        </p:nvSpPr>
        <p:spPr>
          <a:xfrm>
            <a:off x="9834465" y="3474577"/>
            <a:ext cx="2357535" cy="930642"/>
          </a:xfrm>
          <a:prstGeom prst="wedgeRoundRectCallout">
            <a:avLst>
              <a:gd name="adj1" fmla="val -67315"/>
              <a:gd name="adj2" fmla="val 32815"/>
              <a:gd name="adj3" fmla="val 16667"/>
            </a:avLst>
          </a:prstGeom>
          <a:solidFill>
            <a:schemeClr val="accent2"/>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latin typeface="Franklin Gothic Medium Cond" panose="020B0606030402020204" pitchFamily="34" charset="0"/>
              </a:rPr>
              <a:t>Rate offered on new deposits @review date</a:t>
            </a:r>
          </a:p>
        </p:txBody>
      </p:sp>
      <p:sp>
        <p:nvSpPr>
          <p:cNvPr id="12" name="Rounded Rectangular Callout 11"/>
          <p:cNvSpPr/>
          <p:nvPr/>
        </p:nvSpPr>
        <p:spPr>
          <a:xfrm>
            <a:off x="175201" y="5967151"/>
            <a:ext cx="2962470" cy="465321"/>
          </a:xfrm>
          <a:prstGeom prst="wedgeRoundRectCallout">
            <a:avLst>
              <a:gd name="adj1" fmla="val -37115"/>
              <a:gd name="adj2" fmla="val 26337"/>
              <a:gd name="adj3" fmla="val 16667"/>
            </a:avLst>
          </a:prstGeom>
          <a:solidFill>
            <a:schemeClr val="accent2"/>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t>More </a:t>
            </a:r>
            <a:r>
              <a:rPr lang="en-US" sz="2000" dirty="0" err="1"/>
              <a:t>Technicals</a:t>
            </a:r>
            <a:r>
              <a:rPr lang="en-US" sz="2000" dirty="0"/>
              <a:t> </a:t>
            </a:r>
            <a:r>
              <a:rPr lang="en-US" sz="2000" dirty="0">
                <a:hlinkClick r:id="rId8"/>
              </a:rPr>
              <a:t>here</a:t>
            </a:r>
            <a:endParaRPr lang="en-US" sz="2000" dirty="0">
              <a:latin typeface="Franklin Gothic Medium Cond" panose="020B0606030402020204" pitchFamily="34" charset="0"/>
            </a:endParaRPr>
          </a:p>
        </p:txBody>
      </p:sp>
    </p:spTree>
    <p:extLst>
      <p:ext uri="{BB962C8B-B14F-4D97-AF65-F5344CB8AC3E}">
        <p14:creationId xmlns:p14="http://schemas.microsoft.com/office/powerpoint/2010/main" val="25689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90136152"/>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SBI Home Loans</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8153" y="3122384"/>
            <a:ext cx="3578260" cy="2044720"/>
          </a:xfrm>
          <a:prstGeom prst="rect">
            <a:avLst/>
          </a:prstGeom>
        </p:spPr>
      </p:pic>
      <p:sp>
        <p:nvSpPr>
          <p:cNvPr id="6" name="Rounded Rectangular Callout 5"/>
          <p:cNvSpPr/>
          <p:nvPr/>
        </p:nvSpPr>
        <p:spPr>
          <a:xfrm>
            <a:off x="6773742" y="3324444"/>
            <a:ext cx="2362199" cy="820300"/>
          </a:xfrm>
          <a:prstGeom prst="wedgeRoundRectCallout">
            <a:avLst>
              <a:gd name="adj1" fmla="val 69120"/>
              <a:gd name="adj2" fmla="val 33356"/>
              <a:gd name="adj3" fmla="val 16667"/>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a:latin typeface="Franklin Gothic Medium Cond" panose="020B0606030402020204" pitchFamily="34" charset="0"/>
              </a:rPr>
              <a:t>Rs.1,000 saved in 10 lakh loan….</a:t>
            </a: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991" y="3324444"/>
            <a:ext cx="3154304" cy="1906564"/>
          </a:xfrm>
          <a:prstGeom prst="rect">
            <a:avLst/>
          </a:prstGeom>
        </p:spPr>
      </p:pic>
      <p:sp>
        <p:nvSpPr>
          <p:cNvPr id="8" name="Rounded Rectangular Callout 7"/>
          <p:cNvSpPr/>
          <p:nvPr/>
        </p:nvSpPr>
        <p:spPr>
          <a:xfrm>
            <a:off x="1920065" y="3205567"/>
            <a:ext cx="2362199" cy="820300"/>
          </a:xfrm>
          <a:prstGeom prst="wedgeRoundRectCallout">
            <a:avLst>
              <a:gd name="adj1" fmla="val -64875"/>
              <a:gd name="adj2" fmla="val 29681"/>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err="1">
                <a:latin typeface="Franklin Gothic Medium Cond" panose="020B0606030402020204" pitchFamily="34" charset="0"/>
              </a:rPr>
              <a:t>Haa</a:t>
            </a:r>
            <a:r>
              <a:rPr lang="en-US" sz="2000" dirty="0">
                <a:latin typeface="Franklin Gothic Medium Cond" panose="020B0606030402020204" pitchFamily="34" charset="0"/>
              </a:rPr>
              <a:t> </a:t>
            </a:r>
            <a:r>
              <a:rPr lang="en-US" sz="2000" dirty="0" err="1">
                <a:latin typeface="Franklin Gothic Medium Cond" panose="020B0606030402020204" pitchFamily="34" charset="0"/>
              </a:rPr>
              <a:t>toh</a:t>
            </a:r>
            <a:r>
              <a:rPr lang="en-US" sz="2000" dirty="0">
                <a:latin typeface="Franklin Gothic Medium Cond" panose="020B0606030402020204" pitchFamily="34" charset="0"/>
              </a:rPr>
              <a:t> repay kr do </a:t>
            </a:r>
            <a:r>
              <a:rPr lang="en-US" sz="2000" dirty="0" err="1">
                <a:latin typeface="Franklin Gothic Medium Cond" panose="020B0606030402020204" pitchFamily="34" charset="0"/>
              </a:rPr>
              <a:t>naa</a:t>
            </a:r>
            <a:r>
              <a:rPr lang="en-US" sz="2000" dirty="0">
                <a:latin typeface="Franklin Gothic Medium Cond" panose="020B0606030402020204" pitchFamily="34" charset="0"/>
              </a:rPr>
              <a:t>!!</a:t>
            </a:r>
          </a:p>
        </p:txBody>
      </p:sp>
      <p:pic>
        <p:nvPicPr>
          <p:cNvPr id="5" name="Picture 4"/>
          <p:cNvPicPr>
            <a:picLocks noChangeAspect="1"/>
          </p:cNvPicPr>
          <p:nvPr/>
        </p:nvPicPr>
        <p:blipFill>
          <a:blip r:embed="rId10"/>
          <a:stretch>
            <a:fillRect/>
          </a:stretch>
        </p:blipFill>
        <p:spPr>
          <a:xfrm>
            <a:off x="10416593" y="2081965"/>
            <a:ext cx="2220685" cy="1864406"/>
          </a:xfrm>
          <a:prstGeom prst="rect">
            <a:avLst/>
          </a:prstGeom>
        </p:spPr>
      </p:pic>
      <p:sp>
        <p:nvSpPr>
          <p:cNvPr id="12" name="Rounded Rectangular Callout 11"/>
          <p:cNvSpPr/>
          <p:nvPr/>
        </p:nvSpPr>
        <p:spPr>
          <a:xfrm>
            <a:off x="4441370" y="6030581"/>
            <a:ext cx="4106323" cy="708361"/>
          </a:xfrm>
          <a:prstGeom prst="wedgeRoundRectCallout">
            <a:avLst>
              <a:gd name="adj1" fmla="val 58533"/>
              <a:gd name="adj2" fmla="val -174488"/>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Franklin Gothic Medium Cond" panose="020B0606030402020204" pitchFamily="34" charset="0"/>
              </a:rPr>
              <a:t>Only after you re-tweet #bharatranta4Mallya because </a:t>
            </a:r>
            <a:r>
              <a:rPr lang="en-US" dirty="0" err="1">
                <a:latin typeface="Franklin Gothic Medium Cond" panose="020B0606030402020204" pitchFamily="34" charset="0"/>
              </a:rPr>
              <a:t>mein</a:t>
            </a:r>
            <a:r>
              <a:rPr lang="en-US" dirty="0">
                <a:latin typeface="Franklin Gothic Medium Cond" panose="020B0606030402020204" pitchFamily="34" charset="0"/>
              </a:rPr>
              <a:t> </a:t>
            </a:r>
            <a:r>
              <a:rPr lang="en-US" dirty="0" err="1">
                <a:latin typeface="Franklin Gothic Medium Cond" panose="020B0606030402020204" pitchFamily="34" charset="0"/>
              </a:rPr>
              <a:t>bhi</a:t>
            </a:r>
            <a:r>
              <a:rPr lang="en-US" dirty="0">
                <a:latin typeface="Franklin Gothic Medium Cond" panose="020B0606030402020204" pitchFamily="34" charset="0"/>
              </a:rPr>
              <a:t> </a:t>
            </a:r>
            <a:r>
              <a:rPr lang="en-US" dirty="0" err="1">
                <a:latin typeface="Franklin Gothic Medium Cond" panose="020B0606030402020204" pitchFamily="34" charset="0"/>
              </a:rPr>
              <a:t>desh</a:t>
            </a:r>
            <a:r>
              <a:rPr lang="en-US" dirty="0">
                <a:latin typeface="Franklin Gothic Medium Cond" panose="020B0606030402020204" pitchFamily="34" charset="0"/>
              </a:rPr>
              <a:t> </a:t>
            </a:r>
            <a:r>
              <a:rPr lang="en-US" dirty="0" err="1">
                <a:latin typeface="Franklin Gothic Medium Cond" panose="020B0606030402020204" pitchFamily="34" charset="0"/>
              </a:rPr>
              <a:t>ke</a:t>
            </a:r>
            <a:r>
              <a:rPr lang="en-US" dirty="0">
                <a:latin typeface="Franklin Gothic Medium Cond" panose="020B0606030402020204" pitchFamily="34" charset="0"/>
              </a:rPr>
              <a:t> </a:t>
            </a:r>
            <a:r>
              <a:rPr lang="en-US" dirty="0" err="1">
                <a:latin typeface="Franklin Gothic Medium Cond" panose="020B0606030402020204" pitchFamily="34" charset="0"/>
              </a:rPr>
              <a:t>liye</a:t>
            </a:r>
            <a:r>
              <a:rPr lang="en-US" dirty="0">
                <a:latin typeface="Franklin Gothic Medium Cond" panose="020B0606030402020204" pitchFamily="34" charset="0"/>
              </a:rPr>
              <a:t> </a:t>
            </a:r>
            <a:r>
              <a:rPr lang="en-US" dirty="0" err="1">
                <a:latin typeface="Franklin Gothic Medium Cond" panose="020B0606030402020204" pitchFamily="34" charset="0"/>
              </a:rPr>
              <a:t>kheltaa</a:t>
            </a:r>
            <a:r>
              <a:rPr lang="en-US" dirty="0">
                <a:latin typeface="Franklin Gothic Medium Cond" panose="020B0606030402020204" pitchFamily="34" charset="0"/>
              </a:rPr>
              <a:t> </a:t>
            </a:r>
            <a:r>
              <a:rPr lang="en-US" dirty="0" err="1">
                <a:latin typeface="Franklin Gothic Medium Cond" panose="020B0606030402020204" pitchFamily="34" charset="0"/>
              </a:rPr>
              <a:t>hu</a:t>
            </a:r>
            <a:r>
              <a:rPr lang="en-US" dirty="0">
                <a:latin typeface="Franklin Gothic Medium Cond" panose="020B0606030402020204" pitchFamily="34" charset="0"/>
              </a:rPr>
              <a:t>.</a:t>
            </a:r>
          </a:p>
        </p:txBody>
      </p:sp>
    </p:spTree>
    <p:extLst>
      <p:ext uri="{BB962C8B-B14F-4D97-AF65-F5344CB8AC3E}">
        <p14:creationId xmlns:p14="http://schemas.microsoft.com/office/powerpoint/2010/main" val="358028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A594A2B-B051-4286-9F29-AF83DF61B51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53B9F36-F90B-45D0-B64F-25F5DA7F721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2B9A6BD-21FD-4D6B-8FC8-3CEC9F1DCFB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B94D1F33-4056-4AC9-A793-2D42B9954BB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B31087BA-19A0-4D35-A37D-D1988FCD94C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A91154D6-05A5-4A68-9983-345247B8B46C}"/>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CEB14999-F644-4180-B6F0-CCFE256BF1FF}"/>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445111B6-D86F-4779-BB00-1FD6BB7EDB8C}"/>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6" grpId="0" animBg="1"/>
      <p:bldP spid="8" grpId="0" animBg="1"/>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a:t>Full pass through of monetary policy not happening because </a:t>
            </a:r>
          </a:p>
        </p:txBody>
      </p:sp>
      <p:sp>
        <p:nvSpPr>
          <p:cNvPr id="6" name="Text Placeholder 5"/>
          <p:cNvSpPr>
            <a:spLocks noGrp="1"/>
          </p:cNvSpPr>
          <p:nvPr>
            <p:ph type="body" sz="quarter" idx="13"/>
          </p:nvPr>
        </p:nvSpPr>
        <p:spPr/>
        <p:txBody>
          <a:bodyPr/>
          <a:lstStyle/>
          <a:p>
            <a:r>
              <a:rPr lang="en-US" sz="3600" dirty="0"/>
              <a:t>ES-2015 v2c3 Monetary  Management</a:t>
            </a:r>
          </a:p>
        </p:txBody>
      </p:sp>
      <p:sp>
        <p:nvSpPr>
          <p:cNvPr id="5" name="Content Placeholder 4"/>
          <p:cNvSpPr>
            <a:spLocks noGrp="1"/>
          </p:cNvSpPr>
          <p:nvPr>
            <p:ph idx="1"/>
          </p:nvPr>
        </p:nvSpPr>
        <p:spPr/>
        <p:txBody>
          <a:bodyPr>
            <a:normAutofit fontScale="92500" lnSpcReduction="10000"/>
          </a:bodyPr>
          <a:lstStyle/>
          <a:p>
            <a:pPr marL="742950" indent="-742950">
              <a:buFont typeface="+mj-lt"/>
              <a:buAutoNum type="arabicPeriod"/>
            </a:pPr>
            <a:r>
              <a:rPr lang="en-US" dirty="0"/>
              <a:t>Competition from small saving schemes where interest is higher and not revised frequently.</a:t>
            </a:r>
          </a:p>
          <a:p>
            <a:pPr marL="742950" indent="-742950">
              <a:buFont typeface="+mj-lt"/>
              <a:buAutoNum type="arabicPeriod"/>
            </a:pPr>
            <a:r>
              <a:rPr lang="en-US" dirty="0"/>
              <a:t>Savings deposit rates of PSBs unchanged @4% despite de-regulation.</a:t>
            </a:r>
          </a:p>
          <a:p>
            <a:pPr marL="742950" indent="-742950">
              <a:buFont typeface="+mj-lt"/>
              <a:buAutoNum type="arabicPeriod"/>
            </a:pPr>
            <a:r>
              <a:rPr lang="en-US" dirty="0"/>
              <a:t>Base rate of banks determined on basis of avg. cost rather than marginal cost.</a:t>
            </a:r>
          </a:p>
          <a:p>
            <a:pPr marL="0" indent="0">
              <a:buNone/>
            </a:pPr>
            <a:r>
              <a:rPr lang="en-US" dirty="0"/>
              <a:t>Choices: </a:t>
            </a:r>
          </a:p>
          <a:p>
            <a:pPr marL="0" indent="0">
              <a:buNone/>
            </a:pPr>
            <a:r>
              <a:rPr lang="en-US" dirty="0">
                <a:solidFill>
                  <a:srgbClr val="FFC000"/>
                </a:solidFill>
              </a:rPr>
              <a:t>A):</a:t>
            </a:r>
            <a:r>
              <a:rPr lang="en-US" dirty="0"/>
              <a:t> Only 1 and 2; </a:t>
            </a:r>
            <a:r>
              <a:rPr lang="en-US" dirty="0">
                <a:solidFill>
                  <a:srgbClr val="FFC000"/>
                </a:solidFill>
              </a:rPr>
              <a:t>B): </a:t>
            </a:r>
            <a:r>
              <a:rPr lang="en-US" dirty="0"/>
              <a:t>Only 2 and 3; </a:t>
            </a:r>
          </a:p>
          <a:p>
            <a:pPr marL="0" indent="0">
              <a:buNone/>
            </a:pPr>
            <a:r>
              <a:rPr lang="en-US" dirty="0">
                <a:solidFill>
                  <a:srgbClr val="FFC000"/>
                </a:solidFill>
              </a:rPr>
              <a:t>C): </a:t>
            </a:r>
            <a:r>
              <a:rPr lang="en-US" dirty="0"/>
              <a:t>Only 1 and 3; D): All of them</a:t>
            </a:r>
          </a:p>
          <a:p>
            <a:pPr marL="0" indent="0">
              <a:buNone/>
            </a:pPr>
            <a:endParaRPr lang="en-US" dirty="0"/>
          </a:p>
        </p:txBody>
      </p:sp>
    </p:spTree>
    <p:extLst>
      <p:ext uri="{BB962C8B-B14F-4D97-AF65-F5344CB8AC3E}">
        <p14:creationId xmlns:p14="http://schemas.microsoft.com/office/powerpoint/2010/main" val="26619828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a:t>Full pass through of monetary policy not happening because </a:t>
            </a:r>
          </a:p>
        </p:txBody>
      </p:sp>
      <p:sp>
        <p:nvSpPr>
          <p:cNvPr id="6" name="Text Placeholder 5"/>
          <p:cNvSpPr>
            <a:spLocks noGrp="1"/>
          </p:cNvSpPr>
          <p:nvPr>
            <p:ph type="body" sz="quarter" idx="13"/>
          </p:nvPr>
        </p:nvSpPr>
        <p:spPr/>
        <p:txBody>
          <a:bodyPr/>
          <a:lstStyle/>
          <a:p>
            <a:r>
              <a:rPr lang="en-US" sz="3600" dirty="0"/>
              <a:t>ES-2015 v2c3 Monetary  Management</a:t>
            </a:r>
          </a:p>
        </p:txBody>
      </p:sp>
      <p:sp>
        <p:nvSpPr>
          <p:cNvPr id="5" name="Content Placeholder 4"/>
          <p:cNvSpPr>
            <a:spLocks noGrp="1"/>
          </p:cNvSpPr>
          <p:nvPr>
            <p:ph idx="1"/>
          </p:nvPr>
        </p:nvSpPr>
        <p:spPr/>
        <p:txBody>
          <a:bodyPr>
            <a:normAutofit fontScale="92500" lnSpcReduction="10000"/>
          </a:bodyPr>
          <a:lstStyle/>
          <a:p>
            <a:pPr marL="742950" indent="-742950">
              <a:buFont typeface="+mj-lt"/>
              <a:buAutoNum type="arabicPeriod"/>
            </a:pPr>
            <a:r>
              <a:rPr lang="en-US" dirty="0"/>
              <a:t>Competition from small saving schemes where interest is higher and not revised frequently.</a:t>
            </a:r>
          </a:p>
          <a:p>
            <a:pPr marL="742950" indent="-742950">
              <a:buFont typeface="+mj-lt"/>
              <a:buAutoNum type="arabicPeriod"/>
            </a:pPr>
            <a:r>
              <a:rPr lang="en-US" dirty="0"/>
              <a:t>Savings deposit rates of PSBs unchanged @4% despite de-regulation.</a:t>
            </a:r>
          </a:p>
          <a:p>
            <a:pPr marL="742950" indent="-742950">
              <a:buFont typeface="+mj-lt"/>
              <a:buAutoNum type="arabicPeriod"/>
            </a:pPr>
            <a:r>
              <a:rPr lang="en-US" dirty="0"/>
              <a:t>Base rate of banks determined on basis of avg. cost rather than marginal cost.</a:t>
            </a:r>
          </a:p>
          <a:p>
            <a:pPr marL="0" indent="0">
              <a:buNone/>
            </a:pPr>
            <a:r>
              <a:rPr lang="en-US" dirty="0"/>
              <a:t>Choices: </a:t>
            </a:r>
          </a:p>
          <a:p>
            <a:pPr marL="0" indent="0">
              <a:buNone/>
            </a:pPr>
            <a:r>
              <a:rPr lang="en-US" dirty="0">
                <a:solidFill>
                  <a:srgbClr val="FFC000"/>
                </a:solidFill>
              </a:rPr>
              <a:t>A):</a:t>
            </a:r>
            <a:r>
              <a:rPr lang="en-US" dirty="0"/>
              <a:t> Only 1 and 2; </a:t>
            </a:r>
            <a:r>
              <a:rPr lang="en-US" dirty="0">
                <a:solidFill>
                  <a:srgbClr val="FFC000"/>
                </a:solidFill>
              </a:rPr>
              <a:t>B): </a:t>
            </a:r>
            <a:r>
              <a:rPr lang="en-US" dirty="0"/>
              <a:t>Only 2 and 3; </a:t>
            </a:r>
          </a:p>
          <a:p>
            <a:pPr marL="0" indent="0">
              <a:buNone/>
            </a:pPr>
            <a:r>
              <a:rPr lang="en-US" dirty="0">
                <a:solidFill>
                  <a:srgbClr val="FFC000"/>
                </a:solidFill>
              </a:rPr>
              <a:t>C): </a:t>
            </a:r>
            <a:r>
              <a:rPr lang="en-US" dirty="0"/>
              <a:t>Only 1 and 3; </a:t>
            </a:r>
            <a:r>
              <a:rPr lang="en-US" dirty="0">
                <a:solidFill>
                  <a:srgbClr val="FFC000"/>
                </a:solidFill>
              </a:rPr>
              <a:t>D): All of them (page.56)</a:t>
            </a:r>
          </a:p>
          <a:p>
            <a:pPr marL="0" indent="0">
              <a:buNone/>
            </a:pPr>
            <a:endParaRPr lang="en-US" dirty="0"/>
          </a:p>
        </p:txBody>
      </p:sp>
    </p:spTree>
    <p:extLst>
      <p:ext uri="{BB962C8B-B14F-4D97-AF65-F5344CB8AC3E}">
        <p14:creationId xmlns:p14="http://schemas.microsoft.com/office/powerpoint/2010/main" val="419238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r>
              <a:rPr lang="en-US" dirty="0">
                <a:latin typeface="Franklin Gothic Medium Cond" panose="020B0606030402020204" pitchFamily="34" charset="0"/>
              </a:rPr>
              <a:t>Base rate of banks were determined on the average cost rather than marginal cost: </a:t>
            </a:r>
            <a:r>
              <a:rPr lang="en-US" dirty="0">
                <a:solidFill>
                  <a:srgbClr val="FFC000"/>
                </a:solidFill>
                <a:latin typeface="Franklin Gothic Medium Cond" panose="020B0606030402020204" pitchFamily="34" charset="0"/>
              </a:rPr>
              <a:t>RBI Fixed by MCLR</a:t>
            </a:r>
          </a:p>
          <a:p>
            <a:r>
              <a:rPr lang="en-US" dirty="0">
                <a:latin typeface="Franklin Gothic Medium Cond" panose="020B0606030402020204" pitchFamily="34" charset="0"/>
              </a:rPr>
              <a:t>Small savings schemes offering higher interest rates (</a:t>
            </a:r>
            <a:r>
              <a:rPr lang="en-US" dirty="0">
                <a:solidFill>
                  <a:srgbClr val="FFC000"/>
                </a:solidFill>
                <a:latin typeface="Franklin Gothic Medium Cond" panose="020B0606030402020204" pitchFamily="34" charset="0"/>
              </a:rPr>
              <a:t>Govt. Fixed</a:t>
            </a:r>
            <a:r>
              <a:rPr lang="en-US" dirty="0">
                <a:latin typeface="Franklin Gothic Medium Cond" panose="020B0606030402020204" pitchFamily="34" charset="0"/>
              </a:rPr>
              <a:t>)</a:t>
            </a:r>
          </a:p>
          <a:p>
            <a:r>
              <a:rPr lang="en-US" dirty="0">
                <a:latin typeface="Franklin Gothic Medium Cond" panose="020B0606030402020204" pitchFamily="34" charset="0"/>
              </a:rPr>
              <a:t>Junta moved towards gold, real estate, even after inflation decline + LRS=&gt; deposit growth ▼</a:t>
            </a:r>
          </a:p>
          <a:p>
            <a:r>
              <a:rPr lang="en-US" dirty="0">
                <a:latin typeface="Franklin Gothic Medium Cond" panose="020B0606030402020204" pitchFamily="34" charset="0"/>
              </a:rPr>
              <a:t>Corporate credit demand ▼; not “enough volume” to decrease loan interest rate.</a:t>
            </a:r>
          </a:p>
          <a:p>
            <a:endParaRPr lang="en-US" dirty="0">
              <a:latin typeface="Franklin Gothic Medium Cond" panose="020B0606030402020204" pitchFamily="34" charset="0"/>
            </a:endParaRPr>
          </a:p>
        </p:txBody>
      </p:sp>
      <p:sp>
        <p:nvSpPr>
          <p:cNvPr id="4" name="Title 3"/>
          <p:cNvSpPr>
            <a:spLocks noGrp="1"/>
          </p:cNvSpPr>
          <p:nvPr>
            <p:ph type="title"/>
          </p:nvPr>
        </p:nvSpPr>
        <p:spPr/>
        <p:txBody>
          <a:bodyPr/>
          <a:lstStyle/>
          <a:p>
            <a:r>
              <a:rPr lang="en-US" sz="2800" dirty="0"/>
              <a:t>structural rigidities=&gt; incomplete transmission of monetary policy:</a:t>
            </a:r>
          </a:p>
        </p:txBody>
      </p:sp>
      <p:sp>
        <p:nvSpPr>
          <p:cNvPr id="6" name="Text Placeholder 5"/>
          <p:cNvSpPr>
            <a:spLocks noGrp="1"/>
          </p:cNvSpPr>
          <p:nvPr>
            <p:ph type="body" sz="quarter" idx="13"/>
          </p:nvPr>
        </p:nvSpPr>
        <p:spPr/>
        <p:txBody>
          <a:bodyPr/>
          <a:lstStyle/>
          <a:p>
            <a:r>
              <a:rPr lang="en-US" dirty="0"/>
              <a:t>Limitations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368" y="5965045"/>
            <a:ext cx="852854" cy="852854"/>
          </a:xfrm>
          <a:prstGeom prst="rect">
            <a:avLst/>
          </a:prstGeom>
        </p:spPr>
      </p:pic>
      <p:grpSp>
        <p:nvGrpSpPr>
          <p:cNvPr id="8" name="Group 7"/>
          <p:cNvGrpSpPr/>
          <p:nvPr/>
        </p:nvGrpSpPr>
        <p:grpSpPr>
          <a:xfrm>
            <a:off x="1044065" y="5810698"/>
            <a:ext cx="2253050" cy="1108848"/>
            <a:chOff x="178593" y="426227"/>
            <a:chExt cx="3614756" cy="1874061"/>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9288" y="426227"/>
              <a:ext cx="1874061" cy="1874061"/>
            </a:xfrm>
            <a:prstGeom prst="rect">
              <a:avLst/>
            </a:prstGeom>
          </p:spPr>
        </p:pic>
        <p:sp>
          <p:nvSpPr>
            <p:cNvPr id="10" name="Flowchart: Terminator 9"/>
            <p:cNvSpPr/>
            <p:nvPr/>
          </p:nvSpPr>
          <p:spPr>
            <a:xfrm>
              <a:off x="178593" y="957263"/>
              <a:ext cx="2121695" cy="885808"/>
            </a:xfrm>
            <a:prstGeom prst="flowChartTerminator">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latin typeface="Franklin Gothic Medium Cond" panose="020B0606030402020204" pitchFamily="34" charset="0"/>
                </a:rPr>
                <a:t>A&amp;R /C&amp;C</a:t>
              </a:r>
            </a:p>
          </p:txBody>
        </p:sp>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5045" y="5965045"/>
            <a:ext cx="892955" cy="892955"/>
          </a:xfrm>
          <a:prstGeom prst="rect">
            <a:avLst/>
          </a:prstGeom>
        </p:spPr>
      </p:pic>
    </p:spTree>
    <p:extLst>
      <p:ext uri="{BB962C8B-B14F-4D97-AF65-F5344CB8AC3E}">
        <p14:creationId xmlns:p14="http://schemas.microsoft.com/office/powerpoint/2010/main" val="207507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514350" indent="-514350">
              <a:buFont typeface="+mj-lt"/>
              <a:buAutoNum type="arabicPeriod"/>
            </a:pPr>
            <a:r>
              <a:rPr lang="en-US" dirty="0"/>
              <a:t>Incomplete transmission </a:t>
            </a:r>
            <a:r>
              <a:rPr lang="en-US" dirty="0">
                <a:solidFill>
                  <a:srgbClr val="FFC000"/>
                </a:solidFill>
              </a:rPr>
              <a:t>(</a:t>
            </a:r>
            <a:r>
              <a:rPr lang="en-US" dirty="0" err="1">
                <a:solidFill>
                  <a:srgbClr val="FFC000"/>
                </a:solidFill>
              </a:rPr>
              <a:t>prev.slide</a:t>
            </a:r>
            <a:r>
              <a:rPr lang="en-US" dirty="0">
                <a:solidFill>
                  <a:srgbClr val="FFC000"/>
                </a:solidFill>
              </a:rPr>
              <a:t>)</a:t>
            </a:r>
          </a:p>
          <a:p>
            <a:pPr marL="514350" indent="-514350">
              <a:buFont typeface="+mj-lt"/>
              <a:buAutoNum type="arabicPeriod"/>
            </a:pPr>
            <a:r>
              <a:rPr lang="en-US" dirty="0"/>
              <a:t>Monsoon uncertainty, cyclone, flood, draughts =&gt; Supply side constrains</a:t>
            </a:r>
          </a:p>
          <a:p>
            <a:pPr marL="514350" indent="-514350">
              <a:buFont typeface="+mj-lt"/>
              <a:buAutoNum type="arabicPeriod"/>
            </a:pPr>
            <a:r>
              <a:rPr lang="en-US" dirty="0"/>
              <a:t>Crude oil, gold import</a:t>
            </a:r>
          </a:p>
          <a:p>
            <a:pPr marL="514350" indent="-514350">
              <a:buFont typeface="+mj-lt"/>
              <a:buAutoNum type="arabicPeriod"/>
            </a:pPr>
            <a:r>
              <a:rPr lang="en-US" dirty="0"/>
              <a:t>Unorganized money market; Shroff; lack of financial inclusion; Black money, underground economy</a:t>
            </a:r>
          </a:p>
          <a:p>
            <a:pPr marL="514350" indent="-514350">
              <a:buFont typeface="+mj-lt"/>
              <a:buAutoNum type="arabicPeriod"/>
            </a:pPr>
            <a:r>
              <a:rPr lang="en-US" dirty="0"/>
              <a:t>Fiscal deficit, subsidy leakage </a:t>
            </a:r>
          </a:p>
          <a:p>
            <a:pPr marL="514350" indent="-514350">
              <a:buFont typeface="+mj-lt"/>
              <a:buAutoNum type="arabicPeriod"/>
            </a:pPr>
            <a:r>
              <a:rPr lang="en-US" dirty="0"/>
              <a:t>7</a:t>
            </a:r>
            <a:r>
              <a:rPr lang="en-US" baseline="30000" dirty="0"/>
              <a:t>th</a:t>
            </a:r>
            <a:r>
              <a:rPr lang="en-US" dirty="0"/>
              <a:t> PC; OROP : won’t hurt *that* much on inflation front says survey</a:t>
            </a:r>
          </a:p>
          <a:p>
            <a:pPr marL="514350" indent="-514350">
              <a:buFont typeface="+mj-lt"/>
              <a:buAutoNum type="arabicPeriod"/>
            </a:pPr>
            <a:endParaRPr lang="en-US" dirty="0"/>
          </a:p>
        </p:txBody>
      </p:sp>
      <p:sp>
        <p:nvSpPr>
          <p:cNvPr id="3" name="Title 2"/>
          <p:cNvSpPr>
            <a:spLocks noGrp="1"/>
          </p:cNvSpPr>
          <p:nvPr>
            <p:ph type="title"/>
          </p:nvPr>
        </p:nvSpPr>
        <p:spPr/>
        <p:txBody>
          <a:bodyPr/>
          <a:lstStyle/>
          <a:p>
            <a:r>
              <a:rPr lang="en-US" sz="3600" dirty="0" err="1"/>
              <a:t>M.Policy</a:t>
            </a:r>
            <a:r>
              <a:rPr lang="en-US" sz="3600" dirty="0"/>
              <a:t> can’t alone combat inflation/low-growth</a:t>
            </a:r>
          </a:p>
        </p:txBody>
      </p:sp>
      <p:sp>
        <p:nvSpPr>
          <p:cNvPr id="4" name="Text Placeholder 3"/>
          <p:cNvSpPr>
            <a:spLocks noGrp="1"/>
          </p:cNvSpPr>
          <p:nvPr>
            <p:ph type="body" sz="quarter" idx="13"/>
          </p:nvPr>
        </p:nvSpPr>
        <p:spPr/>
        <p:txBody>
          <a:bodyPr/>
          <a:lstStyle/>
          <a:p>
            <a:r>
              <a:rPr lang="en-US" dirty="0"/>
              <a:t>Limitations</a:t>
            </a:r>
          </a:p>
        </p:txBody>
      </p:sp>
      <p:grpSp>
        <p:nvGrpSpPr>
          <p:cNvPr id="7" name="Group 6"/>
          <p:cNvGrpSpPr/>
          <p:nvPr/>
        </p:nvGrpSpPr>
        <p:grpSpPr>
          <a:xfrm>
            <a:off x="1044065" y="5810698"/>
            <a:ext cx="2253050" cy="1108848"/>
            <a:chOff x="178593" y="426227"/>
            <a:chExt cx="3614756" cy="1874061"/>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288" y="426227"/>
              <a:ext cx="1874061" cy="1874061"/>
            </a:xfrm>
            <a:prstGeom prst="rect">
              <a:avLst/>
            </a:prstGeom>
          </p:spPr>
        </p:pic>
        <p:sp>
          <p:nvSpPr>
            <p:cNvPr id="9" name="Flowchart: Terminator 8"/>
            <p:cNvSpPr/>
            <p:nvPr/>
          </p:nvSpPr>
          <p:spPr>
            <a:xfrm>
              <a:off x="178593" y="957263"/>
              <a:ext cx="2121695" cy="885808"/>
            </a:xfrm>
            <a:prstGeom prst="flowChartTerminator">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latin typeface="Franklin Gothic Medium Cond" panose="020B0606030402020204" pitchFamily="34" charset="0"/>
                </a:rPr>
                <a:t>A&amp;R /C&amp;C</a:t>
              </a: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368" y="5965045"/>
            <a:ext cx="852854" cy="85285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5045" y="5965045"/>
            <a:ext cx="892955" cy="892955"/>
          </a:xfrm>
          <a:prstGeom prst="rect">
            <a:avLst/>
          </a:prstGeom>
        </p:spPr>
      </p:pic>
    </p:spTree>
    <p:extLst>
      <p:ext uri="{BB962C8B-B14F-4D97-AF65-F5344CB8AC3E}">
        <p14:creationId xmlns:p14="http://schemas.microsoft.com/office/powerpoint/2010/main" val="12557096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4" name="Title 3"/>
          <p:cNvSpPr txBox="1">
            <a:spLocks/>
          </p:cNvSpPr>
          <p:nvPr/>
        </p:nvSpPr>
        <p:spPr>
          <a:xfrm>
            <a:off x="5385916" y="1674"/>
            <a:ext cx="6806084" cy="1120589"/>
          </a:xfrm>
          <a:prstGeom prst="rect">
            <a:avLst/>
          </a:prstGeom>
          <a:solidFill>
            <a:srgbClr val="1B587C">
              <a:alpha val="50000"/>
            </a:srgbClr>
          </a:solidFill>
          <a:ln>
            <a:noFill/>
          </a:ln>
          <a:effectLst/>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Incomplete transmission of monetary Policy </a:t>
            </a:r>
          </a:p>
        </p:txBody>
      </p:sp>
      <p:pic>
        <p:nvPicPr>
          <p:cNvPr id="11" name="Picture 10"/>
          <p:cNvPicPr>
            <a:picLocks noChangeAspect="1"/>
          </p:cNvPicPr>
          <p:nvPr/>
        </p:nvPicPr>
        <p:blipFill>
          <a:blip r:embed="rId3"/>
          <a:stretch>
            <a:fillRect/>
          </a:stretch>
        </p:blipFill>
        <p:spPr>
          <a:xfrm>
            <a:off x="-376019" y="4149130"/>
            <a:ext cx="4481675" cy="2708870"/>
          </a:xfrm>
          <a:prstGeom prst="rect">
            <a:avLst/>
          </a:prstGeom>
        </p:spPr>
      </p:pic>
      <p:graphicFrame>
        <p:nvGraphicFramePr>
          <p:cNvPr id="9" name="Content Placeholder 14"/>
          <p:cNvGraphicFramePr>
            <a:graphicFrameLocks/>
          </p:cNvGraphicFramePr>
          <p:nvPr>
            <p:extLst/>
          </p:nvPr>
        </p:nvGraphicFramePr>
        <p:xfrm>
          <a:off x="-646014" y="0"/>
          <a:ext cx="7906350" cy="4636009"/>
        </p:xfrm>
        <a:graphic>
          <a:graphicData uri="http://schemas.openxmlformats.org/drawingml/2006/chart">
            <c:chart xmlns:c="http://schemas.openxmlformats.org/drawingml/2006/chart" xmlns:r="http://schemas.openxmlformats.org/officeDocument/2006/relationships" r:id="rId4"/>
          </a:graphicData>
        </a:graphic>
      </p:graphicFrame>
      <p:sp>
        <p:nvSpPr>
          <p:cNvPr id="10" name="Pentagon 9"/>
          <p:cNvSpPr/>
          <p:nvPr/>
        </p:nvSpPr>
        <p:spPr>
          <a:xfrm rot="282602">
            <a:off x="2221991" y="1055670"/>
            <a:ext cx="1735364" cy="585585"/>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t>-43bps=</a:t>
            </a:r>
          </a:p>
        </p:txBody>
      </p:sp>
      <p:sp>
        <p:nvSpPr>
          <p:cNvPr id="12" name="Pentagon 11"/>
          <p:cNvSpPr/>
          <p:nvPr/>
        </p:nvSpPr>
        <p:spPr>
          <a:xfrm rot="429162">
            <a:off x="1309498" y="2627532"/>
            <a:ext cx="1571140" cy="605581"/>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t>-125bps=</a:t>
            </a:r>
          </a:p>
        </p:txBody>
      </p:sp>
      <p:sp>
        <p:nvSpPr>
          <p:cNvPr id="13" name="Rectangular Callout 12"/>
          <p:cNvSpPr/>
          <p:nvPr/>
        </p:nvSpPr>
        <p:spPr>
          <a:xfrm>
            <a:off x="5888736" y="1122263"/>
            <a:ext cx="2575343" cy="943122"/>
          </a:xfrm>
          <a:prstGeom prst="wedgeRectCallout">
            <a:avLst>
              <a:gd name="adj1" fmla="val 85060"/>
              <a:gd name="adj2" fmla="val 463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Why r u not </a:t>
            </a:r>
            <a:r>
              <a:rPr lang="en-US" sz="2800" dirty="0">
                <a:latin typeface="Arial Black" panose="020B0A04020102020204" pitchFamily="34" charset="0"/>
              </a:rPr>
              <a:t>▼</a:t>
            </a:r>
            <a:r>
              <a:rPr lang="en-US" sz="2800" dirty="0"/>
              <a:t> as much I’m?</a:t>
            </a:r>
          </a:p>
        </p:txBody>
      </p:sp>
      <p:sp>
        <p:nvSpPr>
          <p:cNvPr id="14" name="Rectangular Callout 13"/>
          <p:cNvSpPr/>
          <p:nvPr/>
        </p:nvSpPr>
        <p:spPr>
          <a:xfrm>
            <a:off x="2692957" y="4389120"/>
            <a:ext cx="4667963" cy="2139695"/>
          </a:xfrm>
          <a:prstGeom prst="wedgeRectCallout">
            <a:avLst>
              <a:gd name="adj1" fmla="val -60653"/>
              <a:gd name="adj2" fmla="val 217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514350" indent="-514350">
              <a:buFont typeface="+mj-lt"/>
              <a:buAutoNum type="arabicPeriod"/>
            </a:pPr>
            <a:r>
              <a:rPr lang="en-US" sz="2800" strike="sngStrike" dirty="0"/>
              <a:t>Double Financial repression</a:t>
            </a:r>
          </a:p>
          <a:p>
            <a:pPr marL="514350" indent="-514350">
              <a:buFont typeface="+mj-lt"/>
              <a:buAutoNum type="arabicPeriod"/>
            </a:pPr>
            <a:r>
              <a:rPr lang="en-US" sz="2800" strike="sngStrike" dirty="0"/>
              <a:t>Deposit growth </a:t>
            </a:r>
            <a:r>
              <a:rPr lang="en-US" sz="2800" strike="sngStrike" dirty="0">
                <a:latin typeface="Arial Black" panose="020B0A04020102020204" pitchFamily="34" charset="0"/>
              </a:rPr>
              <a:t>▼</a:t>
            </a:r>
            <a:endParaRPr lang="en-US" sz="2800" strike="sngStrike" dirty="0"/>
          </a:p>
          <a:p>
            <a:pPr marL="514350" indent="-514350">
              <a:buFont typeface="+mj-lt"/>
              <a:buAutoNum type="arabicPeriod"/>
            </a:pPr>
            <a:r>
              <a:rPr lang="en-US" sz="2800" strike="sngStrike" dirty="0"/>
              <a:t>Credit demand &amp; growth </a:t>
            </a:r>
            <a:r>
              <a:rPr lang="en-US" sz="2800" strike="sngStrike" dirty="0">
                <a:latin typeface="Arial Black" panose="020B0A04020102020204" pitchFamily="34" charset="0"/>
              </a:rPr>
              <a:t>▼</a:t>
            </a:r>
            <a:endParaRPr lang="en-US" sz="2800" strike="sngStrike" dirty="0"/>
          </a:p>
          <a:p>
            <a:pPr marL="514350" indent="-514350">
              <a:buFont typeface="+mj-lt"/>
              <a:buAutoNum type="arabicPeriod"/>
            </a:pPr>
            <a:r>
              <a:rPr lang="en-US" sz="2800" strike="sngStrike" dirty="0"/>
              <a:t>Post Office, KVP, NSC, </a:t>
            </a:r>
          </a:p>
          <a:p>
            <a:pPr marL="514350" indent="-514350">
              <a:buFont typeface="+mj-lt"/>
              <a:buAutoNum type="arabicPeriod"/>
            </a:pPr>
            <a:r>
              <a:rPr lang="en-US" sz="2800" strike="sngStrike" dirty="0"/>
              <a:t>Base Rate</a:t>
            </a:r>
          </a:p>
        </p:txBody>
      </p:sp>
    </p:spTree>
    <p:extLst>
      <p:ext uri="{BB962C8B-B14F-4D97-AF65-F5344CB8AC3E}">
        <p14:creationId xmlns:p14="http://schemas.microsoft.com/office/powerpoint/2010/main" val="3120780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itle 3"/>
          <p:cNvSpPr txBox="1">
            <a:spLocks/>
          </p:cNvSpPr>
          <p:nvPr/>
        </p:nvSpPr>
        <p:spPr>
          <a:xfrm>
            <a:off x="71846" y="93848"/>
            <a:ext cx="6886303" cy="701675"/>
          </a:xfrm>
          <a:prstGeom prst="rect">
            <a:avLst/>
          </a:prstGeom>
          <a:solidFill>
            <a:srgbClr val="1B587C">
              <a:alpha val="50000"/>
            </a:srgbClr>
          </a:solidFill>
          <a:ln>
            <a:noFill/>
          </a:ln>
          <a:effectLst/>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1090859829"/>
              </p:ext>
            </p:extLst>
          </p:nvPr>
        </p:nvGraphicFramePr>
        <p:xfrm>
          <a:off x="71438" y="958850"/>
          <a:ext cx="6886575"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a:off x="8537331" y="5926015"/>
            <a:ext cx="3508131" cy="76493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latin typeface="Franklin Gothic Medium Cond" panose="020B0606030402020204" pitchFamily="34" charset="0"/>
              </a:rPr>
              <a:t>This is just Recap</a:t>
            </a:r>
          </a:p>
          <a:p>
            <a:pPr algn="ctr"/>
            <a:r>
              <a:rPr lang="en-US" sz="2000" dirty="0">
                <a:latin typeface="Franklin Gothic Medium Cond" panose="020B0606030402020204" pitchFamily="34" charset="0"/>
              </a:rPr>
              <a:t>Watch L1/P2 to P9 for more</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3154" y="5820841"/>
            <a:ext cx="975277" cy="975277"/>
          </a:xfrm>
          <a:prstGeom prst="rect">
            <a:avLst/>
          </a:prstGeom>
        </p:spPr>
      </p:pic>
    </p:spTree>
    <p:extLst>
      <p:ext uri="{BB962C8B-B14F-4D97-AF65-F5344CB8AC3E}">
        <p14:creationId xmlns:p14="http://schemas.microsoft.com/office/powerpoint/2010/main" val="284475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1788DC5B-7106-4C6E-91A9-17F5C999B125}"/>
                                            </p:graphicEl>
                                          </p:spTgt>
                                        </p:tgtEl>
                                        <p:attrNameLst>
                                          <p:attrName>style.visibility</p:attrName>
                                        </p:attrNameLst>
                                      </p:cBhvr>
                                      <p:to>
                                        <p:strVal val="visible"/>
                                      </p:to>
                                    </p:set>
                                    <p:animEffect transition="in" filter="fade">
                                      <p:cBhvr>
                                        <p:cTn id="7" dur="500"/>
                                        <p:tgtEl>
                                          <p:spTgt spid="5">
                                            <p:graphicEl>
                                              <a:dgm id="{1788DC5B-7106-4C6E-91A9-17F5C999B12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7010B559-FB08-4893-B1DA-5F8BF00CF383}"/>
                                            </p:graphicEl>
                                          </p:spTgt>
                                        </p:tgtEl>
                                        <p:attrNameLst>
                                          <p:attrName>style.visibility</p:attrName>
                                        </p:attrNameLst>
                                      </p:cBhvr>
                                      <p:to>
                                        <p:strVal val="visible"/>
                                      </p:to>
                                    </p:set>
                                    <p:animEffect transition="in" filter="fade">
                                      <p:cBhvr>
                                        <p:cTn id="10" dur="500"/>
                                        <p:tgtEl>
                                          <p:spTgt spid="5">
                                            <p:graphicEl>
                                              <a:dgm id="{7010B559-FB08-4893-B1DA-5F8BF00CF3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0699BE69-639C-4ECE-B3BF-B56477592864}"/>
                                            </p:graphicEl>
                                          </p:spTgt>
                                        </p:tgtEl>
                                        <p:attrNameLst>
                                          <p:attrName>style.visibility</p:attrName>
                                        </p:attrNameLst>
                                      </p:cBhvr>
                                      <p:to>
                                        <p:strVal val="visible"/>
                                      </p:to>
                                    </p:set>
                                    <p:animEffect transition="in" filter="fade">
                                      <p:cBhvr>
                                        <p:cTn id="15" dur="500"/>
                                        <p:tgtEl>
                                          <p:spTgt spid="5">
                                            <p:graphicEl>
                                              <a:dgm id="{0699BE69-639C-4ECE-B3BF-B5647759286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839B7839-990A-43CC-A7E1-6883DC84DFE5}"/>
                                            </p:graphicEl>
                                          </p:spTgt>
                                        </p:tgtEl>
                                        <p:attrNameLst>
                                          <p:attrName>style.visibility</p:attrName>
                                        </p:attrNameLst>
                                      </p:cBhvr>
                                      <p:to>
                                        <p:strVal val="visible"/>
                                      </p:to>
                                    </p:set>
                                    <p:animEffect transition="in" filter="fade">
                                      <p:cBhvr>
                                        <p:cTn id="18" dur="500"/>
                                        <p:tgtEl>
                                          <p:spTgt spid="5">
                                            <p:graphicEl>
                                              <a:dgm id="{839B7839-990A-43CC-A7E1-6883DC84DF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82330863"/>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Banking Sector Reforms: </a:t>
            </a:r>
            <a:r>
              <a:rPr lang="en-US" strike="sngStrike" dirty="0"/>
              <a:t>Narsimhan-III</a:t>
            </a:r>
            <a:r>
              <a:rPr lang="en-US" dirty="0"/>
              <a:t>, </a:t>
            </a:r>
            <a:r>
              <a:rPr lang="en-US" dirty="0" err="1"/>
              <a:t>Indradhanush</a:t>
            </a:r>
            <a:endParaRPr lang="en-US" dirty="0"/>
          </a:p>
        </p:txBody>
      </p:sp>
    </p:spTree>
    <p:extLst>
      <p:ext uri="{BB962C8B-B14F-4D97-AF65-F5344CB8AC3E}">
        <p14:creationId xmlns:p14="http://schemas.microsoft.com/office/powerpoint/2010/main" val="98158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86F8BAE-FCD1-43E9-B0B7-645FD3174B79}"/>
                                            </p:graphicEl>
                                          </p:spTgt>
                                        </p:tgtEl>
                                        <p:attrNameLst>
                                          <p:attrName>style.visibility</p:attrName>
                                        </p:attrNameLst>
                                      </p:cBhvr>
                                      <p:to>
                                        <p:strVal val="visible"/>
                                      </p:to>
                                    </p:set>
                                    <p:animEffect transition="in" filter="fade">
                                      <p:cBhvr>
                                        <p:cTn id="7" dur="500"/>
                                        <p:tgtEl>
                                          <p:spTgt spid="4">
                                            <p:graphicEl>
                                              <a:dgm id="{386F8BAE-FCD1-43E9-B0B7-645FD3174B7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74251CCC-C35C-4CE3-9576-114C8CA14399}"/>
                                            </p:graphicEl>
                                          </p:spTgt>
                                        </p:tgtEl>
                                        <p:attrNameLst>
                                          <p:attrName>style.visibility</p:attrName>
                                        </p:attrNameLst>
                                      </p:cBhvr>
                                      <p:to>
                                        <p:strVal val="visible"/>
                                      </p:to>
                                    </p:set>
                                    <p:animEffect transition="in" filter="fade">
                                      <p:cBhvr>
                                        <p:cTn id="12" dur="500"/>
                                        <p:tgtEl>
                                          <p:spTgt spid="4">
                                            <p:graphicEl>
                                              <a:dgm id="{74251CCC-C35C-4CE3-9576-114C8CA1439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C0DB93D8-0DA2-4F02-8088-CA895A7A8FD0}"/>
                                            </p:graphicEl>
                                          </p:spTgt>
                                        </p:tgtEl>
                                        <p:attrNameLst>
                                          <p:attrName>style.visibility</p:attrName>
                                        </p:attrNameLst>
                                      </p:cBhvr>
                                      <p:to>
                                        <p:strVal val="visible"/>
                                      </p:to>
                                    </p:set>
                                    <p:animEffect transition="in" filter="fade">
                                      <p:cBhvr>
                                        <p:cTn id="17" dur="500"/>
                                        <p:tgtEl>
                                          <p:spTgt spid="4">
                                            <p:graphicEl>
                                              <a:dgm id="{C0DB93D8-0DA2-4F02-8088-CA895A7A8FD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6AE19A6E-7032-4410-8DB1-6A43854A0759}"/>
                                            </p:graphicEl>
                                          </p:spTgt>
                                        </p:tgtEl>
                                        <p:attrNameLst>
                                          <p:attrName>style.visibility</p:attrName>
                                        </p:attrNameLst>
                                      </p:cBhvr>
                                      <p:to>
                                        <p:strVal val="visible"/>
                                      </p:to>
                                    </p:set>
                                    <p:animEffect transition="in" filter="fade">
                                      <p:cBhvr>
                                        <p:cTn id="22" dur="500"/>
                                        <p:tgtEl>
                                          <p:spTgt spid="4">
                                            <p:graphicEl>
                                              <a:dgm id="{6AE19A6E-7032-4410-8DB1-6A43854A075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C236A06A-B072-4A40-86D4-552584F348DA}"/>
                                            </p:graphicEl>
                                          </p:spTgt>
                                        </p:tgtEl>
                                        <p:attrNameLst>
                                          <p:attrName>style.visibility</p:attrName>
                                        </p:attrNameLst>
                                      </p:cBhvr>
                                      <p:to>
                                        <p:strVal val="visible"/>
                                      </p:to>
                                    </p:set>
                                    <p:animEffect transition="in" filter="fade">
                                      <p:cBhvr>
                                        <p:cTn id="27" dur="500"/>
                                        <p:tgtEl>
                                          <p:spTgt spid="4">
                                            <p:graphicEl>
                                              <a:dgm id="{C236A06A-B072-4A40-86D4-552584F348D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22C6523C-B881-4A9B-BE07-151D35A5C8CC}"/>
                                            </p:graphicEl>
                                          </p:spTgt>
                                        </p:tgtEl>
                                        <p:attrNameLst>
                                          <p:attrName>style.visibility</p:attrName>
                                        </p:attrNameLst>
                                      </p:cBhvr>
                                      <p:to>
                                        <p:strVal val="visible"/>
                                      </p:to>
                                    </p:set>
                                    <p:animEffect transition="in" filter="fade">
                                      <p:cBhvr>
                                        <p:cTn id="32" dur="500"/>
                                        <p:tgtEl>
                                          <p:spTgt spid="4">
                                            <p:graphicEl>
                                              <a:dgm id="{22C6523C-B881-4A9B-BE07-151D35A5C8C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itle 3"/>
          <p:cNvSpPr txBox="1">
            <a:spLocks/>
          </p:cNvSpPr>
          <p:nvPr/>
        </p:nvSpPr>
        <p:spPr>
          <a:xfrm>
            <a:off x="71846" y="93848"/>
            <a:ext cx="6886303" cy="701675"/>
          </a:xfrm>
          <a:prstGeom prst="rect">
            <a:avLst/>
          </a:prstGeom>
          <a:solidFill>
            <a:srgbClr val="1B587C">
              <a:alpha val="50000"/>
            </a:srgbClr>
          </a:solidFill>
          <a:ln>
            <a:noFill/>
          </a:ln>
          <a:effectLst/>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Today’s Session:</a:t>
            </a:r>
            <a:r>
              <a:rPr kumimoji="0" lang="en-US" sz="4400" b="0" i="0" u="none" strike="noStrike" kern="1200" cap="none" spc="0" normalizeH="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 </a:t>
            </a: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Banking</a:t>
            </a:r>
          </a:p>
        </p:txBody>
      </p:sp>
      <p:graphicFrame>
        <p:nvGraphicFramePr>
          <p:cNvPr id="5" name="Content Placeholder 5"/>
          <p:cNvGraphicFramePr>
            <a:graphicFrameLocks/>
          </p:cNvGraphicFramePr>
          <p:nvPr>
            <p:extLst>
              <p:ext uri="{D42A27DB-BD31-4B8C-83A1-F6EECF244321}">
                <p14:modId xmlns:p14="http://schemas.microsoft.com/office/powerpoint/2010/main" val="38252881"/>
              </p:ext>
            </p:extLst>
          </p:nvPr>
        </p:nvGraphicFramePr>
        <p:xfrm>
          <a:off x="71438" y="958850"/>
          <a:ext cx="6886575"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a:off x="8683869" y="5986223"/>
            <a:ext cx="3508131" cy="764930"/>
          </a:xfrm>
          <a:prstGeom prst="roundRect">
            <a:avLst/>
          </a:prstGeom>
          <a:solidFill>
            <a:schemeClr val="tx1">
              <a:lumMod val="95000"/>
              <a:lumOff val="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Franklin Gothic Medium Cond" panose="020B0606030402020204" pitchFamily="34" charset="0"/>
              </a:rPr>
              <a:t>Watch </a:t>
            </a:r>
            <a:r>
              <a:rPr lang="en-US" dirty="0">
                <a:latin typeface="Franklin Gothic Medium Cond" panose="020B0606030402020204" pitchFamily="34" charset="0"/>
                <a:hlinkClick r:id="rId8"/>
              </a:rPr>
              <a:t>L1/P2 to P9 </a:t>
            </a:r>
            <a:endParaRPr lang="en-US" dirty="0">
              <a:latin typeface="Franklin Gothic Medium Cond" panose="020B0606030402020204" pitchFamily="34" charset="0"/>
            </a:endParaRPr>
          </a:p>
          <a:p>
            <a:pPr algn="ctr"/>
            <a:r>
              <a:rPr lang="en-US" dirty="0">
                <a:latin typeface="Franklin Gothic Medium Cond" panose="020B0606030402020204" pitchFamily="34" charset="0"/>
              </a:rPr>
              <a:t>before going further</a:t>
            </a:r>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47055" y="5882723"/>
            <a:ext cx="975277" cy="975277"/>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600" y="647700"/>
            <a:ext cx="1620373" cy="1574800"/>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67540" y="795523"/>
            <a:ext cx="1620373" cy="1574800"/>
          </a:xfrm>
          <a:prstGeom prst="rect">
            <a:avLst/>
          </a:prstGeom>
        </p:spPr>
      </p:pic>
      <p:pic>
        <p:nvPicPr>
          <p:cNvPr id="9" name="Picture 8"/>
          <p:cNvPicPr>
            <a:picLocks noChangeAspect="1"/>
          </p:cNvPicPr>
          <p:nvPr/>
        </p:nvPicPr>
        <p:blipFill>
          <a:blip r:embed="rId11"/>
          <a:stretch>
            <a:fillRect/>
          </a:stretch>
        </p:blipFill>
        <p:spPr>
          <a:xfrm>
            <a:off x="413282" y="6109414"/>
            <a:ext cx="3455333" cy="550651"/>
          </a:xfrm>
          <a:prstGeom prst="rect">
            <a:avLst/>
          </a:prstGeom>
        </p:spPr>
      </p:pic>
      <p:pic>
        <p:nvPicPr>
          <p:cNvPr id="10" name="Picture 9"/>
          <p:cNvPicPr>
            <a:picLocks noChangeAspect="1"/>
          </p:cNvPicPr>
          <p:nvPr/>
        </p:nvPicPr>
        <p:blipFill>
          <a:blip r:embed="rId12"/>
          <a:stretch>
            <a:fillRect/>
          </a:stretch>
        </p:blipFill>
        <p:spPr>
          <a:xfrm>
            <a:off x="3579900" y="3367340"/>
            <a:ext cx="3788887" cy="626429"/>
          </a:xfrm>
          <a:prstGeom prst="rect">
            <a:avLst/>
          </a:prstGeom>
        </p:spPr>
      </p:pic>
      <p:pic>
        <p:nvPicPr>
          <p:cNvPr id="11" name="Picture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6518" y="3398085"/>
            <a:ext cx="3183043" cy="551052"/>
          </a:xfrm>
          <a:prstGeom prst="rect">
            <a:avLst/>
          </a:prstGeom>
        </p:spPr>
      </p:pic>
    </p:spTree>
    <p:extLst>
      <p:ext uri="{BB962C8B-B14F-4D97-AF65-F5344CB8AC3E}">
        <p14:creationId xmlns:p14="http://schemas.microsoft.com/office/powerpoint/2010/main" val="59253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itle 3"/>
          <p:cNvSpPr txBox="1">
            <a:spLocks/>
          </p:cNvSpPr>
          <p:nvPr/>
        </p:nvSpPr>
        <p:spPr>
          <a:xfrm>
            <a:off x="144206" y="93848"/>
            <a:ext cx="7011402" cy="701675"/>
          </a:xfrm>
          <a:prstGeom prst="rect">
            <a:avLst/>
          </a:prstGeom>
          <a:solidFill>
            <a:srgbClr val="1B587C">
              <a:alpha val="50000"/>
            </a:srgbClr>
          </a:solidFill>
          <a:ln>
            <a:noFill/>
          </a:ln>
          <a:effectLst/>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Priority</a:t>
            </a:r>
            <a:r>
              <a:rPr kumimoji="0" lang="en-US" sz="4400" b="0" i="0" u="none" strike="noStrike" kern="1200" cap="none" spc="0" normalizeH="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 Sector Lending (PSL)</a:t>
            </a:r>
            <a:endPar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endParaRPr>
          </a:p>
        </p:txBody>
      </p:sp>
      <p:pic>
        <p:nvPicPr>
          <p:cNvPr id="9" name="Picture 8"/>
          <p:cNvPicPr>
            <a:picLocks noChangeAspect="1"/>
          </p:cNvPicPr>
          <p:nvPr/>
        </p:nvPicPr>
        <p:blipFill>
          <a:blip r:embed="rId3"/>
          <a:stretch>
            <a:fillRect/>
          </a:stretch>
        </p:blipFill>
        <p:spPr>
          <a:xfrm>
            <a:off x="144205" y="887698"/>
            <a:ext cx="4511771" cy="3132232"/>
          </a:xfrm>
          <a:prstGeom prst="rect">
            <a:avLst/>
          </a:prstGeom>
        </p:spPr>
      </p:pic>
      <p:pic>
        <p:nvPicPr>
          <p:cNvPr id="12" name="Picture 11"/>
          <p:cNvPicPr>
            <a:picLocks noChangeAspect="1"/>
          </p:cNvPicPr>
          <p:nvPr/>
        </p:nvPicPr>
        <p:blipFill>
          <a:blip r:embed="rId4"/>
          <a:stretch>
            <a:fillRect/>
          </a:stretch>
        </p:blipFill>
        <p:spPr>
          <a:xfrm>
            <a:off x="4655976" y="887698"/>
            <a:ext cx="2499631" cy="3132232"/>
          </a:xfrm>
          <a:prstGeom prst="rect">
            <a:avLst/>
          </a:prstGeom>
        </p:spPr>
      </p:pic>
      <p:pic>
        <p:nvPicPr>
          <p:cNvPr id="14" name="Picture 13"/>
          <p:cNvPicPr>
            <a:picLocks noChangeAspect="1"/>
          </p:cNvPicPr>
          <p:nvPr/>
        </p:nvPicPr>
        <p:blipFill>
          <a:blip r:embed="rId5"/>
          <a:stretch>
            <a:fillRect/>
          </a:stretch>
        </p:blipFill>
        <p:spPr>
          <a:xfrm>
            <a:off x="144205" y="4084742"/>
            <a:ext cx="6975052" cy="2706772"/>
          </a:xfrm>
          <a:prstGeom prst="rect">
            <a:avLst/>
          </a:prstGeom>
        </p:spPr>
      </p:pic>
      <p:sp>
        <p:nvSpPr>
          <p:cNvPr id="7" name="Rounded Rectangular Callout 6"/>
          <p:cNvSpPr/>
          <p:nvPr/>
        </p:nvSpPr>
        <p:spPr>
          <a:xfrm>
            <a:off x="8541216" y="93848"/>
            <a:ext cx="3546114" cy="1202389"/>
          </a:xfrm>
          <a:prstGeom prst="wedgeRoundRectCallout">
            <a:avLst>
              <a:gd name="adj1" fmla="val 12392"/>
              <a:gd name="adj2" fmla="val 91378"/>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err="1">
                <a:latin typeface="Franklin Gothic Medium Cond" panose="020B0606030402020204" pitchFamily="34" charset="0"/>
              </a:rPr>
              <a:t>Inke</a:t>
            </a:r>
            <a:r>
              <a:rPr lang="en-US" sz="3200" dirty="0">
                <a:latin typeface="Franklin Gothic Medium Cond" panose="020B0606030402020204" pitchFamily="34" charset="0"/>
              </a:rPr>
              <a:t> </a:t>
            </a:r>
            <a:r>
              <a:rPr lang="en-US" sz="3200" dirty="0" err="1">
                <a:latin typeface="Franklin Gothic Medium Cond" panose="020B0606030402020204" pitchFamily="34" charset="0"/>
              </a:rPr>
              <a:t>liye</a:t>
            </a:r>
            <a:r>
              <a:rPr lang="en-US" sz="3200" dirty="0">
                <a:latin typeface="Franklin Gothic Medium Cond" panose="020B0606030402020204" pitchFamily="34" charset="0"/>
              </a:rPr>
              <a:t> </a:t>
            </a:r>
            <a:r>
              <a:rPr lang="en-US" sz="3200" dirty="0" err="1">
                <a:latin typeface="Franklin Gothic Medium Cond" panose="020B0606030402020204" pitchFamily="34" charset="0"/>
              </a:rPr>
              <a:t>kuchh</a:t>
            </a:r>
            <a:r>
              <a:rPr lang="en-US" sz="3200" dirty="0">
                <a:latin typeface="Franklin Gothic Medium Cond" panose="020B0606030402020204" pitchFamily="34" charset="0"/>
              </a:rPr>
              <a:t> </a:t>
            </a:r>
            <a:r>
              <a:rPr lang="en-US" sz="3200" dirty="0" err="1">
                <a:latin typeface="Franklin Gothic Medium Cond" panose="020B0606030402020204" pitchFamily="34" charset="0"/>
              </a:rPr>
              <a:t>nayaa</a:t>
            </a:r>
            <a:r>
              <a:rPr lang="en-US" sz="3200" dirty="0">
                <a:latin typeface="Franklin Gothic Medium Cond" panose="020B0606030402020204" pitchFamily="34" charset="0"/>
              </a:rPr>
              <a:t> </a:t>
            </a:r>
            <a:r>
              <a:rPr lang="en-US" sz="3200" dirty="0" err="1">
                <a:latin typeface="Franklin Gothic Medium Cond" panose="020B0606030402020204" pitchFamily="34" charset="0"/>
              </a:rPr>
              <a:t>karnaa</a:t>
            </a:r>
            <a:r>
              <a:rPr lang="en-US" sz="3200" dirty="0">
                <a:latin typeface="Franklin Gothic Medium Cond" panose="020B0606030402020204" pitchFamily="34" charset="0"/>
              </a:rPr>
              <a:t> </a:t>
            </a:r>
            <a:r>
              <a:rPr lang="en-US" sz="3200" dirty="0" err="1">
                <a:latin typeface="Franklin Gothic Medium Cond" panose="020B0606030402020204" pitchFamily="34" charset="0"/>
              </a:rPr>
              <a:t>pdegaa</a:t>
            </a:r>
            <a:endParaRPr lang="en-US" sz="3600" dirty="0">
              <a:latin typeface="Franklin Gothic Medium Cond" panose="020B0606030402020204" pitchFamily="34" charset="0"/>
            </a:endParaRPr>
          </a:p>
        </p:txBody>
      </p:sp>
      <p:pic>
        <p:nvPicPr>
          <p:cNvPr id="8" name="Picture 7"/>
          <p:cNvPicPr>
            <a:picLocks noChangeAspect="1"/>
          </p:cNvPicPr>
          <p:nvPr/>
        </p:nvPicPr>
        <p:blipFill>
          <a:blip r:embed="rId6"/>
          <a:stretch>
            <a:fillRect/>
          </a:stretch>
        </p:blipFill>
        <p:spPr>
          <a:xfrm>
            <a:off x="1814124" y="741763"/>
            <a:ext cx="3455333" cy="550651"/>
          </a:xfrm>
          <a:prstGeom prst="rect">
            <a:avLst/>
          </a:prstGeom>
        </p:spPr>
      </p:pic>
    </p:spTree>
    <p:extLst>
      <p:ext uri="{BB962C8B-B14F-4D97-AF65-F5344CB8AC3E}">
        <p14:creationId xmlns:p14="http://schemas.microsoft.com/office/powerpoint/2010/main" val="20249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524168855"/>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a:bodyPr>
          <a:lstStyle/>
          <a:p>
            <a:r>
              <a:rPr lang="en-US" dirty="0">
                <a:hlinkClick r:id="rId8"/>
              </a:rPr>
              <a:t>April 2015</a:t>
            </a:r>
            <a:r>
              <a:rPr lang="en-US" dirty="0"/>
              <a:t>: PSL norms revised</a:t>
            </a:r>
          </a:p>
        </p:txBody>
      </p:sp>
      <p:pic>
        <p:nvPicPr>
          <p:cNvPr id="9" name="Picture 8"/>
          <p:cNvPicPr>
            <a:picLocks noChangeAspect="1"/>
          </p:cNvPicPr>
          <p:nvPr/>
        </p:nvPicPr>
        <p:blipFill>
          <a:blip r:embed="rId9"/>
          <a:stretch>
            <a:fillRect/>
          </a:stretch>
        </p:blipFill>
        <p:spPr>
          <a:xfrm>
            <a:off x="9056282" y="4579613"/>
            <a:ext cx="3135718" cy="2278387"/>
          </a:xfrm>
          <a:prstGeom prst="rect">
            <a:avLst/>
          </a:prstGeom>
        </p:spPr>
      </p:pic>
      <p:sp>
        <p:nvSpPr>
          <p:cNvPr id="10" name="Rectangle 9"/>
          <p:cNvSpPr/>
          <p:nvPr/>
        </p:nvSpPr>
        <p:spPr>
          <a:xfrm>
            <a:off x="219456" y="6263640"/>
            <a:ext cx="8348472" cy="484632"/>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solidFill>
                <a:latin typeface="Franklin Gothic Medium Cond" panose="020B0606030402020204" pitchFamily="34" charset="0"/>
              </a:rPr>
              <a:t>SCB = domestic scheduled commercial banks</a:t>
            </a:r>
          </a:p>
        </p:txBody>
      </p:sp>
      <p:sp>
        <p:nvSpPr>
          <p:cNvPr id="11" name="Rounded Rectangular Callout 10"/>
          <p:cNvSpPr/>
          <p:nvPr/>
        </p:nvSpPr>
        <p:spPr>
          <a:xfrm>
            <a:off x="2542351" y="827723"/>
            <a:ext cx="4029271" cy="1533640"/>
          </a:xfrm>
          <a:prstGeom prst="wedgeRoundRectCallout">
            <a:avLst>
              <a:gd name="adj1" fmla="val -61760"/>
              <a:gd name="adj2" fmla="val 18673"/>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latin typeface="Franklin Gothic Medium Cond" panose="020B0606030402020204" pitchFamily="34" charset="0"/>
              </a:rPr>
              <a:t>Deposit &amp; credit growth </a:t>
            </a:r>
            <a:r>
              <a:rPr lang="en-US" sz="2800" dirty="0">
                <a:latin typeface="Arial Black" panose="020B0A04020102020204" pitchFamily="34" charset="0"/>
              </a:rPr>
              <a:t>▼</a:t>
            </a:r>
            <a:endParaRPr lang="en-US" sz="2800" dirty="0">
              <a:latin typeface="Franklin Gothic Medium Cond" panose="020B0606030402020204" pitchFamily="34" charset="0"/>
            </a:endParaRPr>
          </a:p>
          <a:p>
            <a:pPr algn="ctr"/>
            <a:r>
              <a:rPr lang="en-US" sz="2800" dirty="0">
                <a:latin typeface="Franklin Gothic Medium Cond" panose="020B0606030402020204" pitchFamily="34" charset="0"/>
              </a:rPr>
              <a:t>Then PSL </a:t>
            </a:r>
            <a:r>
              <a:rPr lang="en-US" sz="2800" dirty="0" err="1">
                <a:latin typeface="Franklin Gothic Medium Cond" panose="020B0606030402020204" pitchFamily="34" charset="0"/>
              </a:rPr>
              <a:t>qty</a:t>
            </a:r>
            <a:r>
              <a:rPr lang="en-US" sz="2800" dirty="0">
                <a:latin typeface="Franklin Gothic Medium Cond" panose="020B0606030402020204" pitchFamily="34" charset="0"/>
              </a:rPr>
              <a:t>=</a:t>
            </a:r>
            <a:r>
              <a:rPr lang="en-US" sz="2800" dirty="0">
                <a:latin typeface="Arial Black" panose="020B0A04020102020204" pitchFamily="34" charset="0"/>
              </a:rPr>
              <a:t> ▼</a:t>
            </a:r>
            <a:endParaRPr lang="en-US" sz="2800" dirty="0">
              <a:latin typeface="Franklin Gothic Medium Cond" panose="020B0606030402020204" pitchFamily="34" charset="0"/>
            </a:endParaRPr>
          </a:p>
          <a:p>
            <a:pPr algn="ctr"/>
            <a:r>
              <a:rPr lang="en-US" sz="2800" dirty="0">
                <a:latin typeface="Franklin Gothic Medium Cond" panose="020B0606030402020204" pitchFamily="34" charset="0"/>
              </a:rPr>
              <a:t>Inclusive growth=</a:t>
            </a:r>
            <a:r>
              <a:rPr lang="en-US" sz="3200" dirty="0">
                <a:latin typeface="Arial Black" panose="020B0A04020102020204" pitchFamily="34" charset="0"/>
              </a:rPr>
              <a:t> ▼</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329091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241216215"/>
              </p:ext>
            </p:extLst>
          </p:nvPr>
        </p:nvGraphicFramePr>
        <p:xfrm>
          <a:off x="838200" y="795523"/>
          <a:ext cx="5347557" cy="5324498"/>
        </p:xfrm>
        <a:graphic>
          <a:graphicData uri="http://schemas.openxmlformats.org/drawingml/2006/table">
            <a:tbl>
              <a:tblPr>
                <a:tableStyleId>{35758FB7-9AC5-4552-8A53-C91805E547FA}</a:tableStyleId>
              </a:tblPr>
              <a:tblGrid>
                <a:gridCol w="3826432">
                  <a:extLst>
                    <a:ext uri="{9D8B030D-6E8A-4147-A177-3AD203B41FA5}">
                      <a16:colId xmlns:a16="http://schemas.microsoft.com/office/drawing/2014/main" val="694961036"/>
                    </a:ext>
                  </a:extLst>
                </a:gridCol>
                <a:gridCol w="1521125">
                  <a:extLst>
                    <a:ext uri="{9D8B030D-6E8A-4147-A177-3AD203B41FA5}">
                      <a16:colId xmlns:a16="http://schemas.microsoft.com/office/drawing/2014/main" val="2279978675"/>
                    </a:ext>
                  </a:extLst>
                </a:gridCol>
              </a:tblGrid>
              <a:tr h="404747">
                <a:tc>
                  <a:txBody>
                    <a:bodyPr/>
                    <a:lstStyle/>
                    <a:p>
                      <a:pPr algn="ctr" fontAlgn="b"/>
                      <a:r>
                        <a:rPr lang="en-US" sz="2800" b="1" u="none" strike="noStrike" dirty="0">
                          <a:effectLst/>
                          <a:latin typeface="Franklin Gothic Medium Cond" panose="020B0606030402020204" pitchFamily="34" charset="0"/>
                        </a:rPr>
                        <a:t>Category</a:t>
                      </a:r>
                      <a:endParaRPr lang="en-US" sz="2800" b="1"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2800" b="1" u="none" strike="noStrike" dirty="0">
                          <a:effectLst/>
                          <a:latin typeface="Franklin Gothic Medium Cond" panose="020B0606030402020204" pitchFamily="34" charset="0"/>
                        </a:rPr>
                        <a:t>% SCB</a:t>
                      </a:r>
                      <a:endParaRPr lang="en-US" sz="2800" b="1"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535034300"/>
                  </a:ext>
                </a:extLst>
              </a:tr>
              <a:tr h="758901">
                <a:tc>
                  <a:txBody>
                    <a:bodyPr/>
                    <a:lstStyle/>
                    <a:p>
                      <a:pPr algn="ctr" fontAlgn="b"/>
                      <a:r>
                        <a:rPr lang="en-US" sz="3600" u="none" strike="noStrike" dirty="0">
                          <a:effectLst/>
                          <a:latin typeface="Franklin Gothic Medium Cond" panose="020B0606030402020204" pitchFamily="34" charset="0"/>
                        </a:rPr>
                        <a:t>Weaker Sections</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10%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3828548435"/>
                  </a:ext>
                </a:extLst>
              </a:tr>
              <a:tr h="404747">
                <a:tc>
                  <a:txBody>
                    <a:bodyPr/>
                    <a:lstStyle/>
                    <a:p>
                      <a:pPr algn="ctr" fontAlgn="b"/>
                      <a:r>
                        <a:rPr lang="en-US" sz="3600" u="none" strike="noStrike" dirty="0" err="1">
                          <a:effectLst/>
                          <a:latin typeface="Franklin Gothic Medium Cond" panose="020B0606030402020204" pitchFamily="34" charset="0"/>
                        </a:rPr>
                        <a:t>Agri</a:t>
                      </a:r>
                      <a:r>
                        <a:rPr lang="en-US" sz="3600" u="none" strike="noStrike" dirty="0">
                          <a:effectLst/>
                          <a:latin typeface="Franklin Gothic Medium Cond" panose="020B0606030402020204" pitchFamily="34" charset="0"/>
                        </a:rPr>
                        <a:t> </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10%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4109505986"/>
                  </a:ext>
                </a:extLst>
              </a:tr>
              <a:tr h="1129918">
                <a:tc>
                  <a:txBody>
                    <a:bodyPr/>
                    <a:lstStyle/>
                    <a:p>
                      <a:pPr algn="ctr" fontAlgn="b"/>
                      <a:r>
                        <a:rPr lang="en-US" sz="2800" u="none" strike="noStrike" dirty="0">
                          <a:effectLst/>
                          <a:latin typeface="Franklin Gothic Medium Cond" panose="020B0606030402020204" pitchFamily="34" charset="0"/>
                        </a:rPr>
                        <a:t>*Marginal Farmer (</a:t>
                      </a:r>
                      <a:r>
                        <a:rPr lang="en-US" sz="2800" u="none" strike="noStrike" dirty="0" err="1">
                          <a:effectLst/>
                          <a:latin typeface="Franklin Gothic Medium Cond" panose="020B0606030402020204" pitchFamily="34" charset="0"/>
                        </a:rPr>
                        <a:t>upto</a:t>
                      </a:r>
                      <a:r>
                        <a:rPr lang="en-US" sz="2800" u="none" strike="noStrike" baseline="0" dirty="0">
                          <a:effectLst/>
                          <a:latin typeface="Franklin Gothic Medium Cond" panose="020B0606030402020204" pitchFamily="34" charset="0"/>
                        </a:rPr>
                        <a:t> 1ht)</a:t>
                      </a:r>
                      <a:endParaRPr lang="en-US" sz="2800" u="none" strike="noStrike" dirty="0">
                        <a:effectLst/>
                        <a:latin typeface="Franklin Gothic Medium Cond" panose="020B0606030402020204" pitchFamily="34" charset="0"/>
                      </a:endParaRPr>
                    </a:p>
                    <a:p>
                      <a:pPr algn="ctr" fontAlgn="b"/>
                      <a:r>
                        <a:rPr lang="en-US" sz="2800" u="none" strike="noStrike" dirty="0">
                          <a:effectLst/>
                          <a:latin typeface="Franklin Gothic Medium Cond" panose="020B0606030402020204" pitchFamily="34" charset="0"/>
                        </a:rPr>
                        <a:t>*Small</a:t>
                      </a:r>
                      <a:r>
                        <a:rPr lang="en-US" sz="2800" u="none" strike="noStrike" baseline="0" dirty="0">
                          <a:effectLst/>
                          <a:latin typeface="Franklin Gothic Medium Cond" panose="020B0606030402020204" pitchFamily="34" charset="0"/>
                        </a:rPr>
                        <a:t> farmer (&gt;1 </a:t>
                      </a:r>
                      <a:r>
                        <a:rPr lang="en-US" sz="2800" u="none" strike="noStrike" baseline="0" dirty="0" err="1">
                          <a:effectLst/>
                          <a:latin typeface="Franklin Gothic Medium Cond" panose="020B0606030402020204" pitchFamily="34" charset="0"/>
                        </a:rPr>
                        <a:t>upto</a:t>
                      </a:r>
                      <a:r>
                        <a:rPr lang="en-US" sz="2800" u="none" strike="noStrike" baseline="0" dirty="0">
                          <a:effectLst/>
                          <a:latin typeface="Franklin Gothic Medium Cond" panose="020B0606030402020204" pitchFamily="34" charset="0"/>
                        </a:rPr>
                        <a:t> 2ht)</a:t>
                      </a:r>
                      <a:endParaRPr lang="en-US" sz="28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8%</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4112679638"/>
                  </a:ext>
                </a:extLst>
              </a:tr>
              <a:tr h="1129918">
                <a:tc>
                  <a:txBody>
                    <a:bodyPr/>
                    <a:lstStyle/>
                    <a:p>
                      <a:pPr algn="ctr" fontAlgn="b"/>
                      <a:r>
                        <a:rPr lang="en-US" sz="3600" u="none" strike="noStrike" dirty="0">
                          <a:effectLst/>
                          <a:latin typeface="Franklin Gothic Medium Cond" panose="020B0606030402020204" pitchFamily="34" charset="0"/>
                        </a:rPr>
                        <a:t>Micro Enterprises</a:t>
                      </a:r>
                    </a:p>
                    <a:p>
                      <a:pPr algn="ctr" fontAlgn="b"/>
                      <a:r>
                        <a:rPr lang="en-US" sz="3600" u="none" strike="noStrike" dirty="0">
                          <a:effectLst/>
                          <a:latin typeface="Franklin Gothic Medium Cond" panose="020B0606030402020204" pitchFamily="34" charset="0"/>
                        </a:rPr>
                        <a:t>Khadi-Village</a:t>
                      </a:r>
                      <a:r>
                        <a:rPr lang="en-US" sz="3600" u="none" strike="noStrike" baseline="0" dirty="0">
                          <a:effectLst/>
                          <a:latin typeface="Franklin Gothic Medium Cond" panose="020B0606030402020204" pitchFamily="34" charset="0"/>
                        </a:rPr>
                        <a:t> </a:t>
                      </a:r>
                      <a:r>
                        <a:rPr lang="en-US" sz="3600" u="none" strike="noStrike" baseline="0" dirty="0" err="1">
                          <a:effectLst/>
                          <a:latin typeface="Franklin Gothic Medium Cond" panose="020B0606030402020204" pitchFamily="34" charset="0"/>
                        </a:rPr>
                        <a:t>indu</a:t>
                      </a:r>
                      <a:r>
                        <a:rPr lang="en-US" sz="3600" u="none" strike="noStrike" baseline="0" dirty="0">
                          <a:effectLst/>
                          <a:latin typeface="Franklin Gothic Medium Cond" panose="020B0606030402020204" pitchFamily="34" charset="0"/>
                        </a:rPr>
                        <a:t>.</a:t>
                      </a:r>
                      <a:endParaRPr lang="en-US" sz="3600" u="none" strike="noStrike" dirty="0">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7.50%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2458131897"/>
                  </a:ext>
                </a:extLst>
              </a:tr>
              <a:tr h="758901">
                <a:tc>
                  <a:txBody>
                    <a:bodyPr/>
                    <a:lstStyle/>
                    <a:p>
                      <a:pPr algn="ctr" fontAlgn="b"/>
                      <a:r>
                        <a:rPr lang="en-US" sz="3600" u="none" strike="noStrike" dirty="0">
                          <a:effectLst/>
                          <a:latin typeface="Franklin Gothic Medium Cond" panose="020B0606030402020204" pitchFamily="34" charset="0"/>
                        </a:rPr>
                        <a:t>All PSL categories</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4.5%</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507631512"/>
                  </a:ext>
                </a:extLst>
              </a:tr>
              <a:tr h="404747">
                <a:tc>
                  <a:txBody>
                    <a:bodyPr/>
                    <a:lstStyle/>
                    <a:p>
                      <a:pPr algn="ctr" fontAlgn="b"/>
                      <a:r>
                        <a:rPr lang="en-US" sz="3600" u="none" strike="noStrike">
                          <a:effectLst/>
                          <a:latin typeface="Franklin Gothic Medium Cond" panose="020B0606030402020204" pitchFamily="34" charset="0"/>
                        </a:rPr>
                        <a:t>Total PSL</a:t>
                      </a:r>
                      <a:endParaRPr lang="en-US" sz="3600" b="0" i="0" u="none" strike="noStrike">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40%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2660861523"/>
                  </a:ext>
                </a:extLst>
              </a:tr>
            </a:tbl>
          </a:graphicData>
        </a:graphic>
      </p:graphicFrame>
      <p:sp>
        <p:nvSpPr>
          <p:cNvPr id="6" name="Title 5"/>
          <p:cNvSpPr>
            <a:spLocks noGrp="1"/>
          </p:cNvSpPr>
          <p:nvPr>
            <p:ph type="title"/>
          </p:nvPr>
        </p:nvSpPr>
        <p:spPr/>
        <p:txBody>
          <a:bodyPr>
            <a:noAutofit/>
          </a:bodyPr>
          <a:lstStyle/>
          <a:p>
            <a:r>
              <a:rPr lang="en-US" sz="2800" dirty="0"/>
              <a:t>New PSL:WEF 1/4/15; *=new cat.; Loan given to MFI also counts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338" r="31401"/>
          <a:stretch/>
        </p:blipFill>
        <p:spPr>
          <a:xfrm>
            <a:off x="6185757" y="1998572"/>
            <a:ext cx="1039008" cy="16731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757" y="3671771"/>
            <a:ext cx="1604065" cy="120304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0105" y="548260"/>
            <a:ext cx="1450312" cy="1450312"/>
          </a:xfrm>
          <a:prstGeom prst="rect">
            <a:avLst/>
          </a:prstGeom>
        </p:spPr>
      </p:pic>
    </p:spTree>
    <p:extLst>
      <p:ext uri="{BB962C8B-B14F-4D97-AF65-F5344CB8AC3E}">
        <p14:creationId xmlns:p14="http://schemas.microsoft.com/office/powerpoint/2010/main" val="31925083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4116001026"/>
              </p:ext>
            </p:extLst>
          </p:nvPr>
        </p:nvGraphicFramePr>
        <p:xfrm>
          <a:off x="838200" y="795523"/>
          <a:ext cx="7662312" cy="5324498"/>
        </p:xfrm>
        <a:graphic>
          <a:graphicData uri="http://schemas.openxmlformats.org/drawingml/2006/table">
            <a:tbl>
              <a:tblPr>
                <a:tableStyleId>{35758FB7-9AC5-4552-8A53-C91805E547FA}</a:tableStyleId>
              </a:tblPr>
              <a:tblGrid>
                <a:gridCol w="3826432">
                  <a:extLst>
                    <a:ext uri="{9D8B030D-6E8A-4147-A177-3AD203B41FA5}">
                      <a16:colId xmlns:a16="http://schemas.microsoft.com/office/drawing/2014/main" val="694961036"/>
                    </a:ext>
                  </a:extLst>
                </a:gridCol>
                <a:gridCol w="1521125">
                  <a:extLst>
                    <a:ext uri="{9D8B030D-6E8A-4147-A177-3AD203B41FA5}">
                      <a16:colId xmlns:a16="http://schemas.microsoft.com/office/drawing/2014/main" val="2279978675"/>
                    </a:ext>
                  </a:extLst>
                </a:gridCol>
                <a:gridCol w="2314755">
                  <a:extLst>
                    <a:ext uri="{9D8B030D-6E8A-4147-A177-3AD203B41FA5}">
                      <a16:colId xmlns:a16="http://schemas.microsoft.com/office/drawing/2014/main" val="4182260500"/>
                    </a:ext>
                  </a:extLst>
                </a:gridCol>
              </a:tblGrid>
              <a:tr h="404747">
                <a:tc>
                  <a:txBody>
                    <a:bodyPr/>
                    <a:lstStyle/>
                    <a:p>
                      <a:pPr algn="ctr" fontAlgn="b"/>
                      <a:r>
                        <a:rPr lang="en-US" sz="2800" b="1" u="none" strike="noStrike" dirty="0">
                          <a:effectLst/>
                          <a:latin typeface="Franklin Gothic Medium Cond" panose="020B0606030402020204" pitchFamily="34" charset="0"/>
                        </a:rPr>
                        <a:t>Category</a:t>
                      </a:r>
                      <a:endParaRPr lang="en-US" sz="2800" b="1"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2800" b="1" u="none" strike="noStrike" dirty="0">
                          <a:effectLst/>
                          <a:latin typeface="Franklin Gothic Medium Cond" panose="020B0606030402020204" pitchFamily="34" charset="0"/>
                        </a:rPr>
                        <a:t>% SCB</a:t>
                      </a:r>
                      <a:endParaRPr lang="en-US" sz="2800" b="1"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2800" b="1" u="none" strike="noStrike" dirty="0">
                          <a:effectLst/>
                          <a:latin typeface="Franklin Gothic Medium Cond" panose="020B0606030402020204" pitchFamily="34" charset="0"/>
                        </a:rPr>
                        <a:t>FB </a:t>
                      </a:r>
                      <a:r>
                        <a:rPr lang="en-US" sz="2800" b="1" u="none" strike="noStrike" baseline="0" dirty="0">
                          <a:effectLst/>
                          <a:latin typeface="Franklin Gothic Medium Cond" panose="020B0606030402020204" pitchFamily="34" charset="0"/>
                        </a:rPr>
                        <a:t>with 20/&gt;+</a:t>
                      </a:r>
                      <a:endParaRPr lang="en-US" sz="2800" b="1"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535034300"/>
                  </a:ext>
                </a:extLst>
              </a:tr>
              <a:tr h="758901">
                <a:tc>
                  <a:txBody>
                    <a:bodyPr/>
                    <a:lstStyle/>
                    <a:p>
                      <a:pPr algn="ctr" fontAlgn="b"/>
                      <a:r>
                        <a:rPr lang="en-US" sz="3600" u="none" strike="noStrike" dirty="0">
                          <a:effectLst/>
                          <a:latin typeface="Franklin Gothic Medium Cond" panose="020B0606030402020204" pitchFamily="34" charset="0"/>
                        </a:rPr>
                        <a:t>Weaker Sections</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10%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Mar. 2018</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3828548435"/>
                  </a:ext>
                </a:extLst>
              </a:tr>
              <a:tr h="404747">
                <a:tc>
                  <a:txBody>
                    <a:bodyPr/>
                    <a:lstStyle/>
                    <a:p>
                      <a:pPr algn="ctr" fontAlgn="b"/>
                      <a:r>
                        <a:rPr lang="en-US" sz="3600" u="none" strike="noStrike" dirty="0" err="1">
                          <a:effectLst/>
                          <a:latin typeface="Franklin Gothic Medium Cond" panose="020B0606030402020204" pitchFamily="34" charset="0"/>
                        </a:rPr>
                        <a:t>Agri</a:t>
                      </a:r>
                      <a:r>
                        <a:rPr lang="en-US" sz="3600" u="none" strike="noStrike" dirty="0">
                          <a:effectLst/>
                          <a:latin typeface="Franklin Gothic Medium Cond" panose="020B0606030402020204" pitchFamily="34" charset="0"/>
                        </a:rPr>
                        <a:t> </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10%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3600" u="none" strike="noStrike" dirty="0">
                          <a:effectLst/>
                          <a:latin typeface="Franklin Gothic Medium Cond" panose="020B0606030402020204" pitchFamily="34" charset="0"/>
                        </a:rPr>
                        <a:t>Mar. 2018</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4109505986"/>
                  </a:ext>
                </a:extLst>
              </a:tr>
              <a:tr h="1129918">
                <a:tc>
                  <a:txBody>
                    <a:bodyPr/>
                    <a:lstStyle/>
                    <a:p>
                      <a:pPr algn="ctr" fontAlgn="b"/>
                      <a:r>
                        <a:rPr lang="en-US" sz="2800" u="none" strike="noStrike" dirty="0">
                          <a:effectLst/>
                          <a:latin typeface="Franklin Gothic Medium Cond" panose="020B0606030402020204" pitchFamily="34" charset="0"/>
                        </a:rPr>
                        <a:t>*Marginal Farmer (</a:t>
                      </a:r>
                      <a:r>
                        <a:rPr lang="en-US" sz="2800" u="none" strike="noStrike" dirty="0" err="1">
                          <a:effectLst/>
                          <a:latin typeface="Franklin Gothic Medium Cond" panose="020B0606030402020204" pitchFamily="34" charset="0"/>
                        </a:rPr>
                        <a:t>upto</a:t>
                      </a:r>
                      <a:r>
                        <a:rPr lang="en-US" sz="2800" u="none" strike="noStrike" baseline="0" dirty="0">
                          <a:effectLst/>
                          <a:latin typeface="Franklin Gothic Medium Cond" panose="020B0606030402020204" pitchFamily="34" charset="0"/>
                        </a:rPr>
                        <a:t> 1ht)</a:t>
                      </a:r>
                      <a:endParaRPr lang="en-US" sz="2800" u="none" strike="noStrike" dirty="0">
                        <a:effectLst/>
                        <a:latin typeface="Franklin Gothic Medium Cond" panose="020B0606030402020204" pitchFamily="34" charset="0"/>
                      </a:endParaRPr>
                    </a:p>
                    <a:p>
                      <a:pPr algn="ctr" fontAlgn="b"/>
                      <a:r>
                        <a:rPr lang="en-US" sz="2800" u="none" strike="noStrike" dirty="0">
                          <a:effectLst/>
                          <a:latin typeface="Franklin Gothic Medium Cond" panose="020B0606030402020204" pitchFamily="34" charset="0"/>
                        </a:rPr>
                        <a:t>*Small</a:t>
                      </a:r>
                      <a:r>
                        <a:rPr lang="en-US" sz="2800" u="none" strike="noStrike" baseline="0" dirty="0">
                          <a:effectLst/>
                          <a:latin typeface="Franklin Gothic Medium Cond" panose="020B0606030402020204" pitchFamily="34" charset="0"/>
                        </a:rPr>
                        <a:t> farmer (&gt;1 </a:t>
                      </a:r>
                      <a:r>
                        <a:rPr lang="en-US" sz="2800" u="none" strike="noStrike" baseline="0" dirty="0" err="1">
                          <a:effectLst/>
                          <a:latin typeface="Franklin Gothic Medium Cond" panose="020B0606030402020204" pitchFamily="34" charset="0"/>
                        </a:rPr>
                        <a:t>upto</a:t>
                      </a:r>
                      <a:r>
                        <a:rPr lang="en-US" sz="2800" u="none" strike="noStrike" baseline="0" dirty="0">
                          <a:effectLst/>
                          <a:latin typeface="Franklin Gothic Medium Cond" panose="020B0606030402020204" pitchFamily="34" charset="0"/>
                        </a:rPr>
                        <a:t> 2ht)</a:t>
                      </a:r>
                      <a:endParaRPr lang="en-US" sz="28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8%</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b="0" i="0" u="none" strike="noStrike" dirty="0">
                          <a:solidFill>
                            <a:srgbClr val="000000"/>
                          </a:solidFill>
                          <a:effectLst/>
                          <a:latin typeface="Franklin Gothic Medium Cond" panose="020B0606030402020204" pitchFamily="34" charset="0"/>
                        </a:rPr>
                        <a:t>Post-2018</a:t>
                      </a:r>
                    </a:p>
                  </a:txBody>
                  <a:tcPr marL="7620" marR="7620" marT="7620" marB="0" anchor="ctr"/>
                </a:tc>
                <a:extLst>
                  <a:ext uri="{0D108BD9-81ED-4DB2-BD59-A6C34878D82A}">
                    <a16:rowId xmlns:a16="http://schemas.microsoft.com/office/drawing/2014/main" val="4112679638"/>
                  </a:ext>
                </a:extLst>
              </a:tr>
              <a:tr h="1129918">
                <a:tc>
                  <a:txBody>
                    <a:bodyPr/>
                    <a:lstStyle/>
                    <a:p>
                      <a:pPr algn="ctr" fontAlgn="b"/>
                      <a:r>
                        <a:rPr lang="en-US" sz="3600" u="none" strike="noStrike" dirty="0">
                          <a:effectLst/>
                          <a:latin typeface="Franklin Gothic Medium Cond" panose="020B0606030402020204" pitchFamily="34" charset="0"/>
                        </a:rPr>
                        <a:t>Micro Enterprises</a:t>
                      </a:r>
                    </a:p>
                    <a:p>
                      <a:pPr algn="ctr" fontAlgn="b"/>
                      <a:r>
                        <a:rPr lang="en-US" sz="3600" u="none" strike="noStrike" dirty="0">
                          <a:effectLst/>
                          <a:latin typeface="Franklin Gothic Medium Cond" panose="020B0606030402020204" pitchFamily="34" charset="0"/>
                        </a:rPr>
                        <a:t>Khadi-Village</a:t>
                      </a:r>
                      <a:r>
                        <a:rPr lang="en-US" sz="3600" u="none" strike="noStrike" baseline="0" dirty="0">
                          <a:effectLst/>
                          <a:latin typeface="Franklin Gothic Medium Cond" panose="020B0606030402020204" pitchFamily="34" charset="0"/>
                        </a:rPr>
                        <a:t> </a:t>
                      </a:r>
                      <a:r>
                        <a:rPr lang="en-US" sz="3600" u="none" strike="noStrike" baseline="0" dirty="0" err="1">
                          <a:effectLst/>
                          <a:latin typeface="Franklin Gothic Medium Cond" panose="020B0606030402020204" pitchFamily="34" charset="0"/>
                        </a:rPr>
                        <a:t>indu</a:t>
                      </a:r>
                      <a:r>
                        <a:rPr lang="en-US" sz="3600" u="none" strike="noStrike" baseline="0" dirty="0">
                          <a:effectLst/>
                          <a:latin typeface="Franklin Gothic Medium Cond" panose="020B0606030402020204" pitchFamily="34" charset="0"/>
                        </a:rPr>
                        <a:t>.</a:t>
                      </a:r>
                      <a:endParaRPr lang="en-US" sz="3600" u="none" strike="noStrike" dirty="0">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7.50%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3600" b="0" u="none" strike="noStrike" dirty="0">
                          <a:effectLst/>
                          <a:latin typeface="Franklin Gothic Medium Cond" panose="020B0606030402020204" pitchFamily="34" charset="0"/>
                        </a:rPr>
                        <a:t>Post-2018</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2458131897"/>
                  </a:ext>
                </a:extLst>
              </a:tr>
              <a:tr h="758901">
                <a:tc>
                  <a:txBody>
                    <a:bodyPr/>
                    <a:lstStyle/>
                    <a:p>
                      <a:pPr algn="ctr" fontAlgn="b"/>
                      <a:r>
                        <a:rPr lang="en-US" sz="3600" u="none" strike="noStrike" dirty="0">
                          <a:effectLst/>
                          <a:latin typeface="Franklin Gothic Medium Cond" panose="020B0606030402020204" pitchFamily="34" charset="0"/>
                        </a:rPr>
                        <a:t>All PSL categories</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4.5%</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b="0" i="0" u="none" strike="noStrike" dirty="0">
                          <a:solidFill>
                            <a:srgbClr val="000000"/>
                          </a:solidFill>
                          <a:effectLst/>
                          <a:latin typeface="Franklin Gothic Medium Cond" panose="020B0606030402020204" pitchFamily="34" charset="0"/>
                        </a:rPr>
                        <a:t>--</a:t>
                      </a:r>
                    </a:p>
                  </a:txBody>
                  <a:tcPr marL="7620" marR="7620" marT="7620" marB="0" anchor="ctr"/>
                </a:tc>
                <a:extLst>
                  <a:ext uri="{0D108BD9-81ED-4DB2-BD59-A6C34878D82A}">
                    <a16:rowId xmlns:a16="http://schemas.microsoft.com/office/drawing/2014/main" val="507631512"/>
                  </a:ext>
                </a:extLst>
              </a:tr>
              <a:tr h="404747">
                <a:tc>
                  <a:txBody>
                    <a:bodyPr/>
                    <a:lstStyle/>
                    <a:p>
                      <a:pPr algn="ctr" fontAlgn="b"/>
                      <a:r>
                        <a:rPr lang="en-US" sz="3600" u="none" strike="noStrike">
                          <a:effectLst/>
                          <a:latin typeface="Franklin Gothic Medium Cond" panose="020B0606030402020204" pitchFamily="34" charset="0"/>
                        </a:rPr>
                        <a:t>Total PSL</a:t>
                      </a:r>
                      <a:endParaRPr lang="en-US" sz="3600" b="0" i="0" u="none" strike="noStrike">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40%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b="0" i="0" u="none" strike="noStrike" dirty="0">
                          <a:solidFill>
                            <a:srgbClr val="000000"/>
                          </a:solidFill>
                          <a:effectLst/>
                          <a:latin typeface="Franklin Gothic Medium Cond" panose="020B0606030402020204" pitchFamily="34" charset="0"/>
                        </a:rPr>
                        <a:t>Mar.2018</a:t>
                      </a:r>
                    </a:p>
                  </a:txBody>
                  <a:tcPr marL="7620" marR="7620" marT="7620" marB="0" anchor="ctr"/>
                </a:tc>
                <a:extLst>
                  <a:ext uri="{0D108BD9-81ED-4DB2-BD59-A6C34878D82A}">
                    <a16:rowId xmlns:a16="http://schemas.microsoft.com/office/drawing/2014/main" val="2660861523"/>
                  </a:ext>
                </a:extLst>
              </a:tr>
            </a:tbl>
          </a:graphicData>
        </a:graphic>
      </p:graphicFrame>
      <p:sp>
        <p:nvSpPr>
          <p:cNvPr id="6" name="Title 5"/>
          <p:cNvSpPr>
            <a:spLocks noGrp="1"/>
          </p:cNvSpPr>
          <p:nvPr>
            <p:ph type="title"/>
          </p:nvPr>
        </p:nvSpPr>
        <p:spPr/>
        <p:txBody>
          <a:bodyPr>
            <a:noAutofit/>
          </a:bodyPr>
          <a:lstStyle/>
          <a:p>
            <a:r>
              <a:rPr lang="en-US" sz="2800" dirty="0"/>
              <a:t>New PSL:WEF 1/4/15; *=new cat.; Loan given to MFI also counts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338" r="31401"/>
          <a:stretch/>
        </p:blipFill>
        <p:spPr>
          <a:xfrm>
            <a:off x="8500512" y="1888040"/>
            <a:ext cx="1039008" cy="16731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0512" y="3561239"/>
            <a:ext cx="1604065" cy="120304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7686" y="774718"/>
            <a:ext cx="1244660" cy="1244660"/>
          </a:xfrm>
          <a:prstGeom prst="rect">
            <a:avLst/>
          </a:prstGeom>
        </p:spPr>
      </p:pic>
    </p:spTree>
    <p:extLst>
      <p:ext uri="{BB962C8B-B14F-4D97-AF65-F5344CB8AC3E}">
        <p14:creationId xmlns:p14="http://schemas.microsoft.com/office/powerpoint/2010/main" val="42077204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780179874"/>
              </p:ext>
            </p:extLst>
          </p:nvPr>
        </p:nvGraphicFramePr>
        <p:xfrm>
          <a:off x="838200" y="795523"/>
          <a:ext cx="10515600" cy="5853377"/>
        </p:xfrm>
        <a:graphic>
          <a:graphicData uri="http://schemas.openxmlformats.org/drawingml/2006/table">
            <a:tbl>
              <a:tblPr>
                <a:tableStyleId>{35758FB7-9AC5-4552-8A53-C91805E547FA}</a:tableStyleId>
              </a:tblPr>
              <a:tblGrid>
                <a:gridCol w="3826432">
                  <a:extLst>
                    <a:ext uri="{9D8B030D-6E8A-4147-A177-3AD203B41FA5}">
                      <a16:colId xmlns:a16="http://schemas.microsoft.com/office/drawing/2014/main" val="694961036"/>
                    </a:ext>
                  </a:extLst>
                </a:gridCol>
                <a:gridCol w="1521125">
                  <a:extLst>
                    <a:ext uri="{9D8B030D-6E8A-4147-A177-3AD203B41FA5}">
                      <a16:colId xmlns:a16="http://schemas.microsoft.com/office/drawing/2014/main" val="2279978675"/>
                    </a:ext>
                  </a:extLst>
                </a:gridCol>
                <a:gridCol w="2314755">
                  <a:extLst>
                    <a:ext uri="{9D8B030D-6E8A-4147-A177-3AD203B41FA5}">
                      <a16:colId xmlns:a16="http://schemas.microsoft.com/office/drawing/2014/main" val="4182260500"/>
                    </a:ext>
                  </a:extLst>
                </a:gridCol>
                <a:gridCol w="2853288">
                  <a:extLst>
                    <a:ext uri="{9D8B030D-6E8A-4147-A177-3AD203B41FA5}">
                      <a16:colId xmlns:a16="http://schemas.microsoft.com/office/drawing/2014/main" val="3781981606"/>
                    </a:ext>
                  </a:extLst>
                </a:gridCol>
              </a:tblGrid>
              <a:tr h="404747">
                <a:tc>
                  <a:txBody>
                    <a:bodyPr/>
                    <a:lstStyle/>
                    <a:p>
                      <a:pPr algn="ctr" fontAlgn="b"/>
                      <a:r>
                        <a:rPr lang="en-US" sz="2800" b="1" u="none" strike="noStrike" dirty="0">
                          <a:effectLst/>
                          <a:latin typeface="Franklin Gothic Medium Cond" panose="020B0606030402020204" pitchFamily="34" charset="0"/>
                        </a:rPr>
                        <a:t>Category</a:t>
                      </a:r>
                      <a:endParaRPr lang="en-US" sz="2800" b="1"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2800" b="1" u="none" strike="noStrike" dirty="0">
                          <a:effectLst/>
                          <a:latin typeface="Franklin Gothic Medium Cond" panose="020B0606030402020204" pitchFamily="34" charset="0"/>
                        </a:rPr>
                        <a:t>% SCB</a:t>
                      </a:r>
                      <a:endParaRPr lang="en-US" sz="2800" b="1"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2800" b="1" u="none" strike="noStrike" dirty="0">
                          <a:effectLst/>
                          <a:latin typeface="Franklin Gothic Medium Cond" panose="020B0606030402020204" pitchFamily="34" charset="0"/>
                        </a:rPr>
                        <a:t>FB </a:t>
                      </a:r>
                      <a:r>
                        <a:rPr lang="en-US" sz="2800" b="1" u="none" strike="noStrike" baseline="0" dirty="0">
                          <a:effectLst/>
                          <a:latin typeface="Franklin Gothic Medium Cond" panose="020B0606030402020204" pitchFamily="34" charset="0"/>
                        </a:rPr>
                        <a:t>with 20/&gt;+</a:t>
                      </a:r>
                      <a:endParaRPr lang="en-US" sz="2800" b="1"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2800" b="1" u="none" strike="noStrike" dirty="0">
                          <a:effectLst/>
                          <a:latin typeface="Franklin Gothic Medium Cond" panose="020B0606030402020204" pitchFamily="34" charset="0"/>
                        </a:rPr>
                        <a:t>FB &lt;20</a:t>
                      </a:r>
                      <a:endParaRPr lang="en-US" sz="2800" b="1"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535034300"/>
                  </a:ext>
                </a:extLst>
              </a:tr>
              <a:tr h="758901">
                <a:tc>
                  <a:txBody>
                    <a:bodyPr/>
                    <a:lstStyle/>
                    <a:p>
                      <a:pPr algn="ctr" fontAlgn="b"/>
                      <a:r>
                        <a:rPr lang="en-US" sz="3600" u="none" strike="noStrike" dirty="0">
                          <a:effectLst/>
                          <a:latin typeface="Franklin Gothic Medium Cond" panose="020B0606030402020204" pitchFamily="34" charset="0"/>
                        </a:rPr>
                        <a:t>Weaker Sections</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10%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Mar. 2018</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b="0" i="0" u="none" strike="noStrike" dirty="0">
                          <a:solidFill>
                            <a:srgbClr val="000000"/>
                          </a:solidFill>
                          <a:effectLst/>
                          <a:latin typeface="Franklin Gothic Medium Cond" panose="020B0606030402020204" pitchFamily="34" charset="0"/>
                        </a:rPr>
                        <a:t>NA</a:t>
                      </a:r>
                    </a:p>
                  </a:txBody>
                  <a:tcPr marL="7620" marR="7620" marT="7620" marB="0" anchor="ctr"/>
                </a:tc>
                <a:extLst>
                  <a:ext uri="{0D108BD9-81ED-4DB2-BD59-A6C34878D82A}">
                    <a16:rowId xmlns:a16="http://schemas.microsoft.com/office/drawing/2014/main" val="3828548435"/>
                  </a:ext>
                </a:extLst>
              </a:tr>
              <a:tr h="404747">
                <a:tc>
                  <a:txBody>
                    <a:bodyPr/>
                    <a:lstStyle/>
                    <a:p>
                      <a:pPr algn="ctr" fontAlgn="b"/>
                      <a:r>
                        <a:rPr lang="en-US" sz="3600" u="none" strike="noStrike" dirty="0" err="1">
                          <a:effectLst/>
                          <a:latin typeface="Franklin Gothic Medium Cond" panose="020B0606030402020204" pitchFamily="34" charset="0"/>
                        </a:rPr>
                        <a:t>Agri</a:t>
                      </a:r>
                      <a:r>
                        <a:rPr lang="en-US" sz="3600" u="none" strike="noStrike" dirty="0">
                          <a:effectLst/>
                          <a:latin typeface="Franklin Gothic Medium Cond" panose="020B0606030402020204" pitchFamily="34" charset="0"/>
                        </a:rPr>
                        <a:t> </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10%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3600" u="none" strike="noStrike" dirty="0">
                          <a:effectLst/>
                          <a:latin typeface="Franklin Gothic Medium Cond" panose="020B0606030402020204" pitchFamily="34" charset="0"/>
                        </a:rPr>
                        <a:t>Mar. 2018</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b="0" i="0" u="none" strike="noStrike" dirty="0">
                          <a:solidFill>
                            <a:srgbClr val="000000"/>
                          </a:solidFill>
                          <a:effectLst/>
                          <a:latin typeface="Franklin Gothic Medium Cond" panose="020B0606030402020204" pitchFamily="34" charset="0"/>
                        </a:rPr>
                        <a:t>NA</a:t>
                      </a:r>
                    </a:p>
                  </a:txBody>
                  <a:tcPr marL="7620" marR="7620" marT="7620" marB="0" anchor="ctr"/>
                </a:tc>
                <a:extLst>
                  <a:ext uri="{0D108BD9-81ED-4DB2-BD59-A6C34878D82A}">
                    <a16:rowId xmlns:a16="http://schemas.microsoft.com/office/drawing/2014/main" val="4109505986"/>
                  </a:ext>
                </a:extLst>
              </a:tr>
              <a:tr h="1129918">
                <a:tc>
                  <a:txBody>
                    <a:bodyPr/>
                    <a:lstStyle/>
                    <a:p>
                      <a:pPr algn="ctr" fontAlgn="b"/>
                      <a:r>
                        <a:rPr lang="en-US" sz="2800" u="none" strike="noStrike" dirty="0">
                          <a:effectLst/>
                          <a:latin typeface="Franklin Gothic Medium Cond" panose="020B0606030402020204" pitchFamily="34" charset="0"/>
                        </a:rPr>
                        <a:t>*Marginal Farmer (</a:t>
                      </a:r>
                      <a:r>
                        <a:rPr lang="en-US" sz="2800" u="none" strike="noStrike" dirty="0" err="1">
                          <a:effectLst/>
                          <a:latin typeface="Franklin Gothic Medium Cond" panose="020B0606030402020204" pitchFamily="34" charset="0"/>
                        </a:rPr>
                        <a:t>upto</a:t>
                      </a:r>
                      <a:r>
                        <a:rPr lang="en-US" sz="2800" u="none" strike="noStrike" baseline="0" dirty="0">
                          <a:effectLst/>
                          <a:latin typeface="Franklin Gothic Medium Cond" panose="020B0606030402020204" pitchFamily="34" charset="0"/>
                        </a:rPr>
                        <a:t> 1ht)</a:t>
                      </a:r>
                      <a:endParaRPr lang="en-US" sz="2800" u="none" strike="noStrike" dirty="0">
                        <a:effectLst/>
                        <a:latin typeface="Franklin Gothic Medium Cond" panose="020B0606030402020204" pitchFamily="34" charset="0"/>
                      </a:endParaRPr>
                    </a:p>
                    <a:p>
                      <a:pPr algn="ctr" fontAlgn="b"/>
                      <a:r>
                        <a:rPr lang="en-US" sz="2800" u="none" strike="noStrike" dirty="0">
                          <a:effectLst/>
                          <a:latin typeface="Franklin Gothic Medium Cond" panose="020B0606030402020204" pitchFamily="34" charset="0"/>
                        </a:rPr>
                        <a:t>*Small</a:t>
                      </a:r>
                      <a:r>
                        <a:rPr lang="en-US" sz="2800" u="none" strike="noStrike" baseline="0" dirty="0">
                          <a:effectLst/>
                          <a:latin typeface="Franklin Gothic Medium Cond" panose="020B0606030402020204" pitchFamily="34" charset="0"/>
                        </a:rPr>
                        <a:t> farmer (&gt;1 </a:t>
                      </a:r>
                      <a:r>
                        <a:rPr lang="en-US" sz="2800" u="none" strike="noStrike" baseline="0" dirty="0" err="1">
                          <a:effectLst/>
                          <a:latin typeface="Franklin Gothic Medium Cond" panose="020B0606030402020204" pitchFamily="34" charset="0"/>
                        </a:rPr>
                        <a:t>upto</a:t>
                      </a:r>
                      <a:r>
                        <a:rPr lang="en-US" sz="2800" u="none" strike="noStrike" baseline="0" dirty="0">
                          <a:effectLst/>
                          <a:latin typeface="Franklin Gothic Medium Cond" panose="020B0606030402020204" pitchFamily="34" charset="0"/>
                        </a:rPr>
                        <a:t> 2ht)</a:t>
                      </a:r>
                      <a:endParaRPr lang="en-US" sz="28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8%</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b="0" i="0" u="none" strike="noStrike" dirty="0">
                          <a:solidFill>
                            <a:srgbClr val="000000"/>
                          </a:solidFill>
                          <a:effectLst/>
                          <a:latin typeface="Franklin Gothic Medium Cond" panose="020B0606030402020204" pitchFamily="34" charset="0"/>
                        </a:rPr>
                        <a:t>Post-2018</a:t>
                      </a:r>
                    </a:p>
                  </a:txBody>
                  <a:tcPr marL="7620" marR="7620" marT="7620" marB="0" anchor="ctr"/>
                </a:tc>
                <a:tc>
                  <a:txBody>
                    <a:bodyPr/>
                    <a:lstStyle/>
                    <a:p>
                      <a:pPr algn="ctr" fontAlgn="b"/>
                      <a:r>
                        <a:rPr lang="en-US" sz="3600" b="0" i="0" u="none" strike="noStrike" dirty="0">
                          <a:solidFill>
                            <a:srgbClr val="000000"/>
                          </a:solidFill>
                          <a:effectLst/>
                          <a:latin typeface="Franklin Gothic Medium Cond" panose="020B0606030402020204" pitchFamily="34" charset="0"/>
                        </a:rPr>
                        <a:t>NA</a:t>
                      </a:r>
                    </a:p>
                  </a:txBody>
                  <a:tcPr marL="7620" marR="7620" marT="7620" marB="0" anchor="ctr"/>
                </a:tc>
                <a:extLst>
                  <a:ext uri="{0D108BD9-81ED-4DB2-BD59-A6C34878D82A}">
                    <a16:rowId xmlns:a16="http://schemas.microsoft.com/office/drawing/2014/main" val="4112679638"/>
                  </a:ext>
                </a:extLst>
              </a:tr>
              <a:tr h="1129918">
                <a:tc>
                  <a:txBody>
                    <a:bodyPr/>
                    <a:lstStyle/>
                    <a:p>
                      <a:pPr algn="ctr" fontAlgn="b"/>
                      <a:r>
                        <a:rPr lang="en-US" sz="3600" u="none" strike="noStrike" dirty="0">
                          <a:effectLst/>
                          <a:latin typeface="Franklin Gothic Medium Cond" panose="020B0606030402020204" pitchFamily="34" charset="0"/>
                        </a:rPr>
                        <a:t>Micro Enterprises</a:t>
                      </a:r>
                    </a:p>
                    <a:p>
                      <a:pPr algn="ctr" fontAlgn="b"/>
                      <a:r>
                        <a:rPr lang="en-US" sz="3600" u="none" strike="noStrike" dirty="0">
                          <a:effectLst/>
                          <a:latin typeface="Franklin Gothic Medium Cond" panose="020B0606030402020204" pitchFamily="34" charset="0"/>
                        </a:rPr>
                        <a:t>Khadi-Village</a:t>
                      </a:r>
                      <a:r>
                        <a:rPr lang="en-US" sz="3600" u="none" strike="noStrike" baseline="0" dirty="0">
                          <a:effectLst/>
                          <a:latin typeface="Franklin Gothic Medium Cond" panose="020B0606030402020204" pitchFamily="34" charset="0"/>
                        </a:rPr>
                        <a:t> </a:t>
                      </a:r>
                      <a:r>
                        <a:rPr lang="en-US" sz="3600" u="none" strike="noStrike" baseline="0" dirty="0" err="1">
                          <a:effectLst/>
                          <a:latin typeface="Franklin Gothic Medium Cond" panose="020B0606030402020204" pitchFamily="34" charset="0"/>
                        </a:rPr>
                        <a:t>indu</a:t>
                      </a:r>
                      <a:r>
                        <a:rPr lang="en-US" sz="3600" u="none" strike="noStrike" baseline="0" dirty="0">
                          <a:effectLst/>
                          <a:latin typeface="Franklin Gothic Medium Cond" panose="020B0606030402020204" pitchFamily="34" charset="0"/>
                        </a:rPr>
                        <a:t>.</a:t>
                      </a:r>
                      <a:endParaRPr lang="en-US" sz="3600" u="none" strike="noStrike" dirty="0">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7.50%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3600" b="0" u="none" strike="noStrike" dirty="0">
                          <a:effectLst/>
                          <a:latin typeface="Franklin Gothic Medium Cond" panose="020B0606030402020204" pitchFamily="34" charset="0"/>
                        </a:rPr>
                        <a:t>Post-2018</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3600" b="0" i="0" u="none" strike="noStrike" dirty="0">
                          <a:solidFill>
                            <a:srgbClr val="000000"/>
                          </a:solidFill>
                          <a:effectLst/>
                          <a:latin typeface="Franklin Gothic Medium Cond" panose="020B0606030402020204" pitchFamily="34" charset="0"/>
                        </a:rPr>
                        <a:t>NA</a:t>
                      </a:r>
                    </a:p>
                  </a:txBody>
                  <a:tcPr marL="7620" marR="7620" marT="7620" marB="0" anchor="ctr"/>
                </a:tc>
                <a:extLst>
                  <a:ext uri="{0D108BD9-81ED-4DB2-BD59-A6C34878D82A}">
                    <a16:rowId xmlns:a16="http://schemas.microsoft.com/office/drawing/2014/main" val="2458131897"/>
                  </a:ext>
                </a:extLst>
              </a:tr>
              <a:tr h="758901">
                <a:tc>
                  <a:txBody>
                    <a:bodyPr/>
                    <a:lstStyle/>
                    <a:p>
                      <a:pPr algn="ctr" fontAlgn="b"/>
                      <a:r>
                        <a:rPr lang="en-US" sz="3600" u="none" strike="noStrike" dirty="0">
                          <a:effectLst/>
                          <a:latin typeface="Franklin Gothic Medium Cond" panose="020B0606030402020204" pitchFamily="34" charset="0"/>
                        </a:rPr>
                        <a:t>All PSL categories</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4.5%</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b="0" i="0" u="none" strike="noStrike" dirty="0">
                          <a:solidFill>
                            <a:srgbClr val="000000"/>
                          </a:solidFill>
                          <a:effectLst/>
                          <a:latin typeface="Franklin Gothic Medium Cond" panose="020B0606030402020204" pitchFamily="34" charset="0"/>
                        </a:rPr>
                        <a:t>--</a:t>
                      </a:r>
                    </a:p>
                  </a:txBody>
                  <a:tcPr marL="7620" marR="7620" marT="7620" marB="0" anchor="ctr"/>
                </a:tc>
                <a:tc>
                  <a:txBody>
                    <a:bodyPr/>
                    <a:lstStyle/>
                    <a:p>
                      <a:pPr algn="ctr" fontAlgn="b"/>
                      <a:r>
                        <a:rPr lang="en-US" sz="2800" b="0" i="0" u="none" strike="noStrike" dirty="0" err="1">
                          <a:solidFill>
                            <a:srgbClr val="000000"/>
                          </a:solidFill>
                          <a:effectLst/>
                          <a:latin typeface="Franklin Gothic Medium Cond" panose="020B0606030402020204" pitchFamily="34" charset="0"/>
                        </a:rPr>
                        <a:t>Upto</a:t>
                      </a:r>
                      <a:r>
                        <a:rPr lang="en-US" sz="2800" b="0" i="0" u="none" strike="noStrike" dirty="0">
                          <a:solidFill>
                            <a:srgbClr val="000000"/>
                          </a:solidFill>
                          <a:effectLst/>
                          <a:latin typeface="Franklin Gothic Medium Cond" panose="020B0606030402020204" pitchFamily="34" charset="0"/>
                        </a:rPr>
                        <a:t> 32% in</a:t>
                      </a:r>
                      <a:r>
                        <a:rPr lang="en-US" sz="2800" b="0" i="0" u="none" strike="noStrike" baseline="0" dirty="0">
                          <a:solidFill>
                            <a:srgbClr val="000000"/>
                          </a:solidFill>
                          <a:effectLst/>
                          <a:latin typeface="Franklin Gothic Medium Cond" panose="020B0606030402020204" pitchFamily="34" charset="0"/>
                        </a:rPr>
                        <a:t> export units </a:t>
                      </a:r>
                      <a:r>
                        <a:rPr lang="en-US" sz="2800" b="0" i="0" u="none" strike="noStrike" baseline="0" dirty="0" err="1">
                          <a:solidFill>
                            <a:srgbClr val="000000"/>
                          </a:solidFill>
                          <a:effectLst/>
                          <a:latin typeface="Franklin Gothic Medium Cond" panose="020B0606030402020204" pitchFamily="34" charset="0"/>
                        </a:rPr>
                        <a:t>upto</a:t>
                      </a:r>
                      <a:r>
                        <a:rPr lang="en-US" sz="2800" b="0" i="0" u="none" strike="noStrike" baseline="0" dirty="0">
                          <a:solidFill>
                            <a:srgbClr val="000000"/>
                          </a:solidFill>
                          <a:effectLst/>
                          <a:latin typeface="Franklin Gothic Medium Cond" panose="020B0606030402020204" pitchFamily="34" charset="0"/>
                        </a:rPr>
                        <a:t> Rs.100 cr. turnover</a:t>
                      </a:r>
                      <a:endParaRPr lang="en-US" sz="2800" b="0" i="0" u="none" strike="noStrike" dirty="0">
                        <a:solidFill>
                          <a:srgbClr val="000000"/>
                        </a:solidFill>
                        <a:effectLst/>
                        <a:latin typeface="Franklin Gothic Medium Cond" panose="020B0606030402020204" pitchFamily="34" charset="0"/>
                      </a:endParaRPr>
                    </a:p>
                  </a:txBody>
                  <a:tcPr marL="7620" marR="7620" marT="7620" marB="0" anchor="ctr"/>
                </a:tc>
                <a:extLst>
                  <a:ext uri="{0D108BD9-81ED-4DB2-BD59-A6C34878D82A}">
                    <a16:rowId xmlns:a16="http://schemas.microsoft.com/office/drawing/2014/main" val="507631512"/>
                  </a:ext>
                </a:extLst>
              </a:tr>
              <a:tr h="404747">
                <a:tc>
                  <a:txBody>
                    <a:bodyPr/>
                    <a:lstStyle/>
                    <a:p>
                      <a:pPr algn="ctr" fontAlgn="b"/>
                      <a:r>
                        <a:rPr lang="en-US" sz="3600" u="none" strike="noStrike">
                          <a:effectLst/>
                          <a:latin typeface="Franklin Gothic Medium Cond" panose="020B0606030402020204" pitchFamily="34" charset="0"/>
                        </a:rPr>
                        <a:t>Total PSL</a:t>
                      </a:r>
                      <a:endParaRPr lang="en-US" sz="3600" b="0" i="0" u="none" strike="noStrike">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u="none" strike="noStrike" dirty="0">
                          <a:effectLst/>
                          <a:latin typeface="Franklin Gothic Medium Cond" panose="020B0606030402020204" pitchFamily="34" charset="0"/>
                        </a:rPr>
                        <a:t>40%</a:t>
                      </a:r>
                      <a:endParaRPr lang="en-US" sz="3600" b="0" i="0" u="none" strike="noStrike" dirty="0">
                        <a:solidFill>
                          <a:srgbClr val="000000"/>
                        </a:solidFill>
                        <a:effectLst/>
                        <a:latin typeface="Franklin Gothic Medium Cond" panose="020B0606030402020204" pitchFamily="34" charset="0"/>
                      </a:endParaRPr>
                    </a:p>
                  </a:txBody>
                  <a:tcPr marL="7620" marR="7620" marT="7620" marB="0" anchor="ctr"/>
                </a:tc>
                <a:tc>
                  <a:txBody>
                    <a:bodyPr/>
                    <a:lstStyle/>
                    <a:p>
                      <a:pPr algn="ctr" fontAlgn="b"/>
                      <a:r>
                        <a:rPr lang="en-US" sz="3600" b="0" i="0" u="none" strike="noStrike" dirty="0">
                          <a:solidFill>
                            <a:srgbClr val="000000"/>
                          </a:solidFill>
                          <a:effectLst/>
                          <a:latin typeface="Franklin Gothic Medium Cond" panose="020B0606030402020204" pitchFamily="34" charset="0"/>
                        </a:rPr>
                        <a:t>Mar.2018</a:t>
                      </a:r>
                    </a:p>
                  </a:txBody>
                  <a:tcPr marL="7620" marR="7620" marT="7620" marB="0" anchor="ctr"/>
                </a:tc>
                <a:tc>
                  <a:txBody>
                    <a:bodyPr/>
                    <a:lstStyle/>
                    <a:p>
                      <a:pPr algn="ctr" fontAlgn="b"/>
                      <a:r>
                        <a:rPr lang="en-US" sz="3600" b="0" i="0" u="none" strike="noStrike" dirty="0">
                          <a:solidFill>
                            <a:srgbClr val="000000"/>
                          </a:solidFill>
                          <a:effectLst/>
                          <a:latin typeface="Franklin Gothic Medium Cond" panose="020B0606030402020204" pitchFamily="34" charset="0"/>
                        </a:rPr>
                        <a:t>40% by 2020</a:t>
                      </a:r>
                    </a:p>
                  </a:txBody>
                  <a:tcPr marL="7620" marR="7620" marT="7620" marB="0" anchor="ctr"/>
                </a:tc>
                <a:extLst>
                  <a:ext uri="{0D108BD9-81ED-4DB2-BD59-A6C34878D82A}">
                    <a16:rowId xmlns:a16="http://schemas.microsoft.com/office/drawing/2014/main" val="2660861523"/>
                  </a:ext>
                </a:extLst>
              </a:tr>
            </a:tbl>
          </a:graphicData>
        </a:graphic>
      </p:graphicFrame>
      <p:sp>
        <p:nvSpPr>
          <p:cNvPr id="6" name="Title 5"/>
          <p:cNvSpPr>
            <a:spLocks noGrp="1"/>
          </p:cNvSpPr>
          <p:nvPr>
            <p:ph type="title"/>
          </p:nvPr>
        </p:nvSpPr>
        <p:spPr/>
        <p:txBody>
          <a:bodyPr>
            <a:noAutofit/>
          </a:bodyPr>
          <a:lstStyle/>
          <a:p>
            <a:r>
              <a:rPr lang="en-US" sz="2800" dirty="0"/>
              <a:t>New PSL:WEF 1/4/15; *=new cat.; Loan given to MFI also counts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338" r="31401"/>
          <a:stretch/>
        </p:blipFill>
        <p:spPr>
          <a:xfrm>
            <a:off x="10587935" y="1908845"/>
            <a:ext cx="1039008" cy="16731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7935" y="3582044"/>
            <a:ext cx="1604065" cy="120304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5109" y="795523"/>
            <a:ext cx="1244660" cy="1244660"/>
          </a:xfrm>
          <a:prstGeom prst="rect">
            <a:avLst/>
          </a:prstGeom>
        </p:spPr>
      </p:pic>
    </p:spTree>
    <p:extLst>
      <p:ext uri="{BB962C8B-B14F-4D97-AF65-F5344CB8AC3E}">
        <p14:creationId xmlns:p14="http://schemas.microsoft.com/office/powerpoint/2010/main" val="41987007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742950" indent="-742950">
              <a:buFont typeface="+mj-lt"/>
              <a:buAutoNum type="arabicPeriod"/>
            </a:pPr>
            <a:r>
              <a:rPr lang="en-US" dirty="0"/>
              <a:t>Small, Marginal, Distressed Farmers</a:t>
            </a:r>
          </a:p>
          <a:p>
            <a:pPr marL="742950" indent="-742950">
              <a:buFont typeface="+mj-lt"/>
              <a:buAutoNum type="arabicPeriod"/>
            </a:pPr>
            <a:r>
              <a:rPr lang="en-US" dirty="0"/>
              <a:t>Women </a:t>
            </a:r>
            <a:r>
              <a:rPr lang="en-US" dirty="0" err="1"/>
              <a:t>upto</a:t>
            </a:r>
            <a:r>
              <a:rPr lang="en-US" dirty="0"/>
              <a:t> Rs. 1 lakh per borrower</a:t>
            </a:r>
          </a:p>
          <a:p>
            <a:pPr marL="742950" indent="-742950">
              <a:buFont typeface="+mj-lt"/>
              <a:buAutoNum type="arabicPeriod"/>
            </a:pPr>
            <a:r>
              <a:rPr lang="en-US" dirty="0"/>
              <a:t>SC, ST, PH and minorities</a:t>
            </a:r>
          </a:p>
          <a:p>
            <a:pPr marL="742950" indent="-742950">
              <a:buFont typeface="+mj-lt"/>
              <a:buAutoNum type="arabicPeriod"/>
            </a:pPr>
            <a:r>
              <a:rPr lang="en-US" dirty="0"/>
              <a:t>Artisan, Cottage/Village industry- </a:t>
            </a:r>
            <a:r>
              <a:rPr lang="en-US" dirty="0" err="1"/>
              <a:t>upto</a:t>
            </a:r>
            <a:r>
              <a:rPr lang="en-US" dirty="0"/>
              <a:t> Rs.1L</a:t>
            </a:r>
          </a:p>
          <a:p>
            <a:pPr marL="742950" indent="-742950">
              <a:buFont typeface="+mj-lt"/>
              <a:buAutoNum type="arabicPeriod"/>
            </a:pPr>
            <a:r>
              <a:rPr lang="en-US" dirty="0"/>
              <a:t>NRLM/NULM Beneficiaries; Rehabilitee Manual Scavengers</a:t>
            </a:r>
          </a:p>
          <a:p>
            <a:pPr marL="742950" indent="-742950">
              <a:buFont typeface="+mj-lt"/>
              <a:buAutoNum type="arabicPeriod"/>
            </a:pPr>
            <a:r>
              <a:rPr lang="en-US" dirty="0">
                <a:solidFill>
                  <a:srgbClr val="FFC000"/>
                </a:solidFill>
              </a:rPr>
              <a:t>PMJDY overdraft </a:t>
            </a:r>
            <a:r>
              <a:rPr lang="en-US" dirty="0" err="1">
                <a:solidFill>
                  <a:srgbClr val="FFC000"/>
                </a:solidFill>
              </a:rPr>
              <a:t>upto</a:t>
            </a:r>
            <a:r>
              <a:rPr lang="en-US" dirty="0">
                <a:solidFill>
                  <a:srgbClr val="FFC000"/>
                </a:solidFill>
              </a:rPr>
              <a:t> Rs.5k </a:t>
            </a:r>
            <a:r>
              <a:rPr lang="en-US" dirty="0"/>
              <a:t>: provided household annual income does not exceed ₹ 100,000/- for rural areas and ₹ 1,60,000/- for non-rural areas [</a:t>
            </a:r>
            <a:r>
              <a:rPr lang="en-US" dirty="0">
                <a:hlinkClick r:id="rId2"/>
              </a:rPr>
              <a:t>Watch L1/P8 for more on JDY</a:t>
            </a:r>
            <a:r>
              <a:rPr lang="en-US" dirty="0"/>
              <a:t>]</a:t>
            </a:r>
          </a:p>
        </p:txBody>
      </p:sp>
      <p:sp>
        <p:nvSpPr>
          <p:cNvPr id="3" name="Title 2"/>
          <p:cNvSpPr>
            <a:spLocks noGrp="1"/>
          </p:cNvSpPr>
          <p:nvPr>
            <p:ph type="title"/>
          </p:nvPr>
        </p:nvSpPr>
        <p:spPr/>
        <p:txBody>
          <a:bodyPr>
            <a:normAutofit/>
          </a:bodyPr>
          <a:lstStyle/>
          <a:p>
            <a:r>
              <a:rPr lang="en-US" dirty="0"/>
              <a:t>PSL Definition: Weaker sections</a:t>
            </a:r>
          </a:p>
        </p:txBody>
      </p:sp>
    </p:spTree>
    <p:extLst>
      <p:ext uri="{BB962C8B-B14F-4D97-AF65-F5344CB8AC3E}">
        <p14:creationId xmlns:p14="http://schemas.microsoft.com/office/powerpoint/2010/main" val="2563536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'Pradhan </a:t>
            </a:r>
            <a:r>
              <a:rPr lang="en-US" sz="3600" b="1" dirty="0" err="1"/>
              <a:t>Mantri</a:t>
            </a:r>
            <a:r>
              <a:rPr lang="en-US" sz="3600" b="1" dirty="0"/>
              <a:t> Jan-</a:t>
            </a:r>
            <a:r>
              <a:rPr lang="en-US" sz="3600" b="1" dirty="0" err="1"/>
              <a:t>Dhan</a:t>
            </a:r>
            <a:r>
              <a:rPr lang="en-US" sz="3600" b="1" dirty="0"/>
              <a:t> Yojana' has been launched for</a:t>
            </a:r>
            <a:endParaRPr lang="en-US" sz="3600" dirty="0"/>
          </a:p>
        </p:txBody>
      </p:sp>
      <p:sp>
        <p:nvSpPr>
          <p:cNvPr id="5" name="Text Placeholder 4"/>
          <p:cNvSpPr>
            <a:spLocks noGrp="1"/>
          </p:cNvSpPr>
          <p:nvPr>
            <p:ph type="body" sz="quarter" idx="13"/>
          </p:nvPr>
        </p:nvSpPr>
        <p:spPr/>
        <p:txBody>
          <a:bodyPr/>
          <a:lstStyle/>
          <a:p>
            <a:r>
              <a:rPr lang="en-US" dirty="0"/>
              <a:t>UPSC 2015</a:t>
            </a:r>
          </a:p>
        </p:txBody>
      </p:sp>
      <p:sp>
        <p:nvSpPr>
          <p:cNvPr id="2" name="Content Placeholder 1"/>
          <p:cNvSpPr>
            <a:spLocks noGrp="1"/>
          </p:cNvSpPr>
          <p:nvPr>
            <p:ph idx="1"/>
          </p:nvPr>
        </p:nvSpPr>
        <p:spPr/>
        <p:txBody>
          <a:bodyPr>
            <a:normAutofit fontScale="92500"/>
          </a:bodyPr>
          <a:lstStyle/>
          <a:p>
            <a:r>
              <a:rPr lang="en-US" dirty="0"/>
              <a:t>(a) providing housing loan to poor people at cheaper interest rates</a:t>
            </a:r>
          </a:p>
          <a:p>
            <a:r>
              <a:rPr lang="en-US" dirty="0"/>
              <a:t>(b) promoting women's Self-Help Groups in backward areas </a:t>
            </a:r>
          </a:p>
          <a:p>
            <a:r>
              <a:rPr lang="en-US" dirty="0"/>
              <a:t>(d) providing financial help to the marginalized communities</a:t>
            </a:r>
          </a:p>
          <a:p>
            <a:r>
              <a:rPr lang="en-US" u="sng" dirty="0">
                <a:solidFill>
                  <a:schemeClr val="accent2">
                    <a:lumMod val="60000"/>
                    <a:lumOff val="40000"/>
                  </a:schemeClr>
                </a:solidFill>
              </a:rPr>
              <a:t>(c) promoting financial inclusion in the country [&amp; to insult aspirant’s intelligence by asking this MCQ]</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837349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907" y="795522"/>
            <a:ext cx="9543093" cy="5367989"/>
          </a:xfrm>
          <a:prstGeom prst="rect">
            <a:avLst/>
          </a:prstGeom>
        </p:spPr>
      </p:pic>
      <p:pic>
        <p:nvPicPr>
          <p:cNvPr id="7" name="Picture 6"/>
          <p:cNvPicPr>
            <a:picLocks noChangeAspect="1"/>
          </p:cNvPicPr>
          <p:nvPr/>
        </p:nvPicPr>
        <p:blipFill>
          <a:blip r:embed="rId3"/>
          <a:stretch>
            <a:fillRect/>
          </a:stretch>
        </p:blipFill>
        <p:spPr>
          <a:xfrm>
            <a:off x="0" y="795523"/>
            <a:ext cx="3603171" cy="5367989"/>
          </a:xfrm>
          <a:prstGeom prst="rect">
            <a:avLst/>
          </a:prstGeom>
        </p:spPr>
      </p:pic>
      <p:sp>
        <p:nvSpPr>
          <p:cNvPr id="8" name="Rounded Rectangular Callout 7"/>
          <p:cNvSpPr/>
          <p:nvPr/>
        </p:nvSpPr>
        <p:spPr>
          <a:xfrm>
            <a:off x="6825343" y="5206720"/>
            <a:ext cx="5366657" cy="1651280"/>
          </a:xfrm>
          <a:prstGeom prst="wedgeRoundRectCallout">
            <a:avLst>
              <a:gd name="adj1" fmla="val 9346"/>
              <a:gd name="adj2" fmla="val -100830"/>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latin typeface="Franklin Gothic Medium Cond" panose="020B0606030402020204" pitchFamily="34" charset="0"/>
              </a:rPr>
              <a:t>You’ve to remain lucky every time, I’ve to remain lucky only once</a:t>
            </a:r>
          </a:p>
          <a:p>
            <a:pPr algn="r"/>
            <a:r>
              <a:rPr lang="en-US" sz="3200" dirty="0">
                <a:latin typeface="Franklin Gothic Medium Cond" panose="020B0606030402020204" pitchFamily="34" charset="0"/>
              </a:rPr>
              <a:t>- </a:t>
            </a:r>
            <a:r>
              <a:rPr lang="en-US" sz="3200" dirty="0" err="1">
                <a:latin typeface="Franklin Gothic Medium Cond" panose="020B0606030402020204" pitchFamily="34" charset="0"/>
              </a:rPr>
              <a:t>Devgan</a:t>
            </a:r>
            <a:r>
              <a:rPr lang="en-US" sz="3200" dirty="0">
                <a:latin typeface="Franklin Gothic Medium Cond" panose="020B0606030402020204" pitchFamily="34" charset="0"/>
              </a:rPr>
              <a:t> and UPSC </a:t>
            </a:r>
            <a:endParaRPr lang="en-US" sz="3600" dirty="0">
              <a:latin typeface="Franklin Gothic Medium Cond" panose="020B0606030402020204" pitchFamily="34" charset="0"/>
            </a:endParaRPr>
          </a:p>
        </p:txBody>
      </p:sp>
    </p:spTree>
    <p:extLst>
      <p:ext uri="{BB962C8B-B14F-4D97-AF65-F5344CB8AC3E}">
        <p14:creationId xmlns:p14="http://schemas.microsoft.com/office/powerpoint/2010/main" val="8094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558817552"/>
              </p:ext>
            </p:extLst>
          </p:nvPr>
        </p:nvGraphicFramePr>
        <p:xfrm>
          <a:off x="141514" y="914400"/>
          <a:ext cx="11212286" cy="5584371"/>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p:cNvSpPr>
            <a:spLocks noGrp="1"/>
          </p:cNvSpPr>
          <p:nvPr>
            <p:ph type="title"/>
          </p:nvPr>
        </p:nvSpPr>
        <p:spPr/>
        <p:txBody>
          <a:bodyPr/>
          <a:lstStyle/>
          <a:p>
            <a:r>
              <a:rPr lang="en-US" dirty="0"/>
              <a:t>Out of the 4.5 lakh+ aspirants in 2014 &amp; 15</a:t>
            </a:r>
          </a:p>
        </p:txBody>
      </p:sp>
      <p:sp>
        <p:nvSpPr>
          <p:cNvPr id="5" name="Rounded Rectangular Callout 4"/>
          <p:cNvSpPr/>
          <p:nvPr/>
        </p:nvSpPr>
        <p:spPr>
          <a:xfrm>
            <a:off x="4672600" y="914400"/>
            <a:ext cx="5787734" cy="1698171"/>
          </a:xfrm>
          <a:prstGeom prst="wedgeRoundRectCallout">
            <a:avLst>
              <a:gd name="adj1" fmla="val -71289"/>
              <a:gd name="adj2" fmla="val -11481"/>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800" dirty="0">
                <a:latin typeface="Franklin Gothic Medium Cond" panose="020B0606030402020204" pitchFamily="34" charset="0"/>
              </a:rPr>
              <a:t>Easy papers don’t mean more selections</a:t>
            </a:r>
          </a:p>
          <a:p>
            <a:r>
              <a:rPr lang="en-US" sz="2800" dirty="0">
                <a:latin typeface="Franklin Gothic Medium Cond" panose="020B0606030402020204" pitchFamily="34" charset="0"/>
              </a:rPr>
              <a:t>CSAT-P2 33% qualifying doesn’t mean = more selection</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905491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itle 3"/>
          <p:cNvSpPr txBox="1">
            <a:spLocks/>
          </p:cNvSpPr>
          <p:nvPr/>
        </p:nvSpPr>
        <p:spPr>
          <a:xfrm>
            <a:off x="71846" y="93848"/>
            <a:ext cx="6886303" cy="701675"/>
          </a:xfrm>
          <a:prstGeom prst="rect">
            <a:avLst/>
          </a:prstGeom>
          <a:solidFill>
            <a:srgbClr val="1B587C">
              <a:alpha val="50000"/>
            </a:srgbClr>
          </a:solidFill>
          <a:ln>
            <a:noFill/>
          </a:ln>
          <a:effectLst/>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Today’s Session:</a:t>
            </a:r>
            <a:r>
              <a:rPr kumimoji="0" lang="en-US" sz="4400" b="0" i="0" u="none" strike="noStrike" kern="1200" cap="none" spc="0" normalizeH="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 </a:t>
            </a:r>
            <a:r>
              <a:rPr kumimoji="0" lang="en-US" sz="4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Banking</a:t>
            </a:r>
          </a:p>
        </p:txBody>
      </p:sp>
      <p:graphicFrame>
        <p:nvGraphicFramePr>
          <p:cNvPr id="5" name="Content Placeholder 5"/>
          <p:cNvGraphicFramePr>
            <a:graphicFrameLocks/>
          </p:cNvGraphicFramePr>
          <p:nvPr>
            <p:extLst>
              <p:ext uri="{D42A27DB-BD31-4B8C-83A1-F6EECF244321}">
                <p14:modId xmlns:p14="http://schemas.microsoft.com/office/powerpoint/2010/main" val="2037635335"/>
              </p:ext>
            </p:extLst>
          </p:nvPr>
        </p:nvGraphicFramePr>
        <p:xfrm>
          <a:off x="71438" y="958850"/>
          <a:ext cx="6886575"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a:off x="8683869" y="5986223"/>
            <a:ext cx="3508131" cy="764930"/>
          </a:xfrm>
          <a:prstGeom prst="roundRect">
            <a:avLst/>
          </a:prstGeom>
          <a:solidFill>
            <a:schemeClr val="tx1">
              <a:lumMod val="85000"/>
              <a:lumOff val="1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Franklin Gothic Medium Cond" panose="020B0606030402020204" pitchFamily="34" charset="0"/>
              </a:rPr>
              <a:t>Watch </a:t>
            </a:r>
            <a:r>
              <a:rPr lang="en-US" dirty="0">
                <a:noFill/>
                <a:latin typeface="Franklin Gothic Medium Cond" panose="020B0606030402020204" pitchFamily="34" charset="0"/>
                <a:hlinkClick r:id="rId8"/>
              </a:rPr>
              <a:t>L1/P2 to P9 </a:t>
            </a:r>
            <a:endParaRPr lang="en-US" dirty="0">
              <a:noFill/>
              <a:latin typeface="Franklin Gothic Medium Cond" panose="020B0606030402020204" pitchFamily="34" charset="0"/>
            </a:endParaRPr>
          </a:p>
          <a:p>
            <a:pPr algn="ctr"/>
            <a:r>
              <a:rPr lang="en-US" dirty="0">
                <a:latin typeface="Franklin Gothic Medium Cond" panose="020B0606030402020204" pitchFamily="34" charset="0"/>
              </a:rPr>
              <a:t>before going further</a:t>
            </a:r>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47055" y="5882723"/>
            <a:ext cx="975277" cy="975277"/>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600" y="647700"/>
            <a:ext cx="1620373" cy="1574800"/>
          </a:xfrm>
          <a:prstGeom prst="rect">
            <a:avLst/>
          </a:prstGeom>
        </p:spPr>
      </p:pic>
      <p:pic>
        <p:nvPicPr>
          <p:cNvPr id="8" name="Picture 7"/>
          <p:cNvPicPr>
            <a:picLocks noChangeAspect="1"/>
          </p:cNvPicPr>
          <p:nvPr/>
        </p:nvPicPr>
        <p:blipFill>
          <a:blip r:embed="rId11"/>
          <a:stretch>
            <a:fillRect/>
          </a:stretch>
        </p:blipFill>
        <p:spPr>
          <a:xfrm>
            <a:off x="7027139" y="1507291"/>
            <a:ext cx="4384254" cy="1184813"/>
          </a:xfrm>
          <a:prstGeom prst="rect">
            <a:avLst/>
          </a:prstGeom>
        </p:spPr>
      </p:pic>
      <p:pic>
        <p:nvPicPr>
          <p:cNvPr id="9" name="Picture 8"/>
          <p:cNvPicPr>
            <a:picLocks noChangeAspect="1"/>
          </p:cNvPicPr>
          <p:nvPr/>
        </p:nvPicPr>
        <p:blipFill>
          <a:blip r:embed="rId12"/>
          <a:stretch>
            <a:fillRect/>
          </a:stretch>
        </p:blipFill>
        <p:spPr>
          <a:xfrm>
            <a:off x="7027139" y="243846"/>
            <a:ext cx="4384254" cy="1159975"/>
          </a:xfrm>
          <a:prstGeom prst="rect">
            <a:avLst/>
          </a:prstGeom>
        </p:spPr>
      </p:pic>
      <p:sp>
        <p:nvSpPr>
          <p:cNvPr id="10" name="Right Arrow 9"/>
          <p:cNvSpPr/>
          <p:nvPr/>
        </p:nvSpPr>
        <p:spPr>
          <a:xfrm rot="19321498">
            <a:off x="6184220" y="1330201"/>
            <a:ext cx="1279482" cy="80383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3"/>
          <a:stretch>
            <a:fillRect/>
          </a:stretch>
        </p:blipFill>
        <p:spPr>
          <a:xfrm>
            <a:off x="3579900" y="3367340"/>
            <a:ext cx="3788887" cy="626429"/>
          </a:xfrm>
          <a:prstGeom prst="rect">
            <a:avLst/>
          </a:prstGeom>
        </p:spPr>
      </p:pic>
      <p:pic>
        <p:nvPicPr>
          <p:cNvPr id="12" name="Picture 1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6518" y="3398085"/>
            <a:ext cx="3183043" cy="551052"/>
          </a:xfrm>
          <a:prstGeom prst="rect">
            <a:avLst/>
          </a:prstGeom>
        </p:spPr>
      </p:pic>
    </p:spTree>
    <p:extLst>
      <p:ext uri="{BB962C8B-B14F-4D97-AF65-F5344CB8AC3E}">
        <p14:creationId xmlns:p14="http://schemas.microsoft.com/office/powerpoint/2010/main" val="11986512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46304" y="914400"/>
          <a:ext cx="12045696" cy="5879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a:bodyPr>
          <a:lstStyle/>
          <a:p>
            <a:r>
              <a:rPr lang="en-US" dirty="0"/>
              <a:t>Back to PSL Definitions of MSMS industry</a:t>
            </a:r>
          </a:p>
        </p:txBody>
      </p:sp>
      <p:sp>
        <p:nvSpPr>
          <p:cNvPr id="4" name="Up Arrow Callout 3"/>
          <p:cNvSpPr/>
          <p:nvPr/>
        </p:nvSpPr>
        <p:spPr>
          <a:xfrm>
            <a:off x="1416934" y="5626358"/>
            <a:ext cx="9798462" cy="1054359"/>
          </a:xfrm>
          <a:prstGeom prst="upArrow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latin typeface="Franklin Gothic Medium Cond" panose="020B0606030402020204" pitchFamily="34" charset="0"/>
              </a:rPr>
              <a:t>All eligible, but special quota of 7.5% for Micro enterprises &amp; Khadi-Village industries </a:t>
            </a:r>
            <a:endParaRPr lang="en-US" sz="2800" dirty="0">
              <a:latin typeface="Franklin Gothic Medium Cond" panose="020B0606030402020204" pitchFamily="34" charset="0"/>
            </a:endParaRPr>
          </a:p>
        </p:txBody>
      </p:sp>
      <p:sp>
        <p:nvSpPr>
          <p:cNvPr id="5" name="Down Arrow Callout 4"/>
          <p:cNvSpPr/>
          <p:nvPr/>
        </p:nvSpPr>
        <p:spPr>
          <a:xfrm>
            <a:off x="7992208" y="5303373"/>
            <a:ext cx="2681654" cy="955988"/>
          </a:xfrm>
          <a:prstGeom prst="downArrow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latin typeface="Franklin Gothic Medium Cond" panose="020B0606030402020204" pitchFamily="34" charset="0"/>
              </a:rPr>
              <a:t>Area &lt;10k population</a:t>
            </a:r>
          </a:p>
          <a:p>
            <a:pPr algn="ctr"/>
            <a:r>
              <a:rPr lang="en-US" sz="2000" dirty="0">
                <a:latin typeface="Franklin Gothic Medium Cond" panose="020B0606030402020204" pitchFamily="34" charset="0"/>
              </a:rPr>
              <a:t>Investment&lt;15k /  worker</a:t>
            </a:r>
          </a:p>
        </p:txBody>
      </p:sp>
    </p:spTree>
    <p:extLst>
      <p:ext uri="{BB962C8B-B14F-4D97-AF65-F5344CB8AC3E}">
        <p14:creationId xmlns:p14="http://schemas.microsoft.com/office/powerpoint/2010/main" val="317072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0BB3165C-CF5B-4DA2-A840-7368E12CC8D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8990E600-5C73-4015-9626-EC0FD0BA5AA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graphicEl>
                                              <a:dgm id="{39DC820A-8BC6-4546-B5FF-46CE2A56CDEC}"/>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dgm id="{ACA015C2-922F-4BDC-8323-CEAA0C405EA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6E6FCBF2-13E2-4559-99A4-EB73D1DE79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30D7434C-12EE-421A-A016-62C4899C1C4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P spid="4" grpId="0" animBg="1"/>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36292317"/>
              </p:ext>
            </p:extLst>
          </p:nvPr>
        </p:nvGraphicFramePr>
        <p:xfrm>
          <a:off x="838200" y="914400"/>
          <a:ext cx="10515600" cy="5336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dirty="0"/>
              <a:t>PSL: other categories [** new cat.] </a:t>
            </a:r>
            <a:r>
              <a:rPr lang="en-US" dirty="0">
                <a:hlinkClick r:id="rId8"/>
              </a:rPr>
              <a:t>Technical Details</a:t>
            </a:r>
            <a:endParaRPr lang="en-US" dirty="0"/>
          </a:p>
        </p:txBody>
      </p:sp>
    </p:spTree>
    <p:extLst>
      <p:ext uri="{BB962C8B-B14F-4D97-AF65-F5344CB8AC3E}">
        <p14:creationId xmlns:p14="http://schemas.microsoft.com/office/powerpoint/2010/main" val="383850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C2AEC29-F5D9-47D7-A65A-EDC6EC254E5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189BEAD-9F7B-4E03-ADB4-70C24521928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F42118A7-16B7-4392-8638-7E4D2286FEDC}"/>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CEBF73DB-1C51-494D-9830-0595F875C47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77F5F959-257C-47F9-888F-A5C710F60CB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4E000677-4F10-4AFC-AEB0-4F0ED042137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05910629"/>
              </p:ext>
            </p:extLst>
          </p:nvPr>
        </p:nvGraphicFramePr>
        <p:xfrm>
          <a:off x="838200" y="914400"/>
          <a:ext cx="10515600" cy="5336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dirty="0"/>
              <a:t>PSL: other categories [** new cat.] </a:t>
            </a:r>
            <a:r>
              <a:rPr lang="en-US" dirty="0">
                <a:hlinkClick r:id="rId8"/>
              </a:rPr>
              <a:t>Technical Details</a:t>
            </a:r>
            <a:endParaRPr lang="en-US" dirty="0"/>
          </a:p>
        </p:txBody>
      </p:sp>
    </p:spTree>
    <p:extLst>
      <p:ext uri="{BB962C8B-B14F-4D97-AF65-F5344CB8AC3E}">
        <p14:creationId xmlns:p14="http://schemas.microsoft.com/office/powerpoint/2010/main" val="10006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232FB5B-CE43-46F3-AF7C-93CC8D65DC57}"/>
                                            </p:graphicEl>
                                          </p:spTgt>
                                        </p:tgtEl>
                                        <p:attrNameLst>
                                          <p:attrName>style.visibility</p:attrName>
                                        </p:attrNameLst>
                                      </p:cBhvr>
                                      <p:to>
                                        <p:strVal val="visible"/>
                                      </p:to>
                                    </p:set>
                                    <p:animEffect transition="in" filter="fade">
                                      <p:cBhvr>
                                        <p:cTn id="7" dur="500"/>
                                        <p:tgtEl>
                                          <p:spTgt spid="4">
                                            <p:graphicEl>
                                              <a:dgm id="{7232FB5B-CE43-46F3-AF7C-93CC8D65DC5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6C97C156-7900-4FFF-9D96-0406AB556EE9}"/>
                                            </p:graphicEl>
                                          </p:spTgt>
                                        </p:tgtEl>
                                        <p:attrNameLst>
                                          <p:attrName>style.visibility</p:attrName>
                                        </p:attrNameLst>
                                      </p:cBhvr>
                                      <p:to>
                                        <p:strVal val="visible"/>
                                      </p:to>
                                    </p:set>
                                    <p:animEffect transition="in" filter="fade">
                                      <p:cBhvr>
                                        <p:cTn id="10" dur="500"/>
                                        <p:tgtEl>
                                          <p:spTgt spid="4">
                                            <p:graphicEl>
                                              <a:dgm id="{6C97C156-7900-4FFF-9D96-0406AB556EE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8E5EA7F6-0A38-4605-A5E5-BC7928BEC30E}"/>
                                            </p:graphicEl>
                                          </p:spTgt>
                                        </p:tgtEl>
                                        <p:attrNameLst>
                                          <p:attrName>style.visibility</p:attrName>
                                        </p:attrNameLst>
                                      </p:cBhvr>
                                      <p:to>
                                        <p:strVal val="visible"/>
                                      </p:to>
                                    </p:set>
                                    <p:animEffect transition="in" filter="fade">
                                      <p:cBhvr>
                                        <p:cTn id="15" dur="500"/>
                                        <p:tgtEl>
                                          <p:spTgt spid="4">
                                            <p:graphicEl>
                                              <a:dgm id="{8E5EA7F6-0A38-4605-A5E5-BC7928BEC30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1895F10B-9470-4DB8-AF84-7F9EC6F039F3}"/>
                                            </p:graphicEl>
                                          </p:spTgt>
                                        </p:tgtEl>
                                        <p:attrNameLst>
                                          <p:attrName>style.visibility</p:attrName>
                                        </p:attrNameLst>
                                      </p:cBhvr>
                                      <p:to>
                                        <p:strVal val="visible"/>
                                      </p:to>
                                    </p:set>
                                    <p:animEffect transition="in" filter="fade">
                                      <p:cBhvr>
                                        <p:cTn id="18" dur="500"/>
                                        <p:tgtEl>
                                          <p:spTgt spid="4">
                                            <p:graphicEl>
                                              <a:dgm id="{1895F10B-9470-4DB8-AF84-7F9EC6F039F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3C96DA2B-DD5F-4561-9A92-91A9782B1783}"/>
                                            </p:graphicEl>
                                          </p:spTgt>
                                        </p:tgtEl>
                                        <p:attrNameLst>
                                          <p:attrName>style.visibility</p:attrName>
                                        </p:attrNameLst>
                                      </p:cBhvr>
                                      <p:to>
                                        <p:strVal val="visible"/>
                                      </p:to>
                                    </p:set>
                                    <p:animEffect transition="in" filter="fade">
                                      <p:cBhvr>
                                        <p:cTn id="23" dur="500"/>
                                        <p:tgtEl>
                                          <p:spTgt spid="4">
                                            <p:graphicEl>
                                              <a:dgm id="{3C96DA2B-DD5F-4561-9A92-91A9782B178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AC183A93-306D-4605-9188-1578FF83C84F}"/>
                                            </p:graphicEl>
                                          </p:spTgt>
                                        </p:tgtEl>
                                        <p:attrNameLst>
                                          <p:attrName>style.visibility</p:attrName>
                                        </p:attrNameLst>
                                      </p:cBhvr>
                                      <p:to>
                                        <p:strVal val="visible"/>
                                      </p:to>
                                    </p:set>
                                    <p:animEffect transition="in" filter="fade">
                                      <p:cBhvr>
                                        <p:cTn id="26" dur="500"/>
                                        <p:tgtEl>
                                          <p:spTgt spid="4">
                                            <p:graphicEl>
                                              <a:dgm id="{AC183A93-306D-4605-9188-1578FF83C84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207500" y="3329781"/>
            <a:ext cx="2438400" cy="2438400"/>
          </a:xfrm>
        </p:spPr>
      </p:pic>
      <p:sp>
        <p:nvSpPr>
          <p:cNvPr id="8" name="Content Placeholder 7"/>
          <p:cNvSpPr>
            <a:spLocks noGrp="1"/>
          </p:cNvSpPr>
          <p:nvPr>
            <p:ph idx="1"/>
          </p:nvPr>
        </p:nvSpPr>
        <p:spPr/>
        <p:txBody>
          <a:bodyPr>
            <a:normAutofit fontScale="85000" lnSpcReduction="10000"/>
          </a:bodyPr>
          <a:lstStyle/>
          <a:p>
            <a:r>
              <a:rPr lang="en-US" dirty="0"/>
              <a:t>18/40 = 45% of PSL goes to Agro</a:t>
            </a:r>
          </a:p>
          <a:p>
            <a:r>
              <a:rPr lang="en-US" dirty="0"/>
              <a:t>Last decade: Agro-loans </a:t>
            </a:r>
            <a:r>
              <a:rPr lang="en-US" dirty="0" err="1"/>
              <a:t>qty</a:t>
            </a:r>
            <a:r>
              <a:rPr lang="en-US" dirty="0"/>
              <a:t> ▲ but Agro-GDP </a:t>
            </a:r>
            <a:r>
              <a:rPr lang="en-US" dirty="0" err="1"/>
              <a:t>qty</a:t>
            </a:r>
            <a:r>
              <a:rPr lang="en-US" dirty="0"/>
              <a:t>/rate NOT ▲</a:t>
            </a:r>
          </a:p>
          <a:p>
            <a:r>
              <a:rPr lang="en-US" dirty="0"/>
              <a:t>▲ in large sized loans to individual farmers &amp; Loans concentrated near urban areas.</a:t>
            </a:r>
          </a:p>
          <a:p>
            <a:r>
              <a:rPr lang="en-US" dirty="0">
                <a:solidFill>
                  <a:srgbClr val="FF0000"/>
                </a:solidFill>
              </a:rPr>
              <a:t>New PSL solved: 8% for small/marginal</a:t>
            </a:r>
          </a:p>
          <a:p>
            <a:r>
              <a:rPr lang="en-US" dirty="0"/>
              <a:t>Lending increased in Jan-March period when farmers don’t need it but banks have ‘March rush’ =&gt; </a:t>
            </a:r>
          </a:p>
          <a:p>
            <a:r>
              <a:rPr lang="en-US" dirty="0"/>
              <a:t>loan money not used for agro but social events, house repairing, vehicle /mobile purchase etc.</a:t>
            </a:r>
          </a:p>
          <a:p>
            <a:r>
              <a:rPr lang="en-US" dirty="0">
                <a:solidFill>
                  <a:srgbClr val="FF0000"/>
                </a:solidFill>
              </a:rPr>
              <a:t>New PSL solved: </a:t>
            </a:r>
            <a:r>
              <a:rPr lang="en-US" strike="sngStrike" dirty="0"/>
              <a:t>Annual </a:t>
            </a:r>
            <a:r>
              <a:rPr lang="en-US" dirty="0"/>
              <a:t>Quarterly reporting</a:t>
            </a:r>
          </a:p>
          <a:p>
            <a:endParaRPr lang="en-US" dirty="0"/>
          </a:p>
        </p:txBody>
      </p:sp>
      <p:sp>
        <p:nvSpPr>
          <p:cNvPr id="4" name="Title 3"/>
          <p:cNvSpPr>
            <a:spLocks noGrp="1"/>
          </p:cNvSpPr>
          <p:nvPr>
            <p:ph type="title"/>
          </p:nvPr>
        </p:nvSpPr>
        <p:spPr/>
        <p:txBody>
          <a:bodyPr/>
          <a:lstStyle/>
          <a:p>
            <a:r>
              <a:rPr lang="en-US" dirty="0"/>
              <a:t>Problems and solutions</a:t>
            </a:r>
          </a:p>
        </p:txBody>
      </p:sp>
      <p:sp>
        <p:nvSpPr>
          <p:cNvPr id="6" name="Text Placeholder 5"/>
          <p:cNvSpPr>
            <a:spLocks noGrp="1"/>
          </p:cNvSpPr>
          <p:nvPr>
            <p:ph type="body" sz="quarter" idx="13"/>
          </p:nvPr>
        </p:nvSpPr>
        <p:spPr/>
        <p:txBody>
          <a:bodyPr/>
          <a:lstStyle/>
          <a:p>
            <a:r>
              <a:rPr lang="en-US" dirty="0"/>
              <a:t>PSL</a:t>
            </a:r>
          </a:p>
        </p:txBody>
      </p:sp>
    </p:spTree>
    <p:extLst>
      <p:ext uri="{BB962C8B-B14F-4D97-AF65-F5344CB8AC3E}">
        <p14:creationId xmlns:p14="http://schemas.microsoft.com/office/powerpoint/2010/main" val="3494553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33704622"/>
              </p:ext>
            </p:extLst>
          </p:nvPr>
        </p:nvGraphicFramePr>
        <p:xfrm>
          <a:off x="206375" y="914400"/>
          <a:ext cx="11730038" cy="5662246"/>
        </p:xfrm>
        <a:graphic>
          <a:graphicData uri="http://schemas.openxmlformats.org/drawingml/2006/table">
            <a:tbl>
              <a:tblPr>
                <a:tableStyleId>{5DA37D80-6434-44D0-A028-1B22A696006F}</a:tableStyleId>
              </a:tblPr>
              <a:tblGrid>
                <a:gridCol w="5865019">
                  <a:extLst>
                    <a:ext uri="{9D8B030D-6E8A-4147-A177-3AD203B41FA5}">
                      <a16:colId xmlns:a16="http://schemas.microsoft.com/office/drawing/2014/main" val="20000"/>
                    </a:ext>
                  </a:extLst>
                </a:gridCol>
                <a:gridCol w="5865019">
                  <a:extLst>
                    <a:ext uri="{9D8B030D-6E8A-4147-A177-3AD203B41FA5}">
                      <a16:colId xmlns:a16="http://schemas.microsoft.com/office/drawing/2014/main" val="20001"/>
                    </a:ext>
                  </a:extLst>
                </a:gridCol>
              </a:tblGrid>
              <a:tr h="576711">
                <a:tc>
                  <a:txBody>
                    <a:bodyPr/>
                    <a:lstStyle/>
                    <a:p>
                      <a:pPr algn="ctr"/>
                      <a:r>
                        <a:rPr lang="en-US" sz="3200" dirty="0">
                          <a:solidFill>
                            <a:schemeClr val="tx1"/>
                          </a:solidFill>
                          <a:latin typeface="Franklin Gothic Demi Cond" panose="020B0706030402020204" pitchFamily="34" charset="0"/>
                        </a:rPr>
                        <a:t>Desi (+Foreign 20/&gt;)</a:t>
                      </a:r>
                    </a:p>
                  </a:txBody>
                  <a:tcPr marL="0" marR="0" marT="0" marB="0" anchor="ctr">
                    <a:solidFill>
                      <a:schemeClr val="accent5">
                        <a:lumMod val="50000"/>
                      </a:schemeClr>
                    </a:solidFill>
                  </a:tcPr>
                </a:tc>
                <a:tc>
                  <a:txBody>
                    <a:bodyPr/>
                    <a:lstStyle/>
                    <a:p>
                      <a:pPr algn="ctr"/>
                      <a:endParaRPr lang="en-US" sz="3200" dirty="0">
                        <a:solidFill>
                          <a:schemeClr val="tx1"/>
                        </a:solidFill>
                        <a:latin typeface="Franklin Gothic Demi Cond" panose="020B070603040202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10000"/>
                  </a:ext>
                </a:extLst>
              </a:tr>
              <a:tr h="576711">
                <a:tc>
                  <a:txBody>
                    <a:bodyPr/>
                    <a:lstStyle/>
                    <a:p>
                      <a:pPr algn="ctr"/>
                      <a:r>
                        <a:rPr lang="en-US" sz="3200" dirty="0">
                          <a:solidFill>
                            <a:schemeClr val="tx1"/>
                          </a:solidFill>
                          <a:latin typeface="Franklin Gothic Demi Cond" panose="020B0706030402020204" pitchFamily="34" charset="0"/>
                        </a:rPr>
                        <a:t>Remaining $$ to RIDF</a:t>
                      </a:r>
                    </a:p>
                  </a:txBody>
                  <a:tcPr marL="0" marR="0" marT="0" marB="0" anchor="ctr"/>
                </a:tc>
                <a:tc>
                  <a:txBody>
                    <a:bodyPr/>
                    <a:lstStyle/>
                    <a:p>
                      <a:pPr algn="ctr"/>
                      <a:endParaRPr lang="en-US" sz="3200" dirty="0">
                        <a:solidFill>
                          <a:schemeClr val="tx1"/>
                        </a:solidFill>
                        <a:latin typeface="Franklin Gothic Demi Cond" panose="020B0706030402020204" pitchFamily="34" charset="0"/>
                      </a:endParaRPr>
                    </a:p>
                  </a:txBody>
                  <a:tcPr marL="0" marR="0" marT="0" marB="0" anchor="ctr"/>
                </a:tc>
                <a:extLst>
                  <a:ext uri="{0D108BD9-81ED-4DB2-BD59-A6C34878D82A}">
                    <a16:rowId xmlns:a16="http://schemas.microsoft.com/office/drawing/2014/main" val="10001"/>
                  </a:ext>
                </a:extLst>
              </a:tr>
              <a:tr h="1048563">
                <a:tc>
                  <a:txBody>
                    <a:bodyPr/>
                    <a:lstStyle/>
                    <a:p>
                      <a:pPr algn="ctr"/>
                      <a:r>
                        <a:rPr lang="en-US" sz="3200" dirty="0">
                          <a:solidFill>
                            <a:schemeClr val="tx1"/>
                          </a:solidFill>
                          <a:latin typeface="Franklin Gothic Demi Cond" panose="020B0706030402020204" pitchFamily="34" charset="0"/>
                        </a:rPr>
                        <a:t>Rural infra. </a:t>
                      </a:r>
                    </a:p>
                    <a:p>
                      <a:pPr algn="ctr"/>
                      <a:r>
                        <a:rPr lang="en-US" sz="3200" dirty="0">
                          <a:solidFill>
                            <a:schemeClr val="tx1"/>
                          </a:solidFill>
                          <a:latin typeface="Franklin Gothic Demi Cond" panose="020B0706030402020204" pitchFamily="34" charset="0"/>
                        </a:rPr>
                        <a:t>Development fund</a:t>
                      </a:r>
                    </a:p>
                  </a:txBody>
                  <a:tcPr marL="0" marR="0" marT="0" marB="0" anchor="ctr"/>
                </a:tc>
                <a:tc>
                  <a:txBody>
                    <a:bodyPr/>
                    <a:lstStyle/>
                    <a:p>
                      <a:pPr algn="ctr"/>
                      <a:endParaRPr lang="en-US" sz="3200" dirty="0">
                        <a:solidFill>
                          <a:schemeClr val="tx1"/>
                        </a:solidFill>
                        <a:latin typeface="Franklin Gothic Demi Cond" panose="020B0706030402020204" pitchFamily="34" charset="0"/>
                      </a:endParaRPr>
                    </a:p>
                  </a:txBody>
                  <a:tcPr marL="0" marR="0" marT="0" marB="0" anchor="ctr"/>
                </a:tc>
                <a:extLst>
                  <a:ext uri="{0D108BD9-81ED-4DB2-BD59-A6C34878D82A}">
                    <a16:rowId xmlns:a16="http://schemas.microsoft.com/office/drawing/2014/main" val="10002"/>
                  </a:ext>
                </a:extLst>
              </a:tr>
              <a:tr h="576711">
                <a:tc>
                  <a:txBody>
                    <a:bodyPr/>
                    <a:lstStyle/>
                    <a:p>
                      <a:pPr algn="ctr"/>
                      <a:r>
                        <a:rPr lang="en-US" sz="3200" dirty="0">
                          <a:solidFill>
                            <a:schemeClr val="tx1"/>
                          </a:solidFill>
                          <a:latin typeface="Franklin Gothic Demi Cond" panose="020B0706030402020204" pitchFamily="34" charset="0"/>
                        </a:rPr>
                        <a:t>NABARD manages</a:t>
                      </a:r>
                    </a:p>
                  </a:txBody>
                  <a:tcPr marL="0" marR="0" marT="0" marB="0" anchor="ctr"/>
                </a:tc>
                <a:tc>
                  <a:txBody>
                    <a:bodyPr/>
                    <a:lstStyle/>
                    <a:p>
                      <a:pPr algn="ctr"/>
                      <a:endParaRPr lang="en-US" sz="3200" dirty="0">
                        <a:solidFill>
                          <a:schemeClr val="tx1"/>
                        </a:solidFill>
                        <a:latin typeface="Franklin Gothic Demi Cond" panose="020B0706030402020204" pitchFamily="34" charset="0"/>
                      </a:endParaRPr>
                    </a:p>
                  </a:txBody>
                  <a:tcPr marL="0" marR="0" marT="0" marB="0" anchor="ctr"/>
                </a:tc>
                <a:extLst>
                  <a:ext uri="{0D108BD9-81ED-4DB2-BD59-A6C34878D82A}">
                    <a16:rowId xmlns:a16="http://schemas.microsoft.com/office/drawing/2014/main" val="10003"/>
                  </a:ext>
                </a:extLst>
              </a:tr>
              <a:tr h="1153420">
                <a:tc>
                  <a:txBody>
                    <a:bodyPr/>
                    <a:lstStyle/>
                    <a:p>
                      <a:pPr algn="ctr"/>
                      <a:r>
                        <a:rPr lang="en-US" sz="3200" dirty="0">
                          <a:solidFill>
                            <a:schemeClr val="tx1"/>
                          </a:solidFill>
                          <a:latin typeface="Franklin Gothic Demi Cond" panose="020B0706030402020204" pitchFamily="34" charset="0"/>
                        </a:rPr>
                        <a:t>NABARD pays interest to</a:t>
                      </a:r>
                      <a:r>
                        <a:rPr lang="en-US" sz="3200" baseline="0" dirty="0">
                          <a:solidFill>
                            <a:schemeClr val="tx1"/>
                          </a:solidFill>
                          <a:latin typeface="Franklin Gothic Demi Cond" panose="020B0706030402020204" pitchFamily="34" charset="0"/>
                        </a:rPr>
                        <a:t> bank</a:t>
                      </a:r>
                      <a:endParaRPr lang="en-US" sz="3200" dirty="0">
                        <a:solidFill>
                          <a:schemeClr val="tx1"/>
                        </a:solidFill>
                        <a:latin typeface="Franklin Gothic Demi Cond" panose="020B0706030402020204" pitchFamily="34" charset="0"/>
                      </a:endParaRPr>
                    </a:p>
                  </a:txBody>
                  <a:tcPr marL="0" marR="0" marT="0" marB="0" anchor="ctr"/>
                </a:tc>
                <a:tc>
                  <a:txBody>
                    <a:bodyPr/>
                    <a:lstStyle/>
                    <a:p>
                      <a:pPr algn="ctr"/>
                      <a:endParaRPr lang="en-US" sz="3200" dirty="0">
                        <a:solidFill>
                          <a:schemeClr val="tx1"/>
                        </a:solidFill>
                        <a:latin typeface="Franklin Gothic Demi Cond" panose="020B0706030402020204" pitchFamily="34" charset="0"/>
                      </a:endParaRPr>
                    </a:p>
                  </a:txBody>
                  <a:tcPr marL="0" marR="0" marT="0" marB="0" anchor="ctr"/>
                </a:tc>
                <a:extLst>
                  <a:ext uri="{0D108BD9-81ED-4DB2-BD59-A6C34878D82A}">
                    <a16:rowId xmlns:a16="http://schemas.microsoft.com/office/drawing/2014/main" val="10004"/>
                  </a:ext>
                </a:extLst>
              </a:tr>
              <a:tr h="1730130">
                <a:tc>
                  <a:txBody>
                    <a:bodyPr/>
                    <a:lstStyle/>
                    <a:p>
                      <a:pPr algn="ctr"/>
                      <a:r>
                        <a:rPr lang="en-US" sz="3200" dirty="0">
                          <a:solidFill>
                            <a:schemeClr val="tx1"/>
                          </a:solidFill>
                          <a:latin typeface="Franklin Gothic Demi Cond" panose="020B0706030402020204" pitchFamily="34" charset="0"/>
                        </a:rPr>
                        <a:t>State governments </a:t>
                      </a:r>
                    </a:p>
                    <a:p>
                      <a:pPr algn="ctr"/>
                      <a:r>
                        <a:rPr lang="en-US" sz="3200" dirty="0">
                          <a:solidFill>
                            <a:schemeClr val="tx1"/>
                          </a:solidFill>
                          <a:latin typeface="Franklin Gothic Demi Cond" panose="020B0706030402020204" pitchFamily="34" charset="0"/>
                        </a:rPr>
                        <a:t>get infra. Loan</a:t>
                      </a:r>
                    </a:p>
                  </a:txBody>
                  <a:tcPr marL="0" marR="0" marT="0" marB="0" anchor="ctr"/>
                </a:tc>
                <a:tc>
                  <a:txBody>
                    <a:bodyPr/>
                    <a:lstStyle/>
                    <a:p>
                      <a:pPr algn="ctr"/>
                      <a:endParaRPr lang="en-US" sz="3200" dirty="0">
                        <a:solidFill>
                          <a:schemeClr val="tx1"/>
                        </a:solidFill>
                        <a:latin typeface="Franklin Gothic Demi Cond" panose="020B0706030402020204" pitchFamily="34" charset="0"/>
                      </a:endParaRPr>
                    </a:p>
                  </a:txBody>
                  <a:tcPr marL="0" marR="0" marT="0" marB="0"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normAutofit/>
          </a:bodyPr>
          <a:lstStyle/>
          <a:p>
            <a:r>
              <a:rPr lang="en-US" dirty="0"/>
              <a:t>PSL: What if targets not met?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26964"/>
            <a:ext cx="1907931" cy="16310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7291" y="5290038"/>
            <a:ext cx="1567961" cy="1567961"/>
          </a:xfrm>
          <a:prstGeom prst="rect">
            <a:avLst/>
          </a:prstGeom>
        </p:spPr>
      </p:pic>
    </p:spTree>
    <p:extLst>
      <p:ext uri="{BB962C8B-B14F-4D97-AF65-F5344CB8AC3E}">
        <p14:creationId xmlns:p14="http://schemas.microsoft.com/office/powerpoint/2010/main" val="40781689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06375" y="914400"/>
          <a:ext cx="11730038" cy="5662246"/>
        </p:xfrm>
        <a:graphic>
          <a:graphicData uri="http://schemas.openxmlformats.org/drawingml/2006/table">
            <a:tbl>
              <a:tblPr>
                <a:tableStyleId>{5DA37D80-6434-44D0-A028-1B22A696006F}</a:tableStyleId>
              </a:tblPr>
              <a:tblGrid>
                <a:gridCol w="5865019">
                  <a:extLst>
                    <a:ext uri="{9D8B030D-6E8A-4147-A177-3AD203B41FA5}">
                      <a16:colId xmlns:a16="http://schemas.microsoft.com/office/drawing/2014/main" val="20000"/>
                    </a:ext>
                  </a:extLst>
                </a:gridCol>
                <a:gridCol w="5865019">
                  <a:extLst>
                    <a:ext uri="{9D8B030D-6E8A-4147-A177-3AD203B41FA5}">
                      <a16:colId xmlns:a16="http://schemas.microsoft.com/office/drawing/2014/main" val="20001"/>
                    </a:ext>
                  </a:extLst>
                </a:gridCol>
              </a:tblGrid>
              <a:tr h="576711">
                <a:tc>
                  <a:txBody>
                    <a:bodyPr/>
                    <a:lstStyle/>
                    <a:p>
                      <a:pPr algn="ctr"/>
                      <a:r>
                        <a:rPr lang="en-US" sz="3200" dirty="0">
                          <a:solidFill>
                            <a:schemeClr val="tx1"/>
                          </a:solidFill>
                          <a:latin typeface="Franklin Gothic Demi Cond" panose="020B0706030402020204" pitchFamily="34" charset="0"/>
                        </a:rPr>
                        <a:t>Desi (+Foreign 20/&gt;)</a:t>
                      </a:r>
                    </a:p>
                  </a:txBody>
                  <a:tcPr marL="0" marR="0" marT="0" marB="0" anchor="ctr">
                    <a:solidFill>
                      <a:schemeClr val="accent5">
                        <a:lumMod val="50000"/>
                      </a:schemeClr>
                    </a:solidFill>
                  </a:tcPr>
                </a:tc>
                <a:tc>
                  <a:txBody>
                    <a:bodyPr/>
                    <a:lstStyle/>
                    <a:p>
                      <a:pPr algn="ctr"/>
                      <a:r>
                        <a:rPr lang="en-US" sz="3200" dirty="0">
                          <a:solidFill>
                            <a:schemeClr val="tx1"/>
                          </a:solidFill>
                          <a:latin typeface="Franklin Gothic Demi Cond" panose="020B0706030402020204" pitchFamily="34" charset="0"/>
                        </a:rPr>
                        <a:t>Foreign bank &lt;20</a:t>
                      </a:r>
                    </a:p>
                  </a:txBody>
                  <a:tcPr marL="0" marR="0" marT="0" marB="0" anchor="ctr">
                    <a:solidFill>
                      <a:schemeClr val="accent5">
                        <a:lumMod val="50000"/>
                      </a:schemeClr>
                    </a:solidFill>
                  </a:tcPr>
                </a:tc>
                <a:extLst>
                  <a:ext uri="{0D108BD9-81ED-4DB2-BD59-A6C34878D82A}">
                    <a16:rowId xmlns:a16="http://schemas.microsoft.com/office/drawing/2014/main" val="10000"/>
                  </a:ext>
                </a:extLst>
              </a:tr>
              <a:tr h="576711">
                <a:tc>
                  <a:txBody>
                    <a:bodyPr/>
                    <a:lstStyle/>
                    <a:p>
                      <a:pPr algn="ctr"/>
                      <a:r>
                        <a:rPr lang="en-US" sz="3200" dirty="0">
                          <a:solidFill>
                            <a:schemeClr val="tx1"/>
                          </a:solidFill>
                          <a:latin typeface="Franklin Gothic Demi Cond" panose="020B0706030402020204" pitchFamily="34" charset="0"/>
                        </a:rPr>
                        <a:t>Remaining $$ to RIDF</a:t>
                      </a:r>
                    </a:p>
                  </a:txBody>
                  <a:tcPr marL="0" marR="0" marT="0" marB="0" anchor="ctr"/>
                </a:tc>
                <a:tc>
                  <a:txBody>
                    <a:bodyPr/>
                    <a:lstStyle/>
                    <a:p>
                      <a:pPr algn="ctr"/>
                      <a:r>
                        <a:rPr lang="en-US" sz="3200" dirty="0">
                          <a:solidFill>
                            <a:schemeClr val="tx1"/>
                          </a:solidFill>
                          <a:latin typeface="Franklin Gothic Demi Cond" panose="020B0706030402020204" pitchFamily="34" charset="0"/>
                        </a:rPr>
                        <a:t>To SEDF</a:t>
                      </a:r>
                    </a:p>
                  </a:txBody>
                  <a:tcPr marL="0" marR="0" marT="0" marB="0" anchor="ctr"/>
                </a:tc>
                <a:extLst>
                  <a:ext uri="{0D108BD9-81ED-4DB2-BD59-A6C34878D82A}">
                    <a16:rowId xmlns:a16="http://schemas.microsoft.com/office/drawing/2014/main" val="10001"/>
                  </a:ext>
                </a:extLst>
              </a:tr>
              <a:tr h="1048563">
                <a:tc>
                  <a:txBody>
                    <a:bodyPr/>
                    <a:lstStyle/>
                    <a:p>
                      <a:pPr algn="ctr"/>
                      <a:r>
                        <a:rPr lang="en-US" sz="3200" dirty="0">
                          <a:solidFill>
                            <a:schemeClr val="tx1"/>
                          </a:solidFill>
                          <a:latin typeface="Franklin Gothic Demi Cond" panose="020B0706030402020204" pitchFamily="34" charset="0"/>
                        </a:rPr>
                        <a:t>Rural infra. </a:t>
                      </a:r>
                    </a:p>
                    <a:p>
                      <a:pPr algn="ctr"/>
                      <a:r>
                        <a:rPr lang="en-US" sz="3200" dirty="0">
                          <a:solidFill>
                            <a:schemeClr val="tx1"/>
                          </a:solidFill>
                          <a:latin typeface="Franklin Gothic Demi Cond" panose="020B0706030402020204" pitchFamily="34" charset="0"/>
                        </a:rPr>
                        <a:t>Development fund</a:t>
                      </a:r>
                    </a:p>
                  </a:txBody>
                  <a:tcPr marL="0" marR="0" marT="0" marB="0" anchor="ctr"/>
                </a:tc>
                <a:tc>
                  <a:txBody>
                    <a:bodyPr/>
                    <a:lstStyle/>
                    <a:p>
                      <a:pPr algn="ctr"/>
                      <a:r>
                        <a:rPr lang="en-US" sz="3200" dirty="0">
                          <a:solidFill>
                            <a:schemeClr val="tx1"/>
                          </a:solidFill>
                          <a:latin typeface="Franklin Gothic Demi Cond" panose="020B0706030402020204" pitchFamily="34" charset="0"/>
                        </a:rPr>
                        <a:t>small enterprises </a:t>
                      </a:r>
                    </a:p>
                    <a:p>
                      <a:pPr algn="ctr"/>
                      <a:r>
                        <a:rPr lang="en-US" sz="3200" dirty="0">
                          <a:solidFill>
                            <a:schemeClr val="tx1"/>
                          </a:solidFill>
                          <a:latin typeface="Franklin Gothic Demi Cond" panose="020B0706030402020204" pitchFamily="34" charset="0"/>
                        </a:rPr>
                        <a:t>development fund</a:t>
                      </a:r>
                    </a:p>
                  </a:txBody>
                  <a:tcPr marL="0" marR="0" marT="0" marB="0" anchor="ctr"/>
                </a:tc>
                <a:extLst>
                  <a:ext uri="{0D108BD9-81ED-4DB2-BD59-A6C34878D82A}">
                    <a16:rowId xmlns:a16="http://schemas.microsoft.com/office/drawing/2014/main" val="10002"/>
                  </a:ext>
                </a:extLst>
              </a:tr>
              <a:tr h="576711">
                <a:tc>
                  <a:txBody>
                    <a:bodyPr/>
                    <a:lstStyle/>
                    <a:p>
                      <a:pPr algn="ctr"/>
                      <a:r>
                        <a:rPr lang="en-US" sz="3200" dirty="0">
                          <a:solidFill>
                            <a:schemeClr val="tx1"/>
                          </a:solidFill>
                          <a:latin typeface="Franklin Gothic Demi Cond" panose="020B0706030402020204" pitchFamily="34" charset="0"/>
                        </a:rPr>
                        <a:t>NABARD manages</a:t>
                      </a:r>
                    </a:p>
                  </a:txBody>
                  <a:tcPr marL="0" marR="0" marT="0" marB="0" anchor="ctr"/>
                </a:tc>
                <a:tc>
                  <a:txBody>
                    <a:bodyPr/>
                    <a:lstStyle/>
                    <a:p>
                      <a:pPr algn="ctr"/>
                      <a:r>
                        <a:rPr lang="en-US" sz="3200" dirty="0">
                          <a:solidFill>
                            <a:schemeClr val="tx1"/>
                          </a:solidFill>
                          <a:latin typeface="Franklin Gothic Demi Cond" panose="020B0706030402020204" pitchFamily="34" charset="0"/>
                        </a:rPr>
                        <a:t>SIDBI manages</a:t>
                      </a:r>
                    </a:p>
                  </a:txBody>
                  <a:tcPr marL="0" marR="0" marT="0" marB="0" anchor="ctr"/>
                </a:tc>
                <a:extLst>
                  <a:ext uri="{0D108BD9-81ED-4DB2-BD59-A6C34878D82A}">
                    <a16:rowId xmlns:a16="http://schemas.microsoft.com/office/drawing/2014/main" val="10003"/>
                  </a:ext>
                </a:extLst>
              </a:tr>
              <a:tr h="1153420">
                <a:tc>
                  <a:txBody>
                    <a:bodyPr/>
                    <a:lstStyle/>
                    <a:p>
                      <a:pPr algn="ctr"/>
                      <a:r>
                        <a:rPr lang="en-US" sz="3200" dirty="0">
                          <a:solidFill>
                            <a:schemeClr val="tx1"/>
                          </a:solidFill>
                          <a:latin typeface="Franklin Gothic Demi Cond" panose="020B0706030402020204" pitchFamily="34" charset="0"/>
                        </a:rPr>
                        <a:t>NABARD pays interest to</a:t>
                      </a:r>
                      <a:r>
                        <a:rPr lang="en-US" sz="3200" baseline="0" dirty="0">
                          <a:solidFill>
                            <a:schemeClr val="tx1"/>
                          </a:solidFill>
                          <a:latin typeface="Franklin Gothic Demi Cond" panose="020B0706030402020204" pitchFamily="34" charset="0"/>
                        </a:rPr>
                        <a:t> bank</a:t>
                      </a:r>
                      <a:endParaRPr lang="en-US" sz="3200" dirty="0">
                        <a:solidFill>
                          <a:schemeClr val="tx1"/>
                        </a:solidFill>
                        <a:latin typeface="Franklin Gothic Demi Cond" panose="020B0706030402020204" pitchFamily="34" charset="0"/>
                      </a:endParaRPr>
                    </a:p>
                  </a:txBody>
                  <a:tcPr marL="0" marR="0" marT="0" marB="0" anchor="ctr"/>
                </a:tc>
                <a:tc>
                  <a:txBody>
                    <a:bodyPr/>
                    <a:lstStyle/>
                    <a:p>
                      <a:pPr algn="ctr"/>
                      <a:r>
                        <a:rPr lang="en-US" sz="3200" dirty="0">
                          <a:solidFill>
                            <a:schemeClr val="tx1"/>
                          </a:solidFill>
                          <a:latin typeface="Franklin Gothic Demi Cond" panose="020B0706030402020204" pitchFamily="34" charset="0"/>
                        </a:rPr>
                        <a:t>Same by SIDBI</a:t>
                      </a:r>
                    </a:p>
                  </a:txBody>
                  <a:tcPr marL="0" marR="0" marT="0" marB="0" anchor="ctr"/>
                </a:tc>
                <a:extLst>
                  <a:ext uri="{0D108BD9-81ED-4DB2-BD59-A6C34878D82A}">
                    <a16:rowId xmlns:a16="http://schemas.microsoft.com/office/drawing/2014/main" val="10004"/>
                  </a:ext>
                </a:extLst>
              </a:tr>
              <a:tr h="1730130">
                <a:tc>
                  <a:txBody>
                    <a:bodyPr/>
                    <a:lstStyle/>
                    <a:p>
                      <a:pPr algn="ctr"/>
                      <a:r>
                        <a:rPr lang="en-US" sz="3200" dirty="0">
                          <a:solidFill>
                            <a:schemeClr val="tx1"/>
                          </a:solidFill>
                          <a:latin typeface="Franklin Gothic Demi Cond" panose="020B0706030402020204" pitchFamily="34" charset="0"/>
                        </a:rPr>
                        <a:t>State governments </a:t>
                      </a:r>
                    </a:p>
                    <a:p>
                      <a:pPr algn="ctr"/>
                      <a:r>
                        <a:rPr lang="en-US" sz="3200" dirty="0">
                          <a:solidFill>
                            <a:schemeClr val="tx1"/>
                          </a:solidFill>
                          <a:latin typeface="Franklin Gothic Demi Cond" panose="020B0706030402020204" pitchFamily="34" charset="0"/>
                        </a:rPr>
                        <a:t>get infra. Loan</a:t>
                      </a:r>
                    </a:p>
                  </a:txBody>
                  <a:tcPr marL="0" marR="0" marT="0" marB="0" anchor="ctr"/>
                </a:tc>
                <a:tc>
                  <a:txBody>
                    <a:bodyPr/>
                    <a:lstStyle/>
                    <a:p>
                      <a:pPr algn="ctr"/>
                      <a:r>
                        <a:rPr lang="en-US" sz="3200" dirty="0">
                          <a:solidFill>
                            <a:schemeClr val="tx1"/>
                          </a:solidFill>
                          <a:latin typeface="Franklin Gothic Demi Cond" panose="020B0706030402020204" pitchFamily="34" charset="0"/>
                        </a:rPr>
                        <a:t>Similar case: state industrial </a:t>
                      </a:r>
                      <a:r>
                        <a:rPr lang="en-US" sz="3200" dirty="0" err="1">
                          <a:solidFill>
                            <a:schemeClr val="tx1"/>
                          </a:solidFill>
                          <a:latin typeface="Franklin Gothic Demi Cond" panose="020B0706030402020204" pitchFamily="34" charset="0"/>
                        </a:rPr>
                        <a:t>fin.corp</a:t>
                      </a:r>
                      <a:r>
                        <a:rPr lang="en-US" sz="3200" dirty="0">
                          <a:solidFill>
                            <a:schemeClr val="tx1"/>
                          </a:solidFill>
                          <a:latin typeface="Franklin Gothic Demi Cond" panose="020B0706030402020204" pitchFamily="34" charset="0"/>
                        </a:rPr>
                        <a:t>.</a:t>
                      </a:r>
                    </a:p>
                  </a:txBody>
                  <a:tcPr marL="0" marR="0" marT="0" marB="0"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normAutofit/>
          </a:bodyPr>
          <a:lstStyle/>
          <a:p>
            <a:r>
              <a:rPr lang="en-US" dirty="0"/>
              <a:t>PSL: What if targets not met?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66675"/>
            <a:ext cx="1510549" cy="12913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301" y="3165231"/>
            <a:ext cx="2285999" cy="2285999"/>
          </a:xfrm>
          <a:prstGeom prst="rect">
            <a:avLst/>
          </a:prstGeom>
        </p:spPr>
      </p:pic>
    </p:spTree>
    <p:extLst>
      <p:ext uri="{BB962C8B-B14F-4D97-AF65-F5344CB8AC3E}">
        <p14:creationId xmlns:p14="http://schemas.microsoft.com/office/powerpoint/2010/main" val="4262444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Priority sector lending certificate (2016,Apr) </a:t>
            </a:r>
            <a:r>
              <a:rPr lang="en-US" dirty="0" err="1"/>
              <a:t>technicals</a:t>
            </a:r>
            <a:r>
              <a:rPr lang="en-US" dirty="0"/>
              <a:t> </a:t>
            </a:r>
            <a:r>
              <a:rPr lang="en-US" dirty="0">
                <a:hlinkClick r:id="rId3"/>
              </a:rPr>
              <a:t>here</a:t>
            </a: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9145"/>
          <a:stretch/>
        </p:blipFill>
        <p:spPr>
          <a:xfrm>
            <a:off x="8628470" y="970812"/>
            <a:ext cx="2033669" cy="2238379"/>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0031" t="8646" r="9631" b="11231"/>
          <a:stretch/>
        </p:blipFill>
        <p:spPr>
          <a:xfrm>
            <a:off x="2224269" y="970813"/>
            <a:ext cx="2116566" cy="2410996"/>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21" y="4688762"/>
            <a:ext cx="2423730" cy="216923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5713" y="4688761"/>
            <a:ext cx="2423730" cy="2169239"/>
          </a:xfrm>
          <a:prstGeom prst="rect">
            <a:avLst/>
          </a:prstGeom>
        </p:spPr>
      </p:pic>
      <p:sp>
        <p:nvSpPr>
          <p:cNvPr id="15" name="TextBox 14"/>
          <p:cNvSpPr txBox="1"/>
          <p:nvPr/>
        </p:nvSpPr>
        <p:spPr>
          <a:xfrm>
            <a:off x="2224269" y="3264711"/>
            <a:ext cx="2116566" cy="584775"/>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algn="ctr" eaLnBrk="1" fontAlgn="auto" hangingPunct="1">
              <a:spcBef>
                <a:spcPts val="0"/>
              </a:spcBef>
              <a:spcAft>
                <a:spcPts val="0"/>
              </a:spcAft>
              <a:defRPr/>
            </a:pPr>
            <a:r>
              <a:rPr lang="en-US" sz="3200" dirty="0">
                <a:latin typeface="Franklin Gothic Demi Cond" panose="020B0706030402020204" pitchFamily="34" charset="0"/>
              </a:rPr>
              <a:t>20 cr. loan</a:t>
            </a:r>
          </a:p>
        </p:txBody>
      </p:sp>
      <p:sp>
        <p:nvSpPr>
          <p:cNvPr id="16" name="TextBox 15"/>
          <p:cNvSpPr txBox="1"/>
          <p:nvPr/>
        </p:nvSpPr>
        <p:spPr>
          <a:xfrm>
            <a:off x="8628470" y="3209191"/>
            <a:ext cx="2033669" cy="584775"/>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algn="ctr" eaLnBrk="1" fontAlgn="auto" hangingPunct="1">
              <a:spcBef>
                <a:spcPts val="0"/>
              </a:spcBef>
              <a:spcAft>
                <a:spcPts val="0"/>
              </a:spcAft>
              <a:defRPr/>
            </a:pPr>
            <a:r>
              <a:rPr lang="en-US" sz="3200" dirty="0">
                <a:latin typeface="Franklin Gothic Demi Cond" panose="020B0706030402020204" pitchFamily="34" charset="0"/>
              </a:rPr>
              <a:t>16 cr. loan</a:t>
            </a:r>
          </a:p>
        </p:txBody>
      </p:sp>
      <p:sp>
        <p:nvSpPr>
          <p:cNvPr id="18" name="TextBox 17"/>
          <p:cNvSpPr txBox="1"/>
          <p:nvPr/>
        </p:nvSpPr>
        <p:spPr>
          <a:xfrm>
            <a:off x="4499097" y="4688760"/>
            <a:ext cx="7111720" cy="1692771"/>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algn="ctr">
              <a:defRPr/>
            </a:pPr>
            <a:r>
              <a:rPr lang="en-US" sz="2800" dirty="0">
                <a:latin typeface="Franklin Gothic Demi Cond" panose="020B0706030402020204" pitchFamily="34" charset="0"/>
              </a:rPr>
              <a:t>Short term accounting instrument (expire @FY)</a:t>
            </a:r>
          </a:p>
          <a:p>
            <a:pPr algn="ctr" eaLnBrk="1" fontAlgn="auto" hangingPunct="1">
              <a:spcBef>
                <a:spcPts val="0"/>
              </a:spcBef>
              <a:spcAft>
                <a:spcPts val="0"/>
              </a:spcAft>
              <a:defRPr/>
            </a:pPr>
            <a:r>
              <a:rPr lang="en-US" sz="2800" dirty="0">
                <a:latin typeface="Franklin Gothic Demi Cond" panose="020B0706030402020204" pitchFamily="34" charset="0"/>
              </a:rPr>
              <a:t>Min. pack 25 lakh x 8=2 Cr.</a:t>
            </a:r>
          </a:p>
          <a:p>
            <a:pPr algn="ctr" eaLnBrk="1" fontAlgn="auto" hangingPunct="1">
              <a:spcBef>
                <a:spcPts val="0"/>
              </a:spcBef>
              <a:spcAft>
                <a:spcPts val="0"/>
              </a:spcAft>
              <a:defRPr/>
            </a:pPr>
            <a:r>
              <a:rPr lang="en-US" sz="2400" dirty="0">
                <a:latin typeface="Franklin Gothic Demi Cond" panose="020B0706030402020204" pitchFamily="34" charset="0"/>
              </a:rPr>
              <a:t>Seller fee (Market determined; will be counted as “Misc. income of the seller bank)</a:t>
            </a:r>
          </a:p>
        </p:txBody>
      </p:sp>
      <p:sp>
        <p:nvSpPr>
          <p:cNvPr id="19" name="TextBox 18"/>
          <p:cNvSpPr txBox="1"/>
          <p:nvPr/>
        </p:nvSpPr>
        <p:spPr>
          <a:xfrm>
            <a:off x="2382531" y="3518426"/>
            <a:ext cx="2116566" cy="58477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eaLnBrk="1" fontAlgn="auto" hangingPunct="1">
              <a:spcBef>
                <a:spcPts val="0"/>
              </a:spcBef>
              <a:spcAft>
                <a:spcPts val="0"/>
              </a:spcAft>
              <a:defRPr/>
            </a:pPr>
            <a:r>
              <a:rPr lang="en-US" sz="3200" dirty="0">
                <a:latin typeface="Franklin Gothic Demi Cond" panose="020B0706030402020204" pitchFamily="34" charset="0"/>
              </a:rPr>
              <a:t>18 cr. loan</a:t>
            </a:r>
          </a:p>
        </p:txBody>
      </p:sp>
      <p:sp>
        <p:nvSpPr>
          <p:cNvPr id="20" name="TextBox 19"/>
          <p:cNvSpPr txBox="1"/>
          <p:nvPr/>
        </p:nvSpPr>
        <p:spPr>
          <a:xfrm>
            <a:off x="8786732" y="3462906"/>
            <a:ext cx="2033669" cy="58477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eaLnBrk="1" fontAlgn="auto" hangingPunct="1">
              <a:spcBef>
                <a:spcPts val="0"/>
              </a:spcBef>
              <a:spcAft>
                <a:spcPts val="0"/>
              </a:spcAft>
              <a:defRPr/>
            </a:pPr>
            <a:r>
              <a:rPr lang="en-US" sz="3200" dirty="0">
                <a:latin typeface="Franklin Gothic Demi Cond" panose="020B0706030402020204" pitchFamily="34" charset="0"/>
              </a:rPr>
              <a:t>18 cr. loan</a:t>
            </a: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8141" y="2727566"/>
            <a:ext cx="1553859" cy="2243840"/>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6951" y="1853797"/>
            <a:ext cx="3810532" cy="819264"/>
          </a:xfrm>
          <a:prstGeom prst="rect">
            <a:avLst/>
          </a:prstGeom>
        </p:spPr>
      </p:pic>
      <p:sp>
        <p:nvSpPr>
          <p:cNvPr id="23" name="TextBox 22"/>
          <p:cNvSpPr txBox="1"/>
          <p:nvPr/>
        </p:nvSpPr>
        <p:spPr>
          <a:xfrm>
            <a:off x="5741193" y="1971041"/>
            <a:ext cx="2116566"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eaLnBrk="1" fontAlgn="auto" hangingPunct="1">
              <a:spcBef>
                <a:spcPts val="0"/>
              </a:spcBef>
              <a:spcAft>
                <a:spcPts val="0"/>
              </a:spcAft>
              <a:defRPr/>
            </a:pPr>
            <a:r>
              <a:rPr lang="en-US" sz="3200" dirty="0">
                <a:solidFill>
                  <a:schemeClr val="bg1"/>
                </a:solidFill>
                <a:latin typeface="Franklin Gothic Demi Cond" panose="020B0706030402020204" pitchFamily="34" charset="0"/>
              </a:rPr>
              <a:t>RBI E-</a:t>
            </a:r>
            <a:r>
              <a:rPr lang="en-US" sz="3200" dirty="0" err="1">
                <a:solidFill>
                  <a:schemeClr val="bg1"/>
                </a:solidFill>
                <a:latin typeface="Franklin Gothic Demi Cond" panose="020B0706030402020204" pitchFamily="34" charset="0"/>
              </a:rPr>
              <a:t>Kuber</a:t>
            </a:r>
            <a:endParaRPr lang="en-US" sz="3200" dirty="0">
              <a:solidFill>
                <a:schemeClr val="bg1"/>
              </a:solidFill>
              <a:latin typeface="Franklin Gothic Demi Cond" panose="020B0706030402020204" pitchFamily="34" charset="0"/>
            </a:endParaRPr>
          </a:p>
        </p:txBody>
      </p:sp>
      <p:sp>
        <p:nvSpPr>
          <p:cNvPr id="24" name="TextBox 23"/>
          <p:cNvSpPr txBox="1"/>
          <p:nvPr/>
        </p:nvSpPr>
        <p:spPr>
          <a:xfrm rot="19431698">
            <a:off x="190273" y="2596980"/>
            <a:ext cx="2116566" cy="1569660"/>
          </a:xfrm>
          <a:prstGeom prst="homePlate">
            <a:avLst>
              <a:gd name="adj" fmla="val 17927"/>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eaLnBrk="1" fontAlgn="auto" hangingPunct="1">
              <a:spcBef>
                <a:spcPts val="0"/>
              </a:spcBef>
              <a:spcAft>
                <a:spcPts val="0"/>
              </a:spcAft>
              <a:defRPr/>
            </a:pPr>
            <a:r>
              <a:rPr lang="en-US" sz="3200" dirty="0">
                <a:latin typeface="Franklin Gothic Demi Cond" panose="020B0706030402020204" pitchFamily="34" charset="0"/>
              </a:rPr>
              <a:t>Credit Risk</a:t>
            </a:r>
          </a:p>
          <a:p>
            <a:pPr algn="ctr" eaLnBrk="1" fontAlgn="auto" hangingPunct="1">
              <a:spcBef>
                <a:spcPts val="0"/>
              </a:spcBef>
              <a:spcAft>
                <a:spcPts val="0"/>
              </a:spcAft>
              <a:defRPr/>
            </a:pPr>
            <a:r>
              <a:rPr lang="en-US" sz="3200" dirty="0">
                <a:latin typeface="Franklin Gothic Demi Cond" panose="020B0706030402020204" pitchFamily="34" charset="0"/>
              </a:rPr>
              <a:t>Assets</a:t>
            </a:r>
          </a:p>
          <a:p>
            <a:pPr algn="ctr" eaLnBrk="1" fontAlgn="auto" hangingPunct="1">
              <a:spcBef>
                <a:spcPts val="0"/>
              </a:spcBef>
              <a:spcAft>
                <a:spcPts val="0"/>
              </a:spcAft>
              <a:defRPr/>
            </a:pPr>
            <a:r>
              <a:rPr lang="en-US" sz="3200" dirty="0">
                <a:latin typeface="Franklin Gothic Demi Cond" panose="020B0706030402020204" pitchFamily="34" charset="0"/>
              </a:rPr>
              <a:t>Cash flow</a:t>
            </a:r>
          </a:p>
        </p:txBody>
      </p:sp>
    </p:spTree>
    <p:extLst>
      <p:ext uri="{BB962C8B-B14F-4D97-AF65-F5344CB8AC3E}">
        <p14:creationId xmlns:p14="http://schemas.microsoft.com/office/powerpoint/2010/main" val="226187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arn(inVertical)">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animBg="1"/>
      <p:bldP spid="2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extLst>
              <p:ext uri="{D42A27DB-BD31-4B8C-83A1-F6EECF244321}">
                <p14:modId xmlns:p14="http://schemas.microsoft.com/office/powerpoint/2010/main" val="634266560"/>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Priority sector lending certificate</a:t>
            </a:r>
          </a:p>
        </p:txBody>
      </p:sp>
    </p:spTree>
    <p:extLst>
      <p:ext uri="{BB962C8B-B14F-4D97-AF65-F5344CB8AC3E}">
        <p14:creationId xmlns:p14="http://schemas.microsoft.com/office/powerpoint/2010/main" val="647107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@PSB, RRB, Cooperative Banks</a:t>
            </a:r>
          </a:p>
          <a:p>
            <a:r>
              <a:rPr lang="en-US" dirty="0"/>
              <a:t>From 2006 Given @+7% </a:t>
            </a:r>
            <a:r>
              <a:rPr lang="en-US" dirty="0" err="1"/>
              <a:t>upto</a:t>
            </a:r>
            <a:r>
              <a:rPr lang="en-US" dirty="0"/>
              <a:t> Rs.3 Lakh</a:t>
            </a:r>
          </a:p>
          <a:p>
            <a:r>
              <a:rPr lang="en-US" dirty="0"/>
              <a:t>Interest Subvention: -2% </a:t>
            </a:r>
          </a:p>
          <a:p>
            <a:r>
              <a:rPr lang="en-US" dirty="0"/>
              <a:t>If regular repayment: -1%</a:t>
            </a:r>
          </a:p>
          <a:p>
            <a:r>
              <a:rPr lang="en-US" dirty="0"/>
              <a:t>Farmer’s Effective interest rate: 7-2-1=</a:t>
            </a:r>
            <a:r>
              <a:rPr lang="en-US" dirty="0">
                <a:solidFill>
                  <a:srgbClr val="FFC000"/>
                </a:solidFill>
              </a:rPr>
              <a:t>4%</a:t>
            </a:r>
          </a:p>
        </p:txBody>
      </p:sp>
      <p:graphicFrame>
        <p:nvGraphicFramePr>
          <p:cNvPr id="9" name="Content Placeholder 8"/>
          <p:cNvGraphicFramePr>
            <a:graphicFrameLocks noGrp="1"/>
          </p:cNvGraphicFramePr>
          <p:nvPr>
            <p:ph sz="quarter" idx="17"/>
            <p:extLst/>
          </p:nvPr>
        </p:nvGraphicFramePr>
        <p:xfrm>
          <a:off x="715963" y="1377950"/>
          <a:ext cx="3708400" cy="4314825"/>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5"/>
          <p:cNvSpPr>
            <a:spLocks noGrp="1"/>
          </p:cNvSpPr>
          <p:nvPr>
            <p:ph type="title"/>
          </p:nvPr>
        </p:nvSpPr>
        <p:spPr/>
        <p:txBody>
          <a:bodyPr/>
          <a:lstStyle/>
          <a:p>
            <a:r>
              <a:rPr lang="en-US" dirty="0"/>
              <a:t>Interest Subvention</a:t>
            </a:r>
          </a:p>
        </p:txBody>
      </p:sp>
    </p:spTree>
    <p:extLst>
      <p:ext uri="{BB962C8B-B14F-4D97-AF65-F5344CB8AC3E}">
        <p14:creationId xmlns:p14="http://schemas.microsoft.com/office/powerpoint/2010/main" val="42215719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2"/>
          <a:stretch>
            <a:fillRect/>
          </a:stretch>
        </p:blipFill>
        <p:spPr>
          <a:xfrm>
            <a:off x="9463669" y="2921000"/>
            <a:ext cx="1926062" cy="3255963"/>
          </a:xfrm>
          <a:prstGeom prst="rect">
            <a:avLst/>
          </a:prstGeom>
        </p:spPr>
      </p:pic>
      <p:sp>
        <p:nvSpPr>
          <p:cNvPr id="6" name="Content Placeholder 5"/>
          <p:cNvSpPr>
            <a:spLocks noGrp="1"/>
          </p:cNvSpPr>
          <p:nvPr>
            <p:ph idx="1"/>
          </p:nvPr>
        </p:nvSpPr>
        <p:spPr/>
        <p:txBody>
          <a:bodyPr>
            <a:normAutofit lnSpcReduction="10000"/>
          </a:bodyPr>
          <a:lstStyle/>
          <a:p>
            <a:r>
              <a:rPr lang="en-US" dirty="0"/>
              <a:t>RBI Committee on Med-term path on financial inclusion</a:t>
            </a:r>
          </a:p>
          <a:p>
            <a:r>
              <a:rPr lang="en-US" dirty="0"/>
              <a:t>$$ diverted to non-agri. Purpose e.g. FD: @~7%; ISS loan @4%=3% profit</a:t>
            </a:r>
          </a:p>
          <a:p>
            <a:r>
              <a:rPr lang="en-US" dirty="0"/>
              <a:t>Not reaching to small/marginal farmers </a:t>
            </a:r>
            <a:r>
              <a:rPr lang="en-US" dirty="0">
                <a:solidFill>
                  <a:srgbClr val="FFC000"/>
                </a:solidFill>
              </a:rPr>
              <a:t>(Rajan fixed-new PSL 8% quota)</a:t>
            </a:r>
          </a:p>
          <a:p>
            <a:r>
              <a:rPr lang="en-US" dirty="0"/>
              <a:t>Replace ISS with universal crop insurance subsidy.</a:t>
            </a:r>
          </a:p>
          <a:p>
            <a:r>
              <a:rPr lang="en-US" dirty="0">
                <a:solidFill>
                  <a:srgbClr val="FFC000"/>
                </a:solidFill>
              </a:rPr>
              <a:t>Criticism: </a:t>
            </a:r>
            <a:r>
              <a:rPr lang="en-US" dirty="0"/>
              <a:t>won’t help, if no MSP procurement, no crop loss.</a:t>
            </a:r>
          </a:p>
          <a:p>
            <a:endParaRPr lang="en-US" dirty="0"/>
          </a:p>
        </p:txBody>
      </p:sp>
      <p:sp>
        <p:nvSpPr>
          <p:cNvPr id="5" name="Title 4"/>
          <p:cNvSpPr>
            <a:spLocks noGrp="1"/>
          </p:cNvSpPr>
          <p:nvPr>
            <p:ph type="title"/>
          </p:nvPr>
        </p:nvSpPr>
        <p:spPr/>
        <p:txBody>
          <a:bodyPr/>
          <a:lstStyle/>
          <a:p>
            <a:r>
              <a:rPr lang="en-US" dirty="0"/>
              <a:t>Deepak </a:t>
            </a:r>
            <a:r>
              <a:rPr lang="en-US" dirty="0" err="1"/>
              <a:t>Mohanty</a:t>
            </a:r>
            <a:r>
              <a:rPr lang="en-US" dirty="0"/>
              <a:t> RBI  </a:t>
            </a:r>
            <a:r>
              <a:rPr lang="en-US" dirty="0" err="1"/>
              <a:t>Exe.Dir</a:t>
            </a:r>
            <a:r>
              <a:rPr lang="en-US" dirty="0"/>
              <a:t>.</a:t>
            </a:r>
          </a:p>
        </p:txBody>
      </p:sp>
      <p:sp>
        <p:nvSpPr>
          <p:cNvPr id="7" name="Text Placeholder 6"/>
          <p:cNvSpPr>
            <a:spLocks noGrp="1"/>
          </p:cNvSpPr>
          <p:nvPr>
            <p:ph type="body" sz="quarter" idx="13"/>
          </p:nvPr>
        </p:nvSpPr>
        <p:spPr/>
        <p:txBody>
          <a:bodyPr/>
          <a:lstStyle/>
          <a:p>
            <a:r>
              <a:rPr lang="en-US" dirty="0"/>
              <a:t>ISS reform</a:t>
            </a:r>
          </a:p>
        </p:txBody>
      </p:sp>
      <p:pic>
        <p:nvPicPr>
          <p:cNvPr id="8" name="Picture 7"/>
          <p:cNvPicPr>
            <a:picLocks noChangeAspect="1"/>
          </p:cNvPicPr>
          <p:nvPr/>
        </p:nvPicPr>
        <p:blipFill>
          <a:blip r:embed="rId3"/>
          <a:stretch>
            <a:fillRect/>
          </a:stretch>
        </p:blipFill>
        <p:spPr>
          <a:xfrm>
            <a:off x="4680956" y="776798"/>
            <a:ext cx="2498592" cy="489415"/>
          </a:xfrm>
          <a:prstGeom prst="rect">
            <a:avLst/>
          </a:prstGeom>
        </p:spPr>
      </p:pic>
    </p:spTree>
    <p:extLst>
      <p:ext uri="{BB962C8B-B14F-4D97-AF65-F5344CB8AC3E}">
        <p14:creationId xmlns:p14="http://schemas.microsoft.com/office/powerpoint/2010/main" val="3460700440"/>
      </p:ext>
    </p:extLst>
  </p:cSld>
  <p:clrMapOvr>
    <a:masterClrMapping/>
  </p:clrMapOvr>
</p:sld>
</file>

<file path=ppt/theme/theme1.xml><?xml version="1.0" encoding="utf-8"?>
<a:theme xmlns:a="http://schemas.openxmlformats.org/drawingml/2006/main" name="Brijesh_2015_11">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esh_2015_11" id="{2C8A744B-03FC-47F2-84DC-F0A490A75F0E}" vid="{4434A0FD-A58D-418E-8F53-4C42BA7A20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Brijesh_2015_11</Template>
  <TotalTime>2950</TotalTime>
  <Words>6732</Words>
  <Application>Microsoft Office PowerPoint</Application>
  <PresentationFormat>Widescreen</PresentationFormat>
  <Paragraphs>1126</Paragraphs>
  <Slides>101</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101</vt:i4>
      </vt:variant>
    </vt:vector>
  </HeadingPairs>
  <TitlesOfParts>
    <vt:vector size="114" baseType="lpstr">
      <vt:lpstr>Arial Unicode MS</vt:lpstr>
      <vt:lpstr>Kozuka Gothic Pro B</vt:lpstr>
      <vt:lpstr>Arial</vt:lpstr>
      <vt:lpstr>Arial Black</vt:lpstr>
      <vt:lpstr>Calibri</vt:lpstr>
      <vt:lpstr>Franklin Gothic Demi</vt:lpstr>
      <vt:lpstr>Franklin Gothic Demi Cond</vt:lpstr>
      <vt:lpstr>Franklin Gothic Heavy</vt:lpstr>
      <vt:lpstr>Franklin Gothic Medium Cond</vt:lpstr>
      <vt:lpstr>Segoe UI Black</vt:lpstr>
      <vt:lpstr>Segoe UI Semibold</vt:lpstr>
      <vt:lpstr>Wingdings</vt:lpstr>
      <vt:lpstr>Brijesh_2015_11</vt:lpstr>
      <vt:lpstr>In February 2016</vt:lpstr>
      <vt:lpstr>Theory +Economic Survey Vol.2 + Vol.1 + Budget 2016</vt:lpstr>
      <vt:lpstr>Inefficient firms should shutdown so factors of production  can flow towards efficient firms</vt:lpstr>
      <vt:lpstr>So far we learned</vt:lpstr>
      <vt:lpstr>So far we learned…</vt:lpstr>
      <vt:lpstr>BASEL-III Recapitalization of PSB by 2019, 31st March</vt:lpstr>
      <vt:lpstr>Recapitalization: addl. 1.8 lakh cr. by 31/03/2019</vt:lpstr>
      <vt:lpstr>Banking Sector Reforms: Narsimhan-III, Indradhanush</vt:lpstr>
      <vt:lpstr>PowerPoint Presentation</vt:lpstr>
      <vt:lpstr>PowerPoint Presentation</vt:lpstr>
      <vt:lpstr>PowerPoint Presentation</vt:lpstr>
      <vt:lpstr>Find correct statement</vt:lpstr>
      <vt:lpstr>PowerPoint Presentation</vt:lpstr>
      <vt:lpstr>PowerPoint Presentation</vt:lpstr>
      <vt:lpstr>PowerPoint Presentation</vt:lpstr>
      <vt:lpstr>Repo Rate: Meaning?</vt:lpstr>
      <vt:lpstr>Marginal Standing Facility: Meaning?</vt:lpstr>
      <vt:lpstr>Bank Rate: Meaning?</vt:lpstr>
      <vt:lpstr>Repo rate = Policy rate or Benchmark Rate</vt:lpstr>
      <vt:lpstr>Repo rate = Policy rate or Benchmark Rate</vt:lpstr>
      <vt:lpstr>Monetary Policy to control money supply</vt:lpstr>
      <vt:lpstr>PowerPoint Presentation</vt:lpstr>
      <vt:lpstr>PowerPoint Presentation</vt:lpstr>
      <vt:lpstr>Timeline: Monetary Policy Reforms</vt:lpstr>
      <vt:lpstr>Present Monetary policy framework (on Feb 2015 Agreement)</vt:lpstr>
      <vt:lpstr>Monetary Policy</vt:lpstr>
      <vt:lpstr>PowerPoint Presentation</vt:lpstr>
      <vt:lpstr>PowerPoint Presentation</vt:lpstr>
      <vt:lpstr>From Bank’s Point of view</vt:lpstr>
      <vt:lpstr>PowerPoint Presentation</vt:lpstr>
      <vt:lpstr>PowerPoint Presentation</vt:lpstr>
      <vt:lpstr>Mock question for Prelims</vt:lpstr>
      <vt:lpstr>How exactly is CRR,SLR computed? Fortnight lag</vt:lpstr>
      <vt:lpstr>Financial repression of PSB #1 (Asset side)</vt:lpstr>
      <vt:lpstr>PowerPoint Presentation</vt:lpstr>
      <vt:lpstr>Financial repression of households</vt:lpstr>
      <vt:lpstr>Deposit and credit growth ▼ </vt:lpstr>
      <vt:lpstr>Deposit Interest rates and purchasing power</vt:lpstr>
      <vt:lpstr>SBI: 5 year term-deposit</vt:lpstr>
      <vt:lpstr>SBI: 5 year term-deposit</vt:lpstr>
      <vt:lpstr>Like this…</vt:lpstr>
      <vt:lpstr>But it’s no longer happening, says Survey &amp; SBI </vt:lpstr>
      <vt:lpstr>High RIR can have either of the two effects on Deposits</vt:lpstr>
      <vt:lpstr>LRS- each year 3 lakh students going abroad. &gt;1 billion</vt:lpstr>
      <vt:lpstr>Negative spillover</vt:lpstr>
      <vt:lpstr>CRR, SLR counted on NDTL</vt:lpstr>
      <vt:lpstr>Impact of Time deposit on Credit lending</vt:lpstr>
      <vt:lpstr>Assertion- Reasoning</vt:lpstr>
      <vt:lpstr>PowerPoint Presentation</vt:lpstr>
      <vt:lpstr>Double Financial Repression on “Banks” (ES-14)</vt:lpstr>
      <vt:lpstr>Q3-2015: Financial statements of PSBs (Rs.Crore)</vt:lpstr>
      <vt:lpstr>Find Correct Statement?</vt:lpstr>
      <vt:lpstr>Find Correct Statement?</vt:lpstr>
      <vt:lpstr>PowerPoint Presentation</vt:lpstr>
      <vt:lpstr>Bank credit growth declining/sluggish in recent times</vt:lpstr>
      <vt:lpstr>Incomplete transmission of Monetary Policy</vt:lpstr>
      <vt:lpstr>Negative spillovers</vt:lpstr>
      <vt:lpstr>Why bank credit growth ▼?</vt:lpstr>
      <vt:lpstr>Why OMC borrowing less from SCB?</vt:lpstr>
      <vt:lpstr>V2c6: industrial &amp; corporate sector</vt:lpstr>
      <vt:lpstr>PowerPoint Presentation</vt:lpstr>
      <vt:lpstr>Credit impulse</vt:lpstr>
      <vt:lpstr>PowerPoint Presentation</vt:lpstr>
      <vt:lpstr>Small savings schemes hinder transmission of monetary policy</vt:lpstr>
      <vt:lpstr>Assertion and reasoning</vt:lpstr>
      <vt:lpstr>Government reduced interests in 2016</vt:lpstr>
      <vt:lpstr>In February 2016</vt:lpstr>
      <vt:lpstr>PowerPoint Presentation</vt:lpstr>
      <vt:lpstr>Who decides loan interest rates?</vt:lpstr>
      <vt:lpstr>Base rate system: suppose SBI decided Base Rate 10%</vt:lpstr>
      <vt:lpstr>What is the difference?</vt:lpstr>
      <vt:lpstr>Marginal Cost of Funds based Lending Rate (MCLR)</vt:lpstr>
      <vt:lpstr>SBI Home Loans</vt:lpstr>
      <vt:lpstr>Full pass through of monetary policy not happening because </vt:lpstr>
      <vt:lpstr>Full pass through of monetary policy not happening because </vt:lpstr>
      <vt:lpstr>structural rigidities=&gt; incomplete transmission of monetary policy:</vt:lpstr>
      <vt:lpstr>M.Policy can’t alone combat inflation/low-growth</vt:lpstr>
      <vt:lpstr>PowerPoint Presentation</vt:lpstr>
      <vt:lpstr>PowerPoint Presentation</vt:lpstr>
      <vt:lpstr>PowerPoint Presentation</vt:lpstr>
      <vt:lpstr>PowerPoint Presentation</vt:lpstr>
      <vt:lpstr>April 2015: PSL norms revised</vt:lpstr>
      <vt:lpstr>New PSL:WEF 1/4/15; *=new cat.; Loan given to MFI also counts</vt:lpstr>
      <vt:lpstr>New PSL:WEF 1/4/15; *=new cat.; Loan given to MFI also counts</vt:lpstr>
      <vt:lpstr>New PSL:WEF 1/4/15; *=new cat.; Loan given to MFI also counts</vt:lpstr>
      <vt:lpstr>PSL Definition: Weaker sections</vt:lpstr>
      <vt:lpstr>'Pradhan Mantri Jan-Dhan Yojana' has been launched for</vt:lpstr>
      <vt:lpstr>PowerPoint Presentation</vt:lpstr>
      <vt:lpstr>Out of the 4.5 lakh+ aspirants in 2014 &amp; 15</vt:lpstr>
      <vt:lpstr>Back to PSL Definitions of MSMS industry</vt:lpstr>
      <vt:lpstr>PSL: other categories [** new cat.] Technical Details</vt:lpstr>
      <vt:lpstr>PSL: other categories [** new cat.] Technical Details</vt:lpstr>
      <vt:lpstr>Problems and solutions</vt:lpstr>
      <vt:lpstr>PSL: What if targets not met?</vt:lpstr>
      <vt:lpstr>PSL: What if targets not met?</vt:lpstr>
      <vt:lpstr>Priority sector lending certificate (2016,Apr) technicals here</vt:lpstr>
      <vt:lpstr>Priority sector lending certificate</vt:lpstr>
      <vt:lpstr>Interest Subvention</vt:lpstr>
      <vt:lpstr>Deepak Mohanty RBI  Exe.Dir.</vt:lpstr>
      <vt:lpstr>Deepak Mohanty RBI  Exe.Dir.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1300</cp:revision>
  <dcterms:created xsi:type="dcterms:W3CDTF">2016-03-28T14:37:20Z</dcterms:created>
  <dcterms:modified xsi:type="dcterms:W3CDTF">2016-04-28T14:46:37Z</dcterms:modified>
</cp:coreProperties>
</file>